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7.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698" r:id="rId5"/>
    <p:sldMasterId id="2147483700" r:id="rId6"/>
    <p:sldMasterId id="2147483702" r:id="rId7"/>
    <p:sldMasterId id="2147483704" r:id="rId8"/>
    <p:sldMasterId id="2147483706" r:id="rId9"/>
    <p:sldMasterId id="2147483708" r:id="rId10"/>
  </p:sldMasterIdLst>
  <p:notesMasterIdLst>
    <p:notesMasterId r:id="rId62"/>
  </p:notesMasterIdLst>
  <p:handoutMasterIdLst>
    <p:handoutMasterId r:id="rId63"/>
  </p:handoutMasterIdLst>
  <p:sldIdLst>
    <p:sldId id="869" r:id="rId11"/>
    <p:sldId id="851" r:id="rId12"/>
    <p:sldId id="870" r:id="rId13"/>
    <p:sldId id="2240" r:id="rId14"/>
    <p:sldId id="2241" r:id="rId15"/>
    <p:sldId id="832" r:id="rId16"/>
    <p:sldId id="833" r:id="rId17"/>
    <p:sldId id="834" r:id="rId18"/>
    <p:sldId id="836" r:id="rId19"/>
    <p:sldId id="702" r:id="rId20"/>
    <p:sldId id="703" r:id="rId21"/>
    <p:sldId id="2227" r:id="rId22"/>
    <p:sldId id="839" r:id="rId23"/>
    <p:sldId id="840" r:id="rId24"/>
    <p:sldId id="830" r:id="rId25"/>
    <p:sldId id="773" r:id="rId26"/>
    <p:sldId id="774" r:id="rId27"/>
    <p:sldId id="775" r:id="rId28"/>
    <p:sldId id="776" r:id="rId29"/>
    <p:sldId id="2230" r:id="rId30"/>
    <p:sldId id="777" r:id="rId31"/>
    <p:sldId id="778" r:id="rId32"/>
    <p:sldId id="779" r:id="rId33"/>
    <p:sldId id="780" r:id="rId34"/>
    <p:sldId id="781" r:id="rId35"/>
    <p:sldId id="782" r:id="rId36"/>
    <p:sldId id="843" r:id="rId37"/>
    <p:sldId id="2229" r:id="rId38"/>
    <p:sldId id="852" r:id="rId39"/>
    <p:sldId id="737" r:id="rId40"/>
    <p:sldId id="807" r:id="rId41"/>
    <p:sldId id="809" r:id="rId42"/>
    <p:sldId id="811" r:id="rId43"/>
    <p:sldId id="742" r:id="rId44"/>
    <p:sldId id="2231" r:id="rId45"/>
    <p:sldId id="872" r:id="rId46"/>
    <p:sldId id="749" r:id="rId47"/>
    <p:sldId id="820" r:id="rId48"/>
    <p:sldId id="822" r:id="rId49"/>
    <p:sldId id="824" r:id="rId50"/>
    <p:sldId id="826" r:id="rId51"/>
    <p:sldId id="828" r:id="rId52"/>
    <p:sldId id="855" r:id="rId53"/>
    <p:sldId id="2239" r:id="rId54"/>
    <p:sldId id="873" r:id="rId55"/>
    <p:sldId id="787" r:id="rId56"/>
    <p:sldId id="762" r:id="rId57"/>
    <p:sldId id="765" r:id="rId58"/>
    <p:sldId id="766" r:id="rId59"/>
    <p:sldId id="831" r:id="rId60"/>
    <p:sldId id="2234" r:id="rId61"/>
  </p:sldIdLst>
  <p:sldSz cx="9144000" cy="5143500" type="screen16x9"/>
  <p:notesSz cx="6980238" cy="9144000"/>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iz, Paul J" initials="SPJ" lastIdx="1" clrIdx="0">
    <p:extLst>
      <p:ext uri="{19B8F6BF-5375-455C-9EA6-DF929625EA0E}">
        <p15:presenceInfo xmlns:p15="http://schemas.microsoft.com/office/powerpoint/2012/main" userId="S-1-5-21-716590928-967858188-9522986-3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00FF00"/>
    <a:srgbClr val="C25518"/>
    <a:srgbClr val="C4C9DE"/>
    <a:srgbClr val="D2D6E6"/>
    <a:srgbClr val="D7DBE9"/>
    <a:srgbClr val="D7DBE1"/>
    <a:srgbClr val="CDD8E1"/>
    <a:srgbClr val="D1D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0715" autoAdjust="0"/>
  </p:normalViewPr>
  <p:slideViewPr>
    <p:cSldViewPr snapToGrid="0">
      <p:cViewPr varScale="1">
        <p:scale>
          <a:sx n="132" d="100"/>
          <a:sy n="132" d="100"/>
        </p:scale>
        <p:origin x="612" y="120"/>
      </p:cViewPr>
      <p:guideLst>
        <p:guide orient="horz" pos="2160"/>
        <p:guide pos="3120"/>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390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commentAuthors" Target="commentAuthors.xml"/><Relationship Id="rId69" Type="http://schemas.openxmlformats.org/officeDocument/2006/relationships/customXml" Target="../customXml/item4.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24079" cy="456888"/>
          </a:xfrm>
          <a:prstGeom prst="rect">
            <a:avLst/>
          </a:prstGeom>
        </p:spPr>
        <p:txBody>
          <a:bodyPr vert="horz" lIns="90414" tIns="45207" rIns="90414" bIns="45207" rtlCol="0"/>
          <a:lstStyle>
            <a:lvl1pPr algn="l">
              <a:defRPr sz="1200"/>
            </a:lvl1pPr>
          </a:lstStyle>
          <a:p>
            <a:endParaRPr lang="en-US"/>
          </a:p>
        </p:txBody>
      </p:sp>
      <p:sp>
        <p:nvSpPr>
          <p:cNvPr id="3" name="Date Placeholder 2"/>
          <p:cNvSpPr>
            <a:spLocks noGrp="1"/>
          </p:cNvSpPr>
          <p:nvPr>
            <p:ph type="dt" sz="quarter" idx="1"/>
          </p:nvPr>
        </p:nvSpPr>
        <p:spPr>
          <a:xfrm>
            <a:off x="3954568" y="2"/>
            <a:ext cx="3024079" cy="456888"/>
          </a:xfrm>
          <a:prstGeom prst="rect">
            <a:avLst/>
          </a:prstGeom>
        </p:spPr>
        <p:txBody>
          <a:bodyPr vert="horz" lIns="90414" tIns="45207" rIns="90414" bIns="45207" rtlCol="0"/>
          <a:lstStyle>
            <a:lvl1pPr algn="r">
              <a:defRPr sz="1200"/>
            </a:lvl1pPr>
          </a:lstStyle>
          <a:p>
            <a:fld id="{8F19B901-F9BE-41F0-A5F6-7D34FE4A736B}" type="datetimeFigureOut">
              <a:rPr lang="en-US" smtClean="0"/>
              <a:t>7/27/2023</a:t>
            </a:fld>
            <a:endParaRPr lang="en-US"/>
          </a:p>
        </p:txBody>
      </p:sp>
      <p:sp>
        <p:nvSpPr>
          <p:cNvPr id="4" name="Footer Placeholder 3"/>
          <p:cNvSpPr>
            <a:spLocks noGrp="1"/>
          </p:cNvSpPr>
          <p:nvPr>
            <p:ph type="ftr" sz="quarter" idx="2"/>
          </p:nvPr>
        </p:nvSpPr>
        <p:spPr>
          <a:xfrm>
            <a:off x="3" y="8685553"/>
            <a:ext cx="3024079" cy="456888"/>
          </a:xfrm>
          <a:prstGeom prst="rect">
            <a:avLst/>
          </a:prstGeom>
        </p:spPr>
        <p:txBody>
          <a:bodyPr vert="horz" lIns="90414" tIns="45207" rIns="90414" bIns="45207" rtlCol="0" anchor="b"/>
          <a:lstStyle>
            <a:lvl1pPr algn="l">
              <a:defRPr sz="1200"/>
            </a:lvl1pPr>
          </a:lstStyle>
          <a:p>
            <a:endParaRPr lang="en-US"/>
          </a:p>
        </p:txBody>
      </p:sp>
      <p:sp>
        <p:nvSpPr>
          <p:cNvPr id="5" name="Slide Number Placeholder 4"/>
          <p:cNvSpPr>
            <a:spLocks noGrp="1"/>
          </p:cNvSpPr>
          <p:nvPr>
            <p:ph type="sldNum" sz="quarter" idx="3"/>
          </p:nvPr>
        </p:nvSpPr>
        <p:spPr>
          <a:xfrm>
            <a:off x="3954568" y="8685553"/>
            <a:ext cx="3024079" cy="456888"/>
          </a:xfrm>
          <a:prstGeom prst="rect">
            <a:avLst/>
          </a:prstGeom>
        </p:spPr>
        <p:txBody>
          <a:bodyPr vert="horz" lIns="90414" tIns="45207" rIns="90414" bIns="45207" rtlCol="0" anchor="b"/>
          <a:lstStyle>
            <a:lvl1pPr algn="r">
              <a:defRPr sz="1200"/>
            </a:lvl1pPr>
          </a:lstStyle>
          <a:p>
            <a:fld id="{49B355C7-B4F6-42AA-ABC7-D85BD39A2F6B}" type="slidenum">
              <a:rPr lang="en-US" smtClean="0"/>
              <a:t>‹#›</a:t>
            </a:fld>
            <a:endParaRPr lang="en-US"/>
          </a:p>
        </p:txBody>
      </p:sp>
    </p:spTree>
    <p:extLst>
      <p:ext uri="{BB962C8B-B14F-4D97-AF65-F5344CB8AC3E}">
        <p14:creationId xmlns:p14="http://schemas.microsoft.com/office/powerpoint/2010/main" val="3182401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4770" cy="458789"/>
          </a:xfrm>
          <a:prstGeom prst="rect">
            <a:avLst/>
          </a:prstGeom>
        </p:spPr>
        <p:txBody>
          <a:bodyPr vert="horz" lIns="90414" tIns="45207" rIns="90414" bIns="45207" rtlCol="0"/>
          <a:lstStyle>
            <a:lvl1pPr algn="l">
              <a:defRPr sz="1200"/>
            </a:lvl1pPr>
          </a:lstStyle>
          <a:p>
            <a:endParaRPr lang="en-US"/>
          </a:p>
        </p:txBody>
      </p:sp>
      <p:sp>
        <p:nvSpPr>
          <p:cNvPr id="3" name="Date Placeholder 2"/>
          <p:cNvSpPr>
            <a:spLocks noGrp="1"/>
          </p:cNvSpPr>
          <p:nvPr>
            <p:ph type="dt" idx="1"/>
          </p:nvPr>
        </p:nvSpPr>
        <p:spPr>
          <a:xfrm>
            <a:off x="3953854" y="2"/>
            <a:ext cx="3024770" cy="458789"/>
          </a:xfrm>
          <a:prstGeom prst="rect">
            <a:avLst/>
          </a:prstGeom>
        </p:spPr>
        <p:txBody>
          <a:bodyPr vert="horz" lIns="90414" tIns="45207" rIns="90414" bIns="45207" rtlCol="0"/>
          <a:lstStyle>
            <a:lvl1pPr algn="r">
              <a:defRPr sz="1200"/>
            </a:lvl1pPr>
          </a:lstStyle>
          <a:p>
            <a:fld id="{FE2A1568-FBB3-420D-AE00-CCCEE170C95F}" type="datetimeFigureOut">
              <a:rPr lang="en-US" smtClean="0"/>
              <a:t>7/27/2023</a:t>
            </a:fld>
            <a:endParaRPr lang="en-US"/>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0414" tIns="45207" rIns="90414" bIns="45207" rtlCol="0" anchor="ctr"/>
          <a:lstStyle/>
          <a:p>
            <a:endParaRPr lang="en-US"/>
          </a:p>
        </p:txBody>
      </p:sp>
      <p:sp>
        <p:nvSpPr>
          <p:cNvPr id="5" name="Notes Placeholder 4"/>
          <p:cNvSpPr>
            <a:spLocks noGrp="1"/>
          </p:cNvSpPr>
          <p:nvPr>
            <p:ph type="body" sz="quarter" idx="3"/>
          </p:nvPr>
        </p:nvSpPr>
        <p:spPr>
          <a:xfrm>
            <a:off x="698025" y="4400550"/>
            <a:ext cx="5584190" cy="3600450"/>
          </a:xfrm>
          <a:prstGeom prst="rect">
            <a:avLst/>
          </a:prstGeom>
        </p:spPr>
        <p:txBody>
          <a:bodyPr vert="horz" lIns="90414" tIns="45207" rIns="90414" bIns="452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3024770" cy="458788"/>
          </a:xfrm>
          <a:prstGeom prst="rect">
            <a:avLst/>
          </a:prstGeom>
        </p:spPr>
        <p:txBody>
          <a:bodyPr vert="horz" lIns="90414" tIns="45207" rIns="90414" bIns="45207" rtlCol="0" anchor="b"/>
          <a:lstStyle>
            <a:lvl1pPr algn="l">
              <a:defRPr sz="1200"/>
            </a:lvl1pPr>
          </a:lstStyle>
          <a:p>
            <a:endParaRPr lang="en-US"/>
          </a:p>
        </p:txBody>
      </p:sp>
      <p:sp>
        <p:nvSpPr>
          <p:cNvPr id="7" name="Slide Number Placeholder 6"/>
          <p:cNvSpPr>
            <a:spLocks noGrp="1"/>
          </p:cNvSpPr>
          <p:nvPr>
            <p:ph type="sldNum" sz="quarter" idx="5"/>
          </p:nvPr>
        </p:nvSpPr>
        <p:spPr>
          <a:xfrm>
            <a:off x="3953854" y="8685215"/>
            <a:ext cx="3024770" cy="458788"/>
          </a:xfrm>
          <a:prstGeom prst="rect">
            <a:avLst/>
          </a:prstGeom>
        </p:spPr>
        <p:txBody>
          <a:bodyPr vert="horz" lIns="90414" tIns="45207" rIns="90414" bIns="45207" rtlCol="0" anchor="b"/>
          <a:lstStyle>
            <a:lvl1pPr algn="r">
              <a:defRPr sz="1200"/>
            </a:lvl1pPr>
          </a:lstStyle>
          <a:p>
            <a:fld id="{410A3255-C73B-45E6-8FC2-F8EB290F3A8C}" type="slidenum">
              <a:rPr lang="en-US" smtClean="0"/>
              <a:t>‹#›</a:t>
            </a:fld>
            <a:endParaRPr lang="en-US"/>
          </a:p>
        </p:txBody>
      </p:sp>
    </p:spTree>
    <p:extLst>
      <p:ext uri="{BB962C8B-B14F-4D97-AF65-F5344CB8AC3E}">
        <p14:creationId xmlns:p14="http://schemas.microsoft.com/office/powerpoint/2010/main" val="3972112374"/>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mn-lt"/>
        <a:ea typeface="+mn-ea"/>
        <a:cs typeface="+mn-cs"/>
      </a:defRPr>
    </a:lvl1pPr>
    <a:lvl2pPr marL="389626" algn="l" defTabSz="779252" rtl="0" eaLnBrk="1" latinLnBrk="0" hangingPunct="1">
      <a:defRPr sz="1000" kern="1200">
        <a:solidFill>
          <a:schemeClr val="tx1"/>
        </a:solidFill>
        <a:latin typeface="+mn-lt"/>
        <a:ea typeface="+mn-ea"/>
        <a:cs typeface="+mn-cs"/>
      </a:defRPr>
    </a:lvl2pPr>
    <a:lvl3pPr marL="779252" algn="l" defTabSz="779252" rtl="0" eaLnBrk="1" latinLnBrk="0" hangingPunct="1">
      <a:defRPr sz="1000" kern="1200">
        <a:solidFill>
          <a:schemeClr val="tx1"/>
        </a:solidFill>
        <a:latin typeface="+mn-lt"/>
        <a:ea typeface="+mn-ea"/>
        <a:cs typeface="+mn-cs"/>
      </a:defRPr>
    </a:lvl3pPr>
    <a:lvl4pPr marL="1168878" algn="l" defTabSz="779252" rtl="0" eaLnBrk="1" latinLnBrk="0" hangingPunct="1">
      <a:defRPr sz="1000" kern="1200">
        <a:solidFill>
          <a:schemeClr val="tx1"/>
        </a:solidFill>
        <a:latin typeface="+mn-lt"/>
        <a:ea typeface="+mn-ea"/>
        <a:cs typeface="+mn-cs"/>
      </a:defRPr>
    </a:lvl4pPr>
    <a:lvl5pPr marL="1558503" algn="l" defTabSz="779252" rtl="0" eaLnBrk="1" latinLnBrk="0" hangingPunct="1">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563563"/>
            <a:ext cx="8048625" cy="4527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38977" rtl="0" eaLnBrk="1" fontAlgn="auto" latinLnBrk="0" hangingPunct="1">
              <a:lnSpc>
                <a:spcPct val="100000"/>
              </a:lnSpc>
              <a:spcBef>
                <a:spcPts val="0"/>
              </a:spcBef>
              <a:spcAft>
                <a:spcPts val="0"/>
              </a:spcAft>
              <a:buClrTx/>
              <a:buSzTx/>
              <a:buFontTx/>
              <a:buNone/>
              <a:tabLst/>
              <a:defRPr/>
            </a:pPr>
            <a:fld id="{1E56563F-2721-4D22-8A72-E28FC2C7FA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89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997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defTabSz="558584"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en-US" sz="1200" b="0" i="0" u="none" strike="noStrike" kern="0" cap="none" spc="0" normalizeH="0" baseline="0" noProof="0" dirty="0">
                <a:ln>
                  <a:noFill/>
                </a:ln>
                <a:effectLst/>
                <a:uLnTx/>
                <a:uFillTx/>
                <a:cs typeface="Calibri" panose="020F0502020204030204" pitchFamily="34" charset="0"/>
              </a:rPr>
              <a:t>Checklist as a summary of Step 1:</a:t>
            </a:r>
          </a:p>
          <a:p>
            <a:pPr marL="805238" lvl="1" indent="-285750" defTabSz="558584">
              <a:buFont typeface="Wingdings" panose="05000000000000000000" pitchFamily="2" charset="2"/>
              <a:buChar char="ü"/>
              <a:defRPr/>
            </a:pPr>
            <a:r>
              <a:rPr kumimoji="0" lang="en-US" altLang="en-US" sz="1200" b="0" i="0" u="none" strike="noStrike" kern="0" cap="none" spc="0" normalizeH="0" baseline="0" noProof="0" dirty="0">
                <a:ln>
                  <a:noFill/>
                </a:ln>
                <a:effectLst/>
                <a:uLnTx/>
                <a:uFillTx/>
                <a:cs typeface="Calibri" panose="020F0502020204030204" pitchFamily="34" charset="0"/>
              </a:rPr>
              <a:t>Identify sub-segments profile criteria</a:t>
            </a:r>
          </a:p>
          <a:p>
            <a:pPr marL="805238" lvl="1" indent="-285750" defTabSz="558584">
              <a:buFont typeface="Wingdings" panose="05000000000000000000" pitchFamily="2" charset="2"/>
              <a:buChar char="ü"/>
              <a:defRPr/>
            </a:pPr>
            <a:r>
              <a:rPr kumimoji="0" lang="en-US" altLang="en-US" sz="1200" b="0" i="0" u="none" strike="noStrike" kern="0" cap="none" spc="0" normalizeH="0" baseline="0" noProof="0" dirty="0">
                <a:ln>
                  <a:noFill/>
                </a:ln>
                <a:effectLst/>
                <a:uLnTx/>
                <a:uFillTx/>
                <a:cs typeface="Calibri" panose="020F0502020204030204" pitchFamily="34" charset="0"/>
              </a:rPr>
              <a:t>Identify sub-segments requirements</a:t>
            </a:r>
          </a:p>
          <a:p>
            <a:pPr marL="805238" lvl="1" indent="-285750" defTabSz="558584">
              <a:buFont typeface="Wingdings" panose="05000000000000000000" pitchFamily="2" charset="2"/>
              <a:buChar char="ü"/>
              <a:defRPr/>
            </a:pPr>
            <a:r>
              <a:rPr lang="en-US" altLang="en-US" sz="1200" kern="0" dirty="0">
                <a:cs typeface="Calibri" panose="020F0502020204030204" pitchFamily="34" charset="0"/>
              </a:rPr>
              <a:t>Identify product strengths &amp; fit to requirements</a:t>
            </a:r>
          </a:p>
          <a:p>
            <a:pPr marL="805238" lvl="1" indent="-285750" defTabSz="558584">
              <a:buFont typeface="Wingdings" panose="05000000000000000000" pitchFamily="2" charset="2"/>
              <a:buChar char="ü"/>
              <a:defRPr/>
            </a:pPr>
            <a:r>
              <a:rPr lang="en-US" altLang="en-US" sz="1200" kern="0" dirty="0">
                <a:cs typeface="Calibri" panose="020F0502020204030204" pitchFamily="34" charset="0"/>
              </a:rPr>
              <a:t>Evaluate competitive landscape &amp; opportunities</a:t>
            </a:r>
          </a:p>
          <a:p>
            <a:pPr marL="805238" lvl="1" indent="-285750" defTabSz="558584">
              <a:buFont typeface="Wingdings" panose="05000000000000000000" pitchFamily="2" charset="2"/>
              <a:buChar char="ü"/>
              <a:defRPr/>
            </a:pPr>
            <a:r>
              <a:rPr lang="en-US" altLang="en-US" sz="1200" kern="0" dirty="0">
                <a:cs typeface="Calibri" panose="020F0502020204030204" pitchFamily="34" charset="0"/>
              </a:rPr>
              <a:t>Evaluate opportunity size</a:t>
            </a:r>
          </a:p>
          <a:p>
            <a:pPr marL="805238" lvl="1" indent="-285750" defTabSz="558584">
              <a:buFont typeface="Wingdings" panose="05000000000000000000" pitchFamily="2" charset="2"/>
              <a:buChar char="ü"/>
              <a:defRPr/>
            </a:pPr>
            <a:r>
              <a:rPr lang="en-US" altLang="en-US" sz="1200" kern="0" dirty="0">
                <a:cs typeface="Calibri" panose="020F0502020204030204" pitchFamily="34" charset="0"/>
              </a:rPr>
              <a:t>Evaluate resource/time required for potential sales project</a:t>
            </a:r>
          </a:p>
          <a:p>
            <a:pPr marL="805238" lvl="1" indent="-285750" defTabSz="558584">
              <a:buFont typeface="Wingdings" panose="05000000000000000000" pitchFamily="2" charset="2"/>
              <a:buChar char="ü"/>
              <a:defRPr/>
            </a:pPr>
            <a:r>
              <a:rPr lang="en-US" altLang="en-US" sz="1200" kern="0" dirty="0">
                <a:cs typeface="Calibri" panose="020F0502020204030204" pitchFamily="34" charset="0"/>
              </a:rPr>
              <a:t>Evaluate potential project risks &amp; drawbacks</a:t>
            </a:r>
          </a:p>
          <a:p>
            <a:pPr marL="805238" lvl="1" indent="-285750" defTabSz="558584">
              <a:buFont typeface="Wingdings" panose="05000000000000000000" pitchFamily="2" charset="2"/>
              <a:buChar char="ü"/>
              <a:defRPr/>
            </a:pPr>
            <a:r>
              <a:rPr lang="en-US" altLang="en-US" sz="1200" kern="0" dirty="0">
                <a:cs typeface="Calibri" panose="020F0502020204030204" pitchFamily="34" charset="0"/>
              </a:rPr>
              <a:t>Create sales project team and leader</a:t>
            </a:r>
          </a:p>
        </p:txBody>
      </p:sp>
      <p:sp>
        <p:nvSpPr>
          <p:cNvPr id="4" name="Foliennummernplatzhalter 3"/>
          <p:cNvSpPr>
            <a:spLocks noGrp="1"/>
          </p:cNvSpPr>
          <p:nvPr>
            <p:ph type="sldNum" sz="quarter" idx="10"/>
          </p:nvPr>
        </p:nvSpPr>
        <p:spPr/>
        <p:txBody>
          <a:bodyPr/>
          <a:lstStyle/>
          <a:p>
            <a:pPr marL="0" marR="0" lvl="0" indent="0" algn="r" defTabSz="1038977" rtl="0" eaLnBrk="1" fontAlgn="auto" latinLnBrk="0" hangingPunct="1">
              <a:lnSpc>
                <a:spcPct val="100000"/>
              </a:lnSpc>
              <a:spcBef>
                <a:spcPts val="0"/>
              </a:spcBef>
              <a:spcAft>
                <a:spcPts val="0"/>
              </a:spcAft>
              <a:buClrTx/>
              <a:buSzTx/>
              <a:buFontTx/>
              <a:buNone/>
              <a:tabLst/>
              <a:defRPr/>
            </a:pPr>
            <a:fld id="{410A3255-C73B-45E6-8FC2-F8EB290F3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897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648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1038977" rtl="0" eaLnBrk="1" fontAlgn="auto" latinLnBrk="0" hangingPunct="1">
              <a:lnSpc>
                <a:spcPct val="100000"/>
              </a:lnSpc>
              <a:spcBef>
                <a:spcPts val="0"/>
              </a:spcBef>
              <a:spcAft>
                <a:spcPts val="0"/>
              </a:spcAft>
              <a:buClrTx/>
              <a:buSzTx/>
              <a:buFontTx/>
              <a:buNone/>
              <a:tabLst/>
              <a:defRPr/>
            </a:pPr>
            <a:fld id="{410A3255-C73B-45E6-8FC2-F8EB290F3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897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01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1038977" rtl="0" eaLnBrk="1" fontAlgn="auto" latinLnBrk="0" hangingPunct="1">
              <a:lnSpc>
                <a:spcPct val="100000"/>
              </a:lnSpc>
              <a:spcBef>
                <a:spcPts val="0"/>
              </a:spcBef>
              <a:spcAft>
                <a:spcPts val="0"/>
              </a:spcAft>
              <a:buClrTx/>
              <a:buSzTx/>
              <a:buFontTx/>
              <a:buNone/>
              <a:tabLst/>
              <a:defRPr/>
            </a:pPr>
            <a:fld id="{410A3255-C73B-45E6-8FC2-F8EB290F3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897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133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1038977" rtl="0" eaLnBrk="1" fontAlgn="auto" latinLnBrk="0" hangingPunct="1">
              <a:lnSpc>
                <a:spcPct val="100000"/>
              </a:lnSpc>
              <a:spcBef>
                <a:spcPts val="0"/>
              </a:spcBef>
              <a:spcAft>
                <a:spcPts val="0"/>
              </a:spcAft>
              <a:buClrTx/>
              <a:buSzTx/>
              <a:buFontTx/>
              <a:buNone/>
              <a:tabLst/>
              <a:defRPr/>
            </a:pPr>
            <a:fld id="{410A3255-C73B-45E6-8FC2-F8EB290F3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897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62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Focus on the deliverables, not the steps.</a:t>
            </a:r>
          </a:p>
          <a:p>
            <a:pPr marL="171450" indent="-171450">
              <a:buFont typeface="Arial" panose="020B0604020202020204" pitchFamily="34" charset="0"/>
              <a:buChar char="•"/>
            </a:pPr>
            <a:r>
              <a:rPr lang="en-US" dirty="0"/>
              <a:t>2.2 has a tool, for the rest the Account Manager is accountable.</a:t>
            </a:r>
          </a:p>
        </p:txBody>
      </p:sp>
      <p:sp>
        <p:nvSpPr>
          <p:cNvPr id="4" name="Slide Number Placeholder 3"/>
          <p:cNvSpPr>
            <a:spLocks noGrp="1"/>
          </p:cNvSpPr>
          <p:nvPr>
            <p:ph type="sldNum" sz="quarter" idx="5"/>
          </p:nvPr>
        </p:nvSpPr>
        <p:spPr/>
        <p:txBody>
          <a:bodyPr/>
          <a:lstStyle/>
          <a:p>
            <a:fld id="{410A3255-C73B-45E6-8FC2-F8EB290F3A8C}" type="slidenum">
              <a:rPr lang="en-US" smtClean="0"/>
              <a:t>15</a:t>
            </a:fld>
            <a:endParaRPr lang="en-US" dirty="0"/>
          </a:p>
        </p:txBody>
      </p:sp>
    </p:spTree>
    <p:extLst>
      <p:ext uri="{BB962C8B-B14F-4D97-AF65-F5344CB8AC3E}">
        <p14:creationId xmlns:p14="http://schemas.microsoft.com/office/powerpoint/2010/main" val="1980305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Tx/>
              <a:buChar char="-"/>
            </a:pPr>
            <a:r>
              <a:rPr lang="en-US" dirty="0"/>
              <a:t>Make sure audience is clear with the flow.</a:t>
            </a:r>
          </a:p>
          <a:p>
            <a:pPr marL="171450" indent="-171450">
              <a:buFontTx/>
              <a:buChar char="-"/>
            </a:pPr>
            <a:r>
              <a:rPr lang="en-US" dirty="0"/>
              <a:t>Just because a customer is an existing customer doesn’t mean you’ve got a good list.  In fact, these are the ones where there are most likely to be gaps.  Check again!</a:t>
            </a:r>
          </a:p>
        </p:txBody>
      </p:sp>
      <p:sp>
        <p:nvSpPr>
          <p:cNvPr id="4" name="Slide Number Placeholder 3"/>
          <p:cNvSpPr>
            <a:spLocks noGrp="1"/>
          </p:cNvSpPr>
          <p:nvPr>
            <p:ph type="sldNum" sz="quarter" idx="5"/>
          </p:nvPr>
        </p:nvSpPr>
        <p:spPr/>
        <p:txBody>
          <a:bodyPr/>
          <a:lstStyle/>
          <a:p>
            <a:fld id="{410A3255-C73B-45E6-8FC2-F8EB290F3A8C}" type="slidenum">
              <a:rPr lang="en-US" smtClean="0"/>
              <a:t>16</a:t>
            </a:fld>
            <a:endParaRPr lang="en-US" dirty="0"/>
          </a:p>
        </p:txBody>
      </p:sp>
    </p:spTree>
    <p:extLst>
      <p:ext uri="{BB962C8B-B14F-4D97-AF65-F5344CB8AC3E}">
        <p14:creationId xmlns:p14="http://schemas.microsoft.com/office/powerpoint/2010/main" val="3404130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Tx/>
              <a:buChar char="-"/>
            </a:pPr>
            <a:r>
              <a:rPr lang="en-US" dirty="0"/>
              <a:t>Make sure audience is clear with the flow.</a:t>
            </a:r>
          </a:p>
          <a:p>
            <a:pPr marL="171450" indent="-171450">
              <a:buFontTx/>
              <a:buChar char="-"/>
            </a:pPr>
            <a:r>
              <a:rPr lang="en-US" dirty="0"/>
              <a:t>Be clever w/ your investigation, and recruit others to help populate the tool.</a:t>
            </a:r>
          </a:p>
          <a:p>
            <a:pPr marL="171450" indent="-171450">
              <a:buFontTx/>
              <a:buChar char="-"/>
            </a:pPr>
            <a:r>
              <a:rPr lang="en-US" dirty="0"/>
              <a:t>If preparing for a meeting (introductory or follow-up) be prepared with mapping questions in advance!</a:t>
            </a:r>
          </a:p>
          <a:p>
            <a:pPr marL="171450" indent="-171450">
              <a:buFontTx/>
              <a:buChar char="-"/>
            </a:pPr>
            <a:r>
              <a:rPr lang="en-US" dirty="0"/>
              <a:t>Be prepared with questions about their process, especially who plays a role, how are they predisposed, etc..</a:t>
            </a:r>
          </a:p>
          <a:p>
            <a:endParaRPr lang="en-US" dirty="0"/>
          </a:p>
        </p:txBody>
      </p:sp>
      <p:sp>
        <p:nvSpPr>
          <p:cNvPr id="4" name="Slide Number Placeholder 3"/>
          <p:cNvSpPr>
            <a:spLocks noGrp="1"/>
          </p:cNvSpPr>
          <p:nvPr>
            <p:ph type="sldNum" sz="quarter" idx="5"/>
          </p:nvPr>
        </p:nvSpPr>
        <p:spPr/>
        <p:txBody>
          <a:bodyPr/>
          <a:lstStyle/>
          <a:p>
            <a:fld id="{410A3255-C73B-45E6-8FC2-F8EB290F3A8C}" type="slidenum">
              <a:rPr lang="en-US" smtClean="0"/>
              <a:t>18</a:t>
            </a:fld>
            <a:endParaRPr lang="en-US" dirty="0"/>
          </a:p>
        </p:txBody>
      </p:sp>
    </p:spTree>
    <p:extLst>
      <p:ext uri="{BB962C8B-B14F-4D97-AF65-F5344CB8AC3E}">
        <p14:creationId xmlns:p14="http://schemas.microsoft.com/office/powerpoint/2010/main" val="622108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Tx/>
              <a:buChar char="-"/>
            </a:pPr>
            <a:r>
              <a:rPr lang="en-US" dirty="0"/>
              <a:t>This is an example of a mapping tool.  You will hear more about this account later today.  Our Retail and Foodservice NAMS have been populating tables like this in 2020.</a:t>
            </a:r>
          </a:p>
          <a:p>
            <a:pPr marL="171450" indent="-171450">
              <a:buFontTx/>
              <a:buChar char="-"/>
            </a:pPr>
            <a:r>
              <a:rPr lang="en-US" dirty="0"/>
              <a:t>Role, Attitude, and Influence are of highest importance.</a:t>
            </a:r>
          </a:p>
          <a:p>
            <a:pPr marL="171450" indent="-171450">
              <a:buFontTx/>
              <a:buChar char="-"/>
            </a:pPr>
            <a:r>
              <a:rPr lang="en-US" dirty="0"/>
              <a:t>ITW Contact Matrix is new with CSP and is of critical importance.</a:t>
            </a:r>
          </a:p>
          <a:p>
            <a:pPr marL="171450" indent="-171450">
              <a:buFontTx/>
              <a:buChar char="-"/>
            </a:pPr>
            <a:r>
              <a:rPr lang="en-US" dirty="0"/>
              <a:t>The point is to move away from the “From” list, where they key word is “Limited.”  The “To” position provides better layers of relationship, better understanding of people and processes, and minimizes likelihood of gaps and misses.</a:t>
            </a:r>
          </a:p>
        </p:txBody>
      </p:sp>
      <p:sp>
        <p:nvSpPr>
          <p:cNvPr id="4" name="Slide Number Placeholder 3"/>
          <p:cNvSpPr>
            <a:spLocks noGrp="1"/>
          </p:cNvSpPr>
          <p:nvPr>
            <p:ph type="sldNum" sz="quarter" idx="5"/>
          </p:nvPr>
        </p:nvSpPr>
        <p:spPr/>
        <p:txBody>
          <a:bodyPr/>
          <a:lstStyle/>
          <a:p>
            <a:fld id="{410A3255-C73B-45E6-8FC2-F8EB290F3A8C}" type="slidenum">
              <a:rPr lang="en-US" smtClean="0"/>
              <a:t>20</a:t>
            </a:fld>
            <a:endParaRPr lang="en-US" dirty="0"/>
          </a:p>
        </p:txBody>
      </p:sp>
    </p:spTree>
    <p:extLst>
      <p:ext uri="{BB962C8B-B14F-4D97-AF65-F5344CB8AC3E}">
        <p14:creationId xmlns:p14="http://schemas.microsoft.com/office/powerpoint/2010/main" val="1063035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Tx/>
              <a:buChar char="-"/>
            </a:pPr>
            <a:r>
              <a:rPr lang="en-US" dirty="0"/>
              <a:t>Make sure audience is clear with the flow.</a:t>
            </a:r>
          </a:p>
          <a:p>
            <a:pPr marL="171450" indent="-171450">
              <a:buFontTx/>
              <a:buChar char="-"/>
            </a:pPr>
            <a:r>
              <a:rPr lang="en-US" dirty="0"/>
              <a:t>Clarify “Choose the right source” comment.  It is important to blend input from all available sources, and filter appropriately.</a:t>
            </a:r>
          </a:p>
          <a:p>
            <a:pPr marL="171450" indent="-171450">
              <a:buFontTx/>
              <a:buChar char="-"/>
            </a:pPr>
            <a:r>
              <a:rPr lang="en-US" dirty="0"/>
              <a:t>Emphasize “No assumptions based on history.”  Chain business, influencers, and critical issues are very fluid.  Assumptions can lead to complacency.</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10A3255-C73B-45E6-8FC2-F8EB290F3A8C}" type="slidenum">
              <a:rPr lang="en-US" smtClean="0"/>
              <a:t>21</a:t>
            </a:fld>
            <a:endParaRPr lang="en-US" dirty="0"/>
          </a:p>
        </p:txBody>
      </p:sp>
    </p:spTree>
    <p:extLst>
      <p:ext uri="{BB962C8B-B14F-4D97-AF65-F5344CB8AC3E}">
        <p14:creationId xmlns:p14="http://schemas.microsoft.com/office/powerpoint/2010/main" val="2713096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Tx/>
              <a:buChar char="-"/>
            </a:pPr>
            <a:r>
              <a:rPr lang="en-US" dirty="0"/>
              <a:t>Make sure audience is clear with the flow.</a:t>
            </a:r>
          </a:p>
          <a:p>
            <a:r>
              <a:rPr lang="en-US" dirty="0"/>
              <a:t>-   Constantly update!</a:t>
            </a:r>
          </a:p>
        </p:txBody>
      </p:sp>
      <p:sp>
        <p:nvSpPr>
          <p:cNvPr id="4" name="Slide Number Placeholder 3"/>
          <p:cNvSpPr>
            <a:spLocks noGrp="1"/>
          </p:cNvSpPr>
          <p:nvPr>
            <p:ph type="sldNum" sz="quarter" idx="5"/>
          </p:nvPr>
        </p:nvSpPr>
        <p:spPr/>
        <p:txBody>
          <a:bodyPr/>
          <a:lstStyle/>
          <a:p>
            <a:fld id="{410A3255-C73B-45E6-8FC2-F8EB290F3A8C}" type="slidenum">
              <a:rPr lang="en-US" smtClean="0"/>
              <a:t>23</a:t>
            </a:fld>
            <a:endParaRPr lang="en-US" dirty="0"/>
          </a:p>
        </p:txBody>
      </p:sp>
    </p:spTree>
    <p:extLst>
      <p:ext uri="{BB962C8B-B14F-4D97-AF65-F5344CB8AC3E}">
        <p14:creationId xmlns:p14="http://schemas.microsoft.com/office/powerpoint/2010/main" val="208218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1038977" rtl="0" eaLnBrk="1" fontAlgn="auto" latinLnBrk="0" hangingPunct="1">
              <a:lnSpc>
                <a:spcPct val="100000"/>
              </a:lnSpc>
              <a:spcBef>
                <a:spcPts val="0"/>
              </a:spcBef>
              <a:spcAft>
                <a:spcPts val="0"/>
              </a:spcAft>
              <a:buClrTx/>
              <a:buSzTx/>
              <a:buFontTx/>
              <a:buNone/>
              <a:tabLst/>
              <a:defRPr/>
            </a:pPr>
            <a:fld id="{410A3255-C73B-45E6-8FC2-F8EB290F3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897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25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Tx/>
              <a:buChar char="-"/>
            </a:pPr>
            <a:r>
              <a:rPr lang="en-US" dirty="0"/>
              <a:t>Make sure audience is clear with the flow.</a:t>
            </a:r>
          </a:p>
          <a:p>
            <a:pPr marL="171450" indent="-171450">
              <a:buFontTx/>
              <a:buChar char="-"/>
            </a:pPr>
            <a:r>
              <a:rPr lang="en-US" dirty="0"/>
              <a:t>Don’t underestimate the importance of layers of relationship.  It will help the NAM to cover gaps and help FEG to maximize genuine partnership.</a:t>
            </a:r>
          </a:p>
          <a:p>
            <a:pPr marL="171450" indent="-171450">
              <a:buFontTx/>
              <a:buChar char="-"/>
            </a:pPr>
            <a:r>
              <a:rPr lang="en-US" dirty="0"/>
              <a:t>Be </a:t>
            </a:r>
            <a:r>
              <a:rPr lang="en-US" u="sng" dirty="0"/>
              <a:t>accountable</a:t>
            </a:r>
            <a:r>
              <a:rPr lang="en-US" u="none" dirty="0"/>
              <a:t> for the actions.  It is not a best practice.  A proactive action plan is a required step.</a:t>
            </a:r>
            <a:endParaRPr lang="en-US" dirty="0"/>
          </a:p>
        </p:txBody>
      </p:sp>
      <p:sp>
        <p:nvSpPr>
          <p:cNvPr id="4" name="Slide Number Placeholder 3"/>
          <p:cNvSpPr>
            <a:spLocks noGrp="1"/>
          </p:cNvSpPr>
          <p:nvPr>
            <p:ph type="sldNum" sz="quarter" idx="5"/>
          </p:nvPr>
        </p:nvSpPr>
        <p:spPr/>
        <p:txBody>
          <a:bodyPr/>
          <a:lstStyle/>
          <a:p>
            <a:fld id="{410A3255-C73B-45E6-8FC2-F8EB290F3A8C}" type="slidenum">
              <a:rPr lang="en-US" smtClean="0"/>
              <a:t>25</a:t>
            </a:fld>
            <a:endParaRPr lang="en-US" dirty="0"/>
          </a:p>
        </p:txBody>
      </p:sp>
    </p:spTree>
    <p:extLst>
      <p:ext uri="{BB962C8B-B14F-4D97-AF65-F5344CB8AC3E}">
        <p14:creationId xmlns:p14="http://schemas.microsoft.com/office/powerpoint/2010/main" val="1979439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1038977" rtl="0" eaLnBrk="1" fontAlgn="auto" latinLnBrk="0" hangingPunct="1">
              <a:lnSpc>
                <a:spcPct val="100000"/>
              </a:lnSpc>
              <a:spcBef>
                <a:spcPts val="0"/>
              </a:spcBef>
              <a:spcAft>
                <a:spcPts val="0"/>
              </a:spcAft>
              <a:buClrTx/>
              <a:buSzTx/>
              <a:buFontTx/>
              <a:buNone/>
              <a:tabLst/>
              <a:defRPr/>
            </a:pPr>
            <a:fld id="{410A3255-C73B-45E6-8FC2-F8EB290F3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897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513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1038977" rtl="0" eaLnBrk="1" fontAlgn="auto" latinLnBrk="0" hangingPunct="1">
              <a:lnSpc>
                <a:spcPct val="100000"/>
              </a:lnSpc>
              <a:spcBef>
                <a:spcPts val="0"/>
              </a:spcBef>
              <a:spcAft>
                <a:spcPts val="0"/>
              </a:spcAft>
              <a:buClrTx/>
              <a:buSzTx/>
              <a:buFontTx/>
              <a:buNone/>
              <a:tabLst/>
              <a:defRPr/>
            </a:pPr>
            <a:fld id="{410A3255-C73B-45E6-8FC2-F8EB290F3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8977"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669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1038977" rtl="0" eaLnBrk="1" fontAlgn="auto" latinLnBrk="0" hangingPunct="1">
              <a:lnSpc>
                <a:spcPct val="100000"/>
              </a:lnSpc>
              <a:spcBef>
                <a:spcPts val="0"/>
              </a:spcBef>
              <a:spcAft>
                <a:spcPts val="0"/>
              </a:spcAft>
              <a:buClrTx/>
              <a:buSzTx/>
              <a:buFontTx/>
              <a:buNone/>
              <a:tabLst/>
              <a:defRPr/>
            </a:pPr>
            <a:fld id="{410A3255-C73B-45E6-8FC2-F8EB290F3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8977"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5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1038977" rtl="0" eaLnBrk="1" fontAlgn="auto" latinLnBrk="0" hangingPunct="1">
              <a:lnSpc>
                <a:spcPct val="100000"/>
              </a:lnSpc>
              <a:spcBef>
                <a:spcPts val="0"/>
              </a:spcBef>
              <a:spcAft>
                <a:spcPts val="0"/>
              </a:spcAft>
              <a:buClrTx/>
              <a:buSzTx/>
              <a:buFontTx/>
              <a:buNone/>
              <a:tabLst/>
              <a:defRPr/>
            </a:pPr>
            <a:fld id="{410A3255-C73B-45E6-8FC2-F8EB290F3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897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79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1038977" rtl="0" eaLnBrk="1" fontAlgn="auto" latinLnBrk="0" hangingPunct="1">
              <a:lnSpc>
                <a:spcPct val="100000"/>
              </a:lnSpc>
              <a:spcBef>
                <a:spcPts val="0"/>
              </a:spcBef>
              <a:spcAft>
                <a:spcPts val="0"/>
              </a:spcAft>
              <a:buClrTx/>
              <a:buSzTx/>
              <a:buFontTx/>
              <a:buNone/>
              <a:tabLst/>
              <a:defRPr/>
            </a:pPr>
            <a:fld id="{410A3255-C73B-45E6-8FC2-F8EB290F3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897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9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1038977" rtl="0" eaLnBrk="1" fontAlgn="auto" latinLnBrk="0" hangingPunct="1">
              <a:lnSpc>
                <a:spcPct val="100000"/>
              </a:lnSpc>
              <a:spcBef>
                <a:spcPts val="0"/>
              </a:spcBef>
              <a:spcAft>
                <a:spcPts val="0"/>
              </a:spcAft>
              <a:buClrTx/>
              <a:buSzTx/>
              <a:buFontTx/>
              <a:buNone/>
              <a:tabLst/>
              <a:defRPr/>
            </a:pPr>
            <a:fld id="{410A3255-C73B-45E6-8FC2-F8EB290F3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897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474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1038977" rtl="0" eaLnBrk="1" fontAlgn="auto" latinLnBrk="0" hangingPunct="1">
              <a:lnSpc>
                <a:spcPct val="100000"/>
              </a:lnSpc>
              <a:spcBef>
                <a:spcPts val="0"/>
              </a:spcBef>
              <a:spcAft>
                <a:spcPts val="0"/>
              </a:spcAft>
              <a:buClrTx/>
              <a:buSzTx/>
              <a:buFontTx/>
              <a:buNone/>
              <a:tabLst/>
              <a:defRPr/>
            </a:pPr>
            <a:fld id="{410A3255-C73B-45E6-8FC2-F8EB290F3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897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61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1038977" rtl="0" eaLnBrk="1" fontAlgn="auto" latinLnBrk="0" hangingPunct="1">
              <a:lnSpc>
                <a:spcPct val="100000"/>
              </a:lnSpc>
              <a:spcBef>
                <a:spcPts val="0"/>
              </a:spcBef>
              <a:spcAft>
                <a:spcPts val="0"/>
              </a:spcAft>
              <a:buClrTx/>
              <a:buSzTx/>
              <a:buFontTx/>
              <a:buNone/>
              <a:tabLst/>
              <a:defRPr/>
            </a:pPr>
            <a:fld id="{410A3255-C73B-45E6-8FC2-F8EB290F3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897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85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1038977" rtl="0" eaLnBrk="1" fontAlgn="auto" latinLnBrk="0" hangingPunct="1">
              <a:lnSpc>
                <a:spcPct val="100000"/>
              </a:lnSpc>
              <a:spcBef>
                <a:spcPts val="0"/>
              </a:spcBef>
              <a:spcAft>
                <a:spcPts val="0"/>
              </a:spcAft>
              <a:buClrTx/>
              <a:buSzTx/>
              <a:buFontTx/>
              <a:buNone/>
              <a:tabLst/>
              <a:defRPr/>
            </a:pPr>
            <a:fld id="{410A3255-C73B-45E6-8FC2-F8EB290F3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897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64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defTabSz="558584"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en-US" sz="1200" b="0" i="0" u="none" strike="noStrike" kern="0" cap="none" spc="0" normalizeH="0" baseline="0" noProof="0" dirty="0">
                <a:ln>
                  <a:noFill/>
                </a:ln>
                <a:effectLst/>
                <a:uLnTx/>
                <a:uFillTx/>
                <a:cs typeface="Calibri" panose="020F0502020204030204" pitchFamily="34" charset="0"/>
              </a:rPr>
              <a:t>Checklist as a summary of Step 1:</a:t>
            </a:r>
          </a:p>
          <a:p>
            <a:pPr marL="805238" lvl="1" indent="-285750" defTabSz="558584">
              <a:buFont typeface="Wingdings" panose="05000000000000000000" pitchFamily="2" charset="2"/>
              <a:buChar char="ü"/>
              <a:defRPr/>
            </a:pPr>
            <a:r>
              <a:rPr kumimoji="0" lang="en-US" altLang="en-US" sz="1200" b="0" i="0" u="none" strike="noStrike" kern="0" cap="none" spc="0" normalizeH="0" baseline="0" noProof="0" dirty="0">
                <a:ln>
                  <a:noFill/>
                </a:ln>
                <a:effectLst/>
                <a:uLnTx/>
                <a:uFillTx/>
                <a:cs typeface="Calibri" panose="020F0502020204030204" pitchFamily="34" charset="0"/>
              </a:rPr>
              <a:t>Identify sub-segments profile criteria</a:t>
            </a:r>
          </a:p>
          <a:p>
            <a:pPr marL="805238" lvl="1" indent="-285750" defTabSz="558584">
              <a:buFont typeface="Wingdings" panose="05000000000000000000" pitchFamily="2" charset="2"/>
              <a:buChar char="ü"/>
              <a:defRPr/>
            </a:pPr>
            <a:r>
              <a:rPr kumimoji="0" lang="en-US" altLang="en-US" sz="1200" b="0" i="0" u="none" strike="noStrike" kern="0" cap="none" spc="0" normalizeH="0" baseline="0" noProof="0" dirty="0">
                <a:ln>
                  <a:noFill/>
                </a:ln>
                <a:effectLst/>
                <a:uLnTx/>
                <a:uFillTx/>
                <a:cs typeface="Calibri" panose="020F0502020204030204" pitchFamily="34" charset="0"/>
              </a:rPr>
              <a:t>Identify sub-segments requirements</a:t>
            </a:r>
          </a:p>
          <a:p>
            <a:pPr marL="805238" lvl="1" indent="-285750" defTabSz="558584">
              <a:buFont typeface="Wingdings" panose="05000000000000000000" pitchFamily="2" charset="2"/>
              <a:buChar char="ü"/>
              <a:defRPr/>
            </a:pPr>
            <a:r>
              <a:rPr lang="en-US" altLang="en-US" sz="1200" kern="0" dirty="0">
                <a:cs typeface="Calibri" panose="020F0502020204030204" pitchFamily="34" charset="0"/>
              </a:rPr>
              <a:t>Identify product strengths &amp; fit to requirements</a:t>
            </a:r>
          </a:p>
          <a:p>
            <a:pPr marL="805238" lvl="1" indent="-285750" defTabSz="558584">
              <a:buFont typeface="Wingdings" panose="05000000000000000000" pitchFamily="2" charset="2"/>
              <a:buChar char="ü"/>
              <a:defRPr/>
            </a:pPr>
            <a:r>
              <a:rPr lang="en-US" altLang="en-US" sz="1200" kern="0" dirty="0">
                <a:cs typeface="Calibri" panose="020F0502020204030204" pitchFamily="34" charset="0"/>
              </a:rPr>
              <a:t>Evaluate competitive landscape &amp; opportunities</a:t>
            </a:r>
          </a:p>
          <a:p>
            <a:pPr marL="805238" lvl="1" indent="-285750" defTabSz="558584">
              <a:buFont typeface="Wingdings" panose="05000000000000000000" pitchFamily="2" charset="2"/>
              <a:buChar char="ü"/>
              <a:defRPr/>
            </a:pPr>
            <a:r>
              <a:rPr lang="en-US" altLang="en-US" sz="1200" kern="0" dirty="0">
                <a:cs typeface="Calibri" panose="020F0502020204030204" pitchFamily="34" charset="0"/>
              </a:rPr>
              <a:t>Evaluate opportunity size</a:t>
            </a:r>
          </a:p>
          <a:p>
            <a:pPr marL="805238" lvl="1" indent="-285750" defTabSz="558584">
              <a:buFont typeface="Wingdings" panose="05000000000000000000" pitchFamily="2" charset="2"/>
              <a:buChar char="ü"/>
              <a:defRPr/>
            </a:pPr>
            <a:r>
              <a:rPr lang="en-US" altLang="en-US" sz="1200" kern="0" dirty="0">
                <a:cs typeface="Calibri" panose="020F0502020204030204" pitchFamily="34" charset="0"/>
              </a:rPr>
              <a:t>Evaluate resource/time required for potential sales project</a:t>
            </a:r>
          </a:p>
          <a:p>
            <a:pPr marL="805238" lvl="1" indent="-285750" defTabSz="558584">
              <a:buFont typeface="Wingdings" panose="05000000000000000000" pitchFamily="2" charset="2"/>
              <a:buChar char="ü"/>
              <a:defRPr/>
            </a:pPr>
            <a:r>
              <a:rPr lang="en-US" altLang="en-US" sz="1200" kern="0" dirty="0">
                <a:cs typeface="Calibri" panose="020F0502020204030204" pitchFamily="34" charset="0"/>
              </a:rPr>
              <a:t>Evaluate potential project risks &amp; drawbacks</a:t>
            </a:r>
          </a:p>
          <a:p>
            <a:pPr marL="805238" lvl="1" indent="-285750" defTabSz="558584">
              <a:buFont typeface="Wingdings" panose="05000000000000000000" pitchFamily="2" charset="2"/>
              <a:buChar char="ü"/>
              <a:defRPr/>
            </a:pPr>
            <a:r>
              <a:rPr lang="en-US" altLang="en-US" sz="1200" kern="0" dirty="0">
                <a:cs typeface="Calibri" panose="020F0502020204030204" pitchFamily="34" charset="0"/>
              </a:rPr>
              <a:t>Create sales project team and leader</a:t>
            </a:r>
          </a:p>
        </p:txBody>
      </p:sp>
      <p:sp>
        <p:nvSpPr>
          <p:cNvPr id="4" name="Foliennummernplatzhalter 3"/>
          <p:cNvSpPr>
            <a:spLocks noGrp="1"/>
          </p:cNvSpPr>
          <p:nvPr>
            <p:ph type="sldNum" sz="quarter" idx="10"/>
          </p:nvPr>
        </p:nvSpPr>
        <p:spPr/>
        <p:txBody>
          <a:bodyPr/>
          <a:lstStyle/>
          <a:p>
            <a:pPr marL="0" marR="0" lvl="0" indent="0" algn="r" defTabSz="1038977" rtl="0" eaLnBrk="1" fontAlgn="auto" latinLnBrk="0" hangingPunct="1">
              <a:lnSpc>
                <a:spcPct val="100000"/>
              </a:lnSpc>
              <a:spcBef>
                <a:spcPts val="0"/>
              </a:spcBef>
              <a:spcAft>
                <a:spcPts val="0"/>
              </a:spcAft>
              <a:buClrTx/>
              <a:buSzTx/>
              <a:buFontTx/>
              <a:buNone/>
              <a:tabLst/>
              <a:defRPr/>
            </a:pPr>
            <a:fld id="{410A3255-C73B-45E6-8FC2-F8EB290F3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897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414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Box 11"/>
          <p:cNvSpPr txBox="1">
            <a:spLocks noChangeArrowheads="1"/>
          </p:cNvSpPr>
          <p:nvPr userDrawn="1"/>
        </p:nvSpPr>
        <p:spPr bwMode="auto">
          <a:xfrm>
            <a:off x="6267453" y="14021"/>
            <a:ext cx="2876550" cy="551745"/>
          </a:xfrm>
          <a:prstGeom prst="rect">
            <a:avLst/>
          </a:prstGeom>
          <a:noFill/>
          <a:ln w="9525">
            <a:noFill/>
            <a:miter lim="800000"/>
            <a:headEnd/>
            <a:tailEnd/>
          </a:ln>
        </p:spPr>
        <p:txBody>
          <a:bodyPr wrap="square" lIns="77905" tIns="38953" rIns="77905" bIns="38953">
            <a:spAutoFit/>
          </a:bodyPr>
          <a:lstStyle/>
          <a:p>
            <a:pPr algn="ctr" fontAlgn="base">
              <a:spcBef>
                <a:spcPct val="0"/>
              </a:spcBef>
              <a:spcAft>
                <a:spcPct val="0"/>
              </a:spcAft>
            </a:pPr>
            <a:r>
              <a:rPr lang="en-US" sz="3074" b="1" dirty="0">
                <a:solidFill>
                  <a:schemeClr val="bg1"/>
                </a:solidFill>
                <a:latin typeface="Arial" pitchFamily="34" charset="0"/>
                <a:cs typeface="Arial" pitchFamily="34" charset="0"/>
              </a:rPr>
              <a:t>In-Lining</a:t>
            </a:r>
          </a:p>
        </p:txBody>
      </p:sp>
      <p:sp>
        <p:nvSpPr>
          <p:cNvPr id="5" name="Footer Placeholder 4"/>
          <p:cNvSpPr>
            <a:spLocks noGrp="1"/>
          </p:cNvSpPr>
          <p:nvPr>
            <p:ph type="ftr" sz="quarter" idx="3"/>
          </p:nvPr>
        </p:nvSpPr>
        <p:spPr>
          <a:xfrm>
            <a:off x="2951701" y="4860000"/>
            <a:ext cx="3240598" cy="273844"/>
          </a:xfrm>
          <a:prstGeom prst="rect">
            <a:avLst/>
          </a:prstGeom>
        </p:spPr>
        <p:txBody>
          <a:bodyPr vert="horz" lIns="103897" tIns="51949" rIns="103897" bIns="51949" rtlCol="0" anchor="ctr"/>
          <a:lstStyle>
            <a:lvl1pPr algn="ctr">
              <a:defRPr sz="825">
                <a:solidFill>
                  <a:schemeClr val="tx1">
                    <a:tint val="75000"/>
                  </a:schemeClr>
                </a:solidFill>
              </a:defRPr>
            </a:lvl1pPr>
          </a:lstStyle>
          <a:p>
            <a:r>
              <a:rPr lang="en-US"/>
              <a:t>Proprietary &amp; Confidential.  Not to be Disclosed or Used Outside of ITW.</a:t>
            </a:r>
          </a:p>
        </p:txBody>
      </p:sp>
      <p:sp>
        <p:nvSpPr>
          <p:cNvPr id="6" name="Slide Number Placeholder 5"/>
          <p:cNvSpPr>
            <a:spLocks noGrp="1"/>
          </p:cNvSpPr>
          <p:nvPr>
            <p:ph type="sldNum" sz="quarter" idx="4"/>
          </p:nvPr>
        </p:nvSpPr>
        <p:spPr>
          <a:xfrm>
            <a:off x="6988800" y="4860000"/>
            <a:ext cx="2133600" cy="273844"/>
          </a:xfrm>
          <a:prstGeom prst="rect">
            <a:avLst/>
          </a:prstGeom>
        </p:spPr>
        <p:txBody>
          <a:bodyPr vert="horz" lIns="103897" tIns="51949" rIns="103897" bIns="51949" rtlCol="0" anchor="ctr"/>
          <a:lstStyle>
            <a:lvl1pPr algn="r">
              <a:defRPr sz="900" b="1">
                <a:solidFill>
                  <a:schemeClr val="tx1"/>
                </a:solidFill>
              </a:defRPr>
            </a:lvl1pPr>
          </a:lstStyle>
          <a:p>
            <a:fld id="{9976BA80-C7DC-42B5-B3B1-EC5A458D9324}" type="slidenum">
              <a:rPr lang="en-US" smtClean="0"/>
              <a:pPr/>
              <a:t>‹#›</a:t>
            </a:fld>
            <a:endParaRPr lang="en-US"/>
          </a:p>
        </p:txBody>
      </p:sp>
    </p:spTree>
    <p:extLst>
      <p:ext uri="{BB962C8B-B14F-4D97-AF65-F5344CB8AC3E}">
        <p14:creationId xmlns:p14="http://schemas.microsoft.com/office/powerpoint/2010/main" val="69374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2951701" y="4860000"/>
            <a:ext cx="3240598" cy="273844"/>
          </a:xfrm>
          <a:prstGeom prst="rect">
            <a:avLst/>
          </a:prstGeom>
        </p:spPr>
        <p:txBody>
          <a:bodyPr vert="horz" lIns="103897" tIns="51949" rIns="103897" bIns="51949" rtlCol="0" anchor="ctr"/>
          <a:lstStyle>
            <a:lvl1pPr algn="ctr">
              <a:defRPr sz="825">
                <a:solidFill>
                  <a:schemeClr val="tx1">
                    <a:tint val="75000"/>
                  </a:schemeClr>
                </a:solidFill>
              </a:defRPr>
            </a:lvl1pPr>
          </a:lstStyle>
          <a:p>
            <a:r>
              <a:rPr lang="en-US"/>
              <a:t>Proprietary &amp; Confidential.  Not to be Disclosed or Used Outside of ITW.</a:t>
            </a:r>
          </a:p>
        </p:txBody>
      </p:sp>
      <p:sp>
        <p:nvSpPr>
          <p:cNvPr id="9" name="Slide Number Placeholder 5"/>
          <p:cNvSpPr>
            <a:spLocks noGrp="1"/>
          </p:cNvSpPr>
          <p:nvPr>
            <p:ph type="sldNum" sz="quarter" idx="4"/>
          </p:nvPr>
        </p:nvSpPr>
        <p:spPr>
          <a:xfrm>
            <a:off x="6988800" y="4860000"/>
            <a:ext cx="2133600" cy="273844"/>
          </a:xfrm>
          <a:prstGeom prst="rect">
            <a:avLst/>
          </a:prstGeom>
        </p:spPr>
        <p:txBody>
          <a:bodyPr vert="horz" lIns="103897" tIns="51949" rIns="103897" bIns="51949" rtlCol="0" anchor="ctr"/>
          <a:lstStyle>
            <a:lvl1pPr algn="r">
              <a:defRPr sz="900" b="1">
                <a:solidFill>
                  <a:schemeClr val="tx1"/>
                </a:solidFill>
              </a:defRPr>
            </a:lvl1pPr>
          </a:lstStyle>
          <a:p>
            <a:fld id="{9976BA80-C7DC-42B5-B3B1-EC5A458D9324}" type="slidenum">
              <a:rPr lang="en-US" smtClean="0"/>
              <a:pPr/>
              <a:t>‹#›</a:t>
            </a:fld>
            <a:endParaRPr lang="en-US" dirty="0"/>
          </a:p>
        </p:txBody>
      </p:sp>
    </p:spTree>
    <p:extLst>
      <p:ext uri="{BB962C8B-B14F-4D97-AF65-F5344CB8AC3E}">
        <p14:creationId xmlns:p14="http://schemas.microsoft.com/office/powerpoint/2010/main" val="166070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2951701" y="4860000"/>
            <a:ext cx="3240598" cy="273844"/>
          </a:xfrm>
          <a:prstGeom prst="rect">
            <a:avLst/>
          </a:prstGeom>
        </p:spPr>
        <p:txBody>
          <a:bodyPr vert="horz" lIns="103897" tIns="51949" rIns="103897" bIns="51949" rtlCol="0" anchor="ctr"/>
          <a:lstStyle>
            <a:lvl1pPr algn="ctr">
              <a:defRPr sz="825">
                <a:solidFill>
                  <a:schemeClr val="tx1">
                    <a:tint val="75000"/>
                  </a:schemeClr>
                </a:solidFill>
              </a:defRPr>
            </a:lvl1pPr>
          </a:lstStyle>
          <a:p>
            <a:r>
              <a:rPr lang="en-US"/>
              <a:t>Proprietary &amp; Confidential.  Not to be Disclosed or Used Outside of ITW.</a:t>
            </a:r>
          </a:p>
        </p:txBody>
      </p:sp>
      <p:sp>
        <p:nvSpPr>
          <p:cNvPr id="9" name="Slide Number Placeholder 5"/>
          <p:cNvSpPr>
            <a:spLocks noGrp="1"/>
          </p:cNvSpPr>
          <p:nvPr>
            <p:ph type="sldNum" sz="quarter" idx="4"/>
          </p:nvPr>
        </p:nvSpPr>
        <p:spPr>
          <a:xfrm>
            <a:off x="6988800" y="4860000"/>
            <a:ext cx="2133600" cy="273844"/>
          </a:xfrm>
          <a:prstGeom prst="rect">
            <a:avLst/>
          </a:prstGeom>
        </p:spPr>
        <p:txBody>
          <a:bodyPr vert="horz" lIns="103897" tIns="51949" rIns="103897" bIns="51949" rtlCol="0" anchor="ctr"/>
          <a:lstStyle>
            <a:lvl1pPr algn="r">
              <a:defRPr sz="900" b="1">
                <a:solidFill>
                  <a:schemeClr val="tx1"/>
                </a:solidFill>
              </a:defRPr>
            </a:lvl1pPr>
          </a:lstStyle>
          <a:p>
            <a:fld id="{9976BA80-C7DC-42B5-B3B1-EC5A458D9324}" type="slidenum">
              <a:rPr lang="en-US" smtClean="0"/>
              <a:pPr/>
              <a:t>‹#›</a:t>
            </a:fld>
            <a:endParaRPr lang="en-US" dirty="0"/>
          </a:p>
        </p:txBody>
      </p:sp>
    </p:spTree>
    <p:extLst>
      <p:ext uri="{BB962C8B-B14F-4D97-AF65-F5344CB8AC3E}">
        <p14:creationId xmlns:p14="http://schemas.microsoft.com/office/powerpoint/2010/main" val="4270610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2951701" y="4860000"/>
            <a:ext cx="3240598" cy="273844"/>
          </a:xfrm>
          <a:prstGeom prst="rect">
            <a:avLst/>
          </a:prstGeom>
        </p:spPr>
        <p:txBody>
          <a:bodyPr vert="horz" lIns="103897" tIns="51949" rIns="103897" bIns="51949" rtlCol="0" anchor="ctr"/>
          <a:lstStyle>
            <a:lvl1pPr algn="ctr">
              <a:defRPr sz="825">
                <a:solidFill>
                  <a:schemeClr val="tx1">
                    <a:tint val="75000"/>
                  </a:schemeClr>
                </a:solidFill>
              </a:defRPr>
            </a:lvl1pPr>
          </a:lstStyle>
          <a:p>
            <a:r>
              <a:rPr lang="en-US"/>
              <a:t>Proprietary &amp; Confidential.  Not to be Disclosed or Used Outside of ITW.</a:t>
            </a:r>
          </a:p>
        </p:txBody>
      </p:sp>
      <p:sp>
        <p:nvSpPr>
          <p:cNvPr id="9" name="Slide Number Placeholder 5"/>
          <p:cNvSpPr>
            <a:spLocks noGrp="1"/>
          </p:cNvSpPr>
          <p:nvPr>
            <p:ph type="sldNum" sz="quarter" idx="4"/>
          </p:nvPr>
        </p:nvSpPr>
        <p:spPr>
          <a:xfrm>
            <a:off x="6988800" y="4860000"/>
            <a:ext cx="2133600" cy="273844"/>
          </a:xfrm>
          <a:prstGeom prst="rect">
            <a:avLst/>
          </a:prstGeom>
        </p:spPr>
        <p:txBody>
          <a:bodyPr vert="horz" lIns="103897" tIns="51949" rIns="103897" bIns="51949" rtlCol="0" anchor="ctr"/>
          <a:lstStyle>
            <a:lvl1pPr algn="r">
              <a:defRPr sz="900" b="1">
                <a:solidFill>
                  <a:schemeClr val="tx1"/>
                </a:solidFill>
              </a:defRPr>
            </a:lvl1pPr>
          </a:lstStyle>
          <a:p>
            <a:fld id="{9976BA80-C7DC-42B5-B3B1-EC5A458D9324}" type="slidenum">
              <a:rPr lang="en-US" smtClean="0"/>
              <a:pPr/>
              <a:t>‹#›</a:t>
            </a:fld>
            <a:endParaRPr lang="en-US" dirty="0"/>
          </a:p>
        </p:txBody>
      </p:sp>
    </p:spTree>
    <p:extLst>
      <p:ext uri="{BB962C8B-B14F-4D97-AF65-F5344CB8AC3E}">
        <p14:creationId xmlns:p14="http://schemas.microsoft.com/office/powerpoint/2010/main" val="83452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2951701" y="4860000"/>
            <a:ext cx="3240598" cy="273844"/>
          </a:xfrm>
          <a:prstGeom prst="rect">
            <a:avLst/>
          </a:prstGeom>
        </p:spPr>
        <p:txBody>
          <a:bodyPr vert="horz" lIns="103897" tIns="51949" rIns="103897" bIns="51949" rtlCol="0" anchor="ctr"/>
          <a:lstStyle>
            <a:lvl1pPr algn="ctr">
              <a:defRPr sz="825">
                <a:solidFill>
                  <a:schemeClr val="tx1">
                    <a:tint val="75000"/>
                  </a:schemeClr>
                </a:solidFill>
              </a:defRPr>
            </a:lvl1pPr>
          </a:lstStyle>
          <a:p>
            <a:r>
              <a:rPr lang="en-US"/>
              <a:t>Proprietary &amp; Confidential.  Not to be Disclosed or Used Outside of ITW.</a:t>
            </a:r>
          </a:p>
        </p:txBody>
      </p:sp>
      <p:sp>
        <p:nvSpPr>
          <p:cNvPr id="9" name="Slide Number Placeholder 5"/>
          <p:cNvSpPr>
            <a:spLocks noGrp="1"/>
          </p:cNvSpPr>
          <p:nvPr>
            <p:ph type="sldNum" sz="quarter" idx="4"/>
          </p:nvPr>
        </p:nvSpPr>
        <p:spPr>
          <a:xfrm>
            <a:off x="6988800" y="4860000"/>
            <a:ext cx="2133600" cy="273844"/>
          </a:xfrm>
          <a:prstGeom prst="rect">
            <a:avLst/>
          </a:prstGeom>
        </p:spPr>
        <p:txBody>
          <a:bodyPr vert="horz" lIns="103897" tIns="51949" rIns="103897" bIns="51949" rtlCol="0" anchor="ctr"/>
          <a:lstStyle>
            <a:lvl1pPr algn="r">
              <a:defRPr sz="900" b="1">
                <a:solidFill>
                  <a:schemeClr val="tx1"/>
                </a:solidFill>
              </a:defRPr>
            </a:lvl1pPr>
          </a:lstStyle>
          <a:p>
            <a:fld id="{9976BA80-C7DC-42B5-B3B1-EC5A458D9324}" type="slidenum">
              <a:rPr lang="en-US" smtClean="0"/>
              <a:pPr/>
              <a:t>‹#›</a:t>
            </a:fld>
            <a:endParaRPr lang="en-US" dirty="0"/>
          </a:p>
        </p:txBody>
      </p:sp>
    </p:spTree>
    <p:extLst>
      <p:ext uri="{BB962C8B-B14F-4D97-AF65-F5344CB8AC3E}">
        <p14:creationId xmlns:p14="http://schemas.microsoft.com/office/powerpoint/2010/main" val="73471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2951701" y="4860000"/>
            <a:ext cx="3240598" cy="273844"/>
          </a:xfrm>
          <a:prstGeom prst="rect">
            <a:avLst/>
          </a:prstGeom>
        </p:spPr>
        <p:txBody>
          <a:bodyPr vert="horz" lIns="103897" tIns="51949" rIns="103897" bIns="51949" rtlCol="0" anchor="ctr"/>
          <a:lstStyle>
            <a:lvl1pPr algn="ctr">
              <a:defRPr sz="825">
                <a:solidFill>
                  <a:schemeClr val="tx1">
                    <a:tint val="75000"/>
                  </a:schemeClr>
                </a:solidFill>
              </a:defRPr>
            </a:lvl1pPr>
          </a:lstStyle>
          <a:p>
            <a:r>
              <a:rPr lang="en-US"/>
              <a:t>Proprietary &amp; Confidential.  Not to be Disclosed or Used Outside of ITW.</a:t>
            </a:r>
          </a:p>
        </p:txBody>
      </p:sp>
      <p:sp>
        <p:nvSpPr>
          <p:cNvPr id="9" name="Slide Number Placeholder 5"/>
          <p:cNvSpPr>
            <a:spLocks noGrp="1"/>
          </p:cNvSpPr>
          <p:nvPr>
            <p:ph type="sldNum" sz="quarter" idx="4"/>
          </p:nvPr>
        </p:nvSpPr>
        <p:spPr>
          <a:xfrm>
            <a:off x="6988800" y="4860000"/>
            <a:ext cx="2133600" cy="273844"/>
          </a:xfrm>
          <a:prstGeom prst="rect">
            <a:avLst/>
          </a:prstGeom>
        </p:spPr>
        <p:txBody>
          <a:bodyPr vert="horz" lIns="103897" tIns="51949" rIns="103897" bIns="51949" rtlCol="0" anchor="ctr"/>
          <a:lstStyle>
            <a:lvl1pPr algn="r">
              <a:defRPr sz="900" b="1">
                <a:solidFill>
                  <a:schemeClr val="tx1"/>
                </a:solidFill>
              </a:defRPr>
            </a:lvl1pPr>
          </a:lstStyle>
          <a:p>
            <a:fld id="{9976BA80-C7DC-42B5-B3B1-EC5A458D9324}" type="slidenum">
              <a:rPr lang="en-US" smtClean="0"/>
              <a:pPr/>
              <a:t>‹#›</a:t>
            </a:fld>
            <a:endParaRPr lang="en-US" dirty="0"/>
          </a:p>
        </p:txBody>
      </p:sp>
    </p:spTree>
    <p:extLst>
      <p:ext uri="{BB962C8B-B14F-4D97-AF65-F5344CB8AC3E}">
        <p14:creationId xmlns:p14="http://schemas.microsoft.com/office/powerpoint/2010/main" val="103875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2951701" y="4860000"/>
            <a:ext cx="3240598" cy="273844"/>
          </a:xfrm>
          <a:prstGeom prst="rect">
            <a:avLst/>
          </a:prstGeom>
        </p:spPr>
        <p:txBody>
          <a:bodyPr vert="horz" lIns="103897" tIns="51949" rIns="103897" bIns="51949" rtlCol="0" anchor="ctr"/>
          <a:lstStyle>
            <a:lvl1pPr algn="ctr">
              <a:defRPr sz="825">
                <a:solidFill>
                  <a:schemeClr val="tx1">
                    <a:tint val="75000"/>
                  </a:schemeClr>
                </a:solidFill>
              </a:defRPr>
            </a:lvl1pPr>
          </a:lstStyle>
          <a:p>
            <a:r>
              <a:rPr lang="en-US"/>
              <a:t>Proprietary &amp; Confidential.  Not to be Disclosed or Used Outside of ITW.</a:t>
            </a:r>
          </a:p>
        </p:txBody>
      </p:sp>
      <p:sp>
        <p:nvSpPr>
          <p:cNvPr id="9" name="Slide Number Placeholder 5"/>
          <p:cNvSpPr>
            <a:spLocks noGrp="1"/>
          </p:cNvSpPr>
          <p:nvPr>
            <p:ph type="sldNum" sz="quarter" idx="4"/>
          </p:nvPr>
        </p:nvSpPr>
        <p:spPr>
          <a:xfrm>
            <a:off x="6988800" y="4860000"/>
            <a:ext cx="2133600" cy="273844"/>
          </a:xfrm>
          <a:prstGeom prst="rect">
            <a:avLst/>
          </a:prstGeom>
        </p:spPr>
        <p:txBody>
          <a:bodyPr vert="horz" lIns="103897" tIns="51949" rIns="103897" bIns="51949" rtlCol="0" anchor="ctr"/>
          <a:lstStyle>
            <a:lvl1pPr algn="r">
              <a:defRPr sz="900" b="1">
                <a:solidFill>
                  <a:schemeClr val="tx1"/>
                </a:solidFill>
              </a:defRPr>
            </a:lvl1pPr>
          </a:lstStyle>
          <a:p>
            <a:fld id="{9976BA80-C7DC-42B5-B3B1-EC5A458D9324}" type="slidenum">
              <a:rPr lang="en-US" smtClean="0"/>
              <a:pPr/>
              <a:t>‹#›</a:t>
            </a:fld>
            <a:endParaRPr lang="en-US" dirty="0"/>
          </a:p>
        </p:txBody>
      </p:sp>
    </p:spTree>
    <p:extLst>
      <p:ext uri="{BB962C8B-B14F-4D97-AF65-F5344CB8AC3E}">
        <p14:creationId xmlns:p14="http://schemas.microsoft.com/office/powerpoint/2010/main" val="27946905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103897" tIns="51949" rIns="103897" bIns="51949" rtlCol="0" anchor="ctr">
            <a:normAutofit/>
          </a:bodyPr>
          <a:lstStyle/>
          <a:p>
            <a:r>
              <a:rPr lang="en-US"/>
              <a:t>Click to edit Master title style</a:t>
            </a:r>
          </a:p>
        </p:txBody>
      </p:sp>
      <p:sp>
        <p:nvSpPr>
          <p:cNvPr id="3" name="Text Placeholder 2"/>
          <p:cNvSpPr>
            <a:spLocks noGrp="1"/>
          </p:cNvSpPr>
          <p:nvPr>
            <p:ph type="body" idx="1"/>
          </p:nvPr>
        </p:nvSpPr>
        <p:spPr>
          <a:xfrm>
            <a:off x="457200" y="1200155"/>
            <a:ext cx="8229600" cy="3394472"/>
          </a:xfrm>
          <a:prstGeom prst="rect">
            <a:avLst/>
          </a:prstGeom>
        </p:spPr>
        <p:txBody>
          <a:bodyPr vert="horz" lIns="103897" tIns="51949" rIns="103897" bIns="51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2951701" y="4860000"/>
            <a:ext cx="3240598" cy="273844"/>
          </a:xfrm>
          <a:prstGeom prst="rect">
            <a:avLst/>
          </a:prstGeom>
        </p:spPr>
        <p:txBody>
          <a:bodyPr vert="horz" lIns="103897" tIns="51949" rIns="103897" bIns="51949" rtlCol="0" anchor="ctr"/>
          <a:lstStyle>
            <a:lvl1pPr algn="ctr">
              <a:defRPr sz="825">
                <a:solidFill>
                  <a:schemeClr val="tx1">
                    <a:tint val="75000"/>
                  </a:schemeClr>
                </a:solidFill>
              </a:defRPr>
            </a:lvl1pPr>
          </a:lstStyle>
          <a:p>
            <a:r>
              <a:rPr lang="en-US"/>
              <a:t>Proprietary &amp; Confidential.  Not to be Disclosed or Used Outside of ITW.</a:t>
            </a:r>
          </a:p>
        </p:txBody>
      </p:sp>
      <p:sp>
        <p:nvSpPr>
          <p:cNvPr id="9" name="Slide Number Placeholder 5"/>
          <p:cNvSpPr>
            <a:spLocks noGrp="1"/>
          </p:cNvSpPr>
          <p:nvPr>
            <p:ph type="sldNum" sz="quarter" idx="4"/>
          </p:nvPr>
        </p:nvSpPr>
        <p:spPr>
          <a:xfrm>
            <a:off x="6988800" y="4860000"/>
            <a:ext cx="2133600" cy="273844"/>
          </a:xfrm>
          <a:prstGeom prst="rect">
            <a:avLst/>
          </a:prstGeom>
        </p:spPr>
        <p:txBody>
          <a:bodyPr vert="horz" lIns="103897" tIns="51949" rIns="103897" bIns="51949" rtlCol="0" anchor="ctr"/>
          <a:lstStyle>
            <a:lvl1pPr algn="r">
              <a:defRPr sz="900" b="1">
                <a:solidFill>
                  <a:schemeClr val="tx1"/>
                </a:solidFill>
              </a:defRPr>
            </a:lvl1pPr>
          </a:lstStyle>
          <a:p>
            <a:fld id="{9976BA80-C7DC-42B5-B3B1-EC5A458D9324}" type="slidenum">
              <a:rPr lang="en-US" smtClean="0"/>
              <a:pPr/>
              <a:t>‹#›</a:t>
            </a:fld>
            <a:endParaRPr lang="en-US"/>
          </a:p>
        </p:txBody>
      </p:sp>
    </p:spTree>
    <p:extLst>
      <p:ext uri="{BB962C8B-B14F-4D97-AF65-F5344CB8AC3E}">
        <p14:creationId xmlns:p14="http://schemas.microsoft.com/office/powerpoint/2010/main" val="3911036648"/>
      </p:ext>
    </p:extLst>
  </p:cSld>
  <p:clrMap bg1="lt1" tx1="dk1" bg2="lt2" tx2="dk2" accent1="accent1" accent2="accent2" accent3="accent3" accent4="accent4" accent5="accent5" accent6="accent6" hlink="hlink" folHlink="folHlink"/>
  <p:sldLayoutIdLst>
    <p:sldLayoutId id="2147483694" r:id="rId1"/>
  </p:sldLayoutIdLst>
  <p:hf sldNum="0" hdr="0"/>
  <p:txStyles>
    <p:titleStyle>
      <a:lvl1pPr algn="ctr" defTabSz="779025" rtl="0" eaLnBrk="1" latinLnBrk="0" hangingPunct="1">
        <a:spcBef>
          <a:spcPct val="0"/>
        </a:spcBef>
        <a:buNone/>
        <a:defRPr sz="3674" kern="1200">
          <a:solidFill>
            <a:schemeClr val="tx1"/>
          </a:solidFill>
          <a:latin typeface="+mj-lt"/>
          <a:ea typeface="+mj-ea"/>
          <a:cs typeface="+mj-cs"/>
        </a:defRPr>
      </a:lvl1pPr>
    </p:titleStyle>
    <p:bodyStyle>
      <a:lvl1pPr marL="292134" indent="-292134" algn="l" defTabSz="779025" rtl="0" eaLnBrk="1" latinLnBrk="0" hangingPunct="1">
        <a:spcBef>
          <a:spcPct val="20000"/>
        </a:spcBef>
        <a:buFont typeface="Arial" panose="020B0604020202020204" pitchFamily="34" charset="0"/>
        <a:buChar char="•"/>
        <a:defRPr sz="2699" kern="1200">
          <a:solidFill>
            <a:schemeClr val="tx1"/>
          </a:solidFill>
          <a:latin typeface="+mn-lt"/>
          <a:ea typeface="+mn-ea"/>
          <a:cs typeface="+mn-cs"/>
        </a:defRPr>
      </a:lvl1pPr>
      <a:lvl2pPr marL="632957" indent="-243445" algn="l" defTabSz="779025"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2pPr>
      <a:lvl3pPr marL="973781" indent="-194756" algn="l" defTabSz="779025" rtl="0" eaLnBrk="1" latinLnBrk="0" hangingPunct="1">
        <a:spcBef>
          <a:spcPct val="20000"/>
        </a:spcBef>
        <a:buFont typeface="Arial" panose="020B0604020202020204" pitchFamily="34" charset="0"/>
        <a:buChar char="•"/>
        <a:defRPr sz="2024" kern="1200">
          <a:solidFill>
            <a:schemeClr val="tx1"/>
          </a:solidFill>
          <a:latin typeface="+mn-lt"/>
          <a:ea typeface="+mn-ea"/>
          <a:cs typeface="+mn-cs"/>
        </a:defRPr>
      </a:lvl3pPr>
      <a:lvl4pPr marL="1363292" indent="-194756" algn="l" defTabSz="779025" rtl="0" eaLnBrk="1" latinLnBrk="0" hangingPunct="1">
        <a:spcBef>
          <a:spcPct val="20000"/>
        </a:spcBef>
        <a:buFont typeface="Arial" panose="020B0604020202020204" pitchFamily="34" charset="0"/>
        <a:buChar char="–"/>
        <a:defRPr sz="1725" kern="1200">
          <a:solidFill>
            <a:schemeClr val="tx1"/>
          </a:solidFill>
          <a:latin typeface="+mn-lt"/>
          <a:ea typeface="+mn-ea"/>
          <a:cs typeface="+mn-cs"/>
        </a:defRPr>
      </a:lvl4pPr>
      <a:lvl5pPr marL="1752804" indent="-194756" algn="l" defTabSz="779025" rtl="0" eaLnBrk="1" latinLnBrk="0" hangingPunct="1">
        <a:spcBef>
          <a:spcPct val="20000"/>
        </a:spcBef>
        <a:buFont typeface="Arial" panose="020B0604020202020204" pitchFamily="34" charset="0"/>
        <a:buChar char="»"/>
        <a:defRPr sz="1725" kern="1200">
          <a:solidFill>
            <a:schemeClr val="tx1"/>
          </a:solidFill>
          <a:latin typeface="+mn-lt"/>
          <a:ea typeface="+mn-ea"/>
          <a:cs typeface="+mn-cs"/>
        </a:defRPr>
      </a:lvl5pPr>
      <a:lvl6pPr marL="2142317" indent="-194756" algn="l" defTabSz="779025" rtl="0" eaLnBrk="1" latinLnBrk="0" hangingPunct="1">
        <a:spcBef>
          <a:spcPct val="20000"/>
        </a:spcBef>
        <a:buFont typeface="Arial" panose="020B0604020202020204" pitchFamily="34" charset="0"/>
        <a:buChar char="•"/>
        <a:defRPr sz="1725" kern="1200">
          <a:solidFill>
            <a:schemeClr val="tx1"/>
          </a:solidFill>
          <a:latin typeface="+mn-lt"/>
          <a:ea typeface="+mn-ea"/>
          <a:cs typeface="+mn-cs"/>
        </a:defRPr>
      </a:lvl6pPr>
      <a:lvl7pPr marL="2531829" indent="-194756" algn="l" defTabSz="779025" rtl="0" eaLnBrk="1" latinLnBrk="0" hangingPunct="1">
        <a:spcBef>
          <a:spcPct val="20000"/>
        </a:spcBef>
        <a:buFont typeface="Arial" panose="020B0604020202020204" pitchFamily="34" charset="0"/>
        <a:buChar char="•"/>
        <a:defRPr sz="1725" kern="1200">
          <a:solidFill>
            <a:schemeClr val="tx1"/>
          </a:solidFill>
          <a:latin typeface="+mn-lt"/>
          <a:ea typeface="+mn-ea"/>
          <a:cs typeface="+mn-cs"/>
        </a:defRPr>
      </a:lvl7pPr>
      <a:lvl8pPr marL="2921342" indent="-194756" algn="l" defTabSz="779025" rtl="0" eaLnBrk="1" latinLnBrk="0" hangingPunct="1">
        <a:spcBef>
          <a:spcPct val="20000"/>
        </a:spcBef>
        <a:buFont typeface="Arial" panose="020B0604020202020204" pitchFamily="34" charset="0"/>
        <a:buChar char="•"/>
        <a:defRPr sz="1725" kern="1200">
          <a:solidFill>
            <a:schemeClr val="tx1"/>
          </a:solidFill>
          <a:latin typeface="+mn-lt"/>
          <a:ea typeface="+mn-ea"/>
          <a:cs typeface="+mn-cs"/>
        </a:defRPr>
      </a:lvl8pPr>
      <a:lvl9pPr marL="3310854" indent="-194756" algn="l" defTabSz="779025" rtl="0" eaLnBrk="1" latinLnBrk="0" hangingPunct="1">
        <a:spcBef>
          <a:spcPct val="20000"/>
        </a:spcBef>
        <a:buFont typeface="Arial" panose="020B0604020202020204" pitchFamily="34" charset="0"/>
        <a:buChar char="•"/>
        <a:defRPr sz="1725" kern="1200">
          <a:solidFill>
            <a:schemeClr val="tx1"/>
          </a:solidFill>
          <a:latin typeface="+mn-lt"/>
          <a:ea typeface="+mn-ea"/>
          <a:cs typeface="+mn-cs"/>
        </a:defRPr>
      </a:lvl9pPr>
    </p:bodyStyle>
    <p:otherStyle>
      <a:defPPr>
        <a:defRPr lang="en-US"/>
      </a:defPPr>
      <a:lvl1pPr marL="0" algn="l" defTabSz="779025" rtl="0" eaLnBrk="1" latinLnBrk="0" hangingPunct="1">
        <a:defRPr sz="1500" kern="1200">
          <a:solidFill>
            <a:schemeClr val="tx1"/>
          </a:solidFill>
          <a:latin typeface="+mn-lt"/>
          <a:ea typeface="+mn-ea"/>
          <a:cs typeface="+mn-cs"/>
        </a:defRPr>
      </a:lvl1pPr>
      <a:lvl2pPr marL="389512" algn="l" defTabSz="779025" rtl="0" eaLnBrk="1" latinLnBrk="0" hangingPunct="1">
        <a:defRPr sz="1500" kern="1200">
          <a:solidFill>
            <a:schemeClr val="tx1"/>
          </a:solidFill>
          <a:latin typeface="+mn-lt"/>
          <a:ea typeface="+mn-ea"/>
          <a:cs typeface="+mn-cs"/>
        </a:defRPr>
      </a:lvl2pPr>
      <a:lvl3pPr marL="779025" algn="l" defTabSz="779025" rtl="0" eaLnBrk="1" latinLnBrk="0" hangingPunct="1">
        <a:defRPr sz="1500" kern="1200">
          <a:solidFill>
            <a:schemeClr val="tx1"/>
          </a:solidFill>
          <a:latin typeface="+mn-lt"/>
          <a:ea typeface="+mn-ea"/>
          <a:cs typeface="+mn-cs"/>
        </a:defRPr>
      </a:lvl3pPr>
      <a:lvl4pPr marL="1168537" algn="l" defTabSz="779025" rtl="0" eaLnBrk="1" latinLnBrk="0" hangingPunct="1">
        <a:defRPr sz="1500" kern="1200">
          <a:solidFill>
            <a:schemeClr val="tx1"/>
          </a:solidFill>
          <a:latin typeface="+mn-lt"/>
          <a:ea typeface="+mn-ea"/>
          <a:cs typeface="+mn-cs"/>
        </a:defRPr>
      </a:lvl4pPr>
      <a:lvl5pPr marL="1558048" algn="l" defTabSz="779025" rtl="0" eaLnBrk="1" latinLnBrk="0" hangingPunct="1">
        <a:defRPr sz="1500" kern="1200">
          <a:solidFill>
            <a:schemeClr val="tx1"/>
          </a:solidFill>
          <a:latin typeface="+mn-lt"/>
          <a:ea typeface="+mn-ea"/>
          <a:cs typeface="+mn-cs"/>
        </a:defRPr>
      </a:lvl5pPr>
      <a:lvl6pPr marL="1947561" algn="l" defTabSz="779025" rtl="0" eaLnBrk="1" latinLnBrk="0" hangingPunct="1">
        <a:defRPr sz="1500" kern="1200">
          <a:solidFill>
            <a:schemeClr val="tx1"/>
          </a:solidFill>
          <a:latin typeface="+mn-lt"/>
          <a:ea typeface="+mn-ea"/>
          <a:cs typeface="+mn-cs"/>
        </a:defRPr>
      </a:lvl6pPr>
      <a:lvl7pPr marL="2337073" algn="l" defTabSz="779025" rtl="0" eaLnBrk="1" latinLnBrk="0" hangingPunct="1">
        <a:defRPr sz="1500" kern="1200">
          <a:solidFill>
            <a:schemeClr val="tx1"/>
          </a:solidFill>
          <a:latin typeface="+mn-lt"/>
          <a:ea typeface="+mn-ea"/>
          <a:cs typeface="+mn-cs"/>
        </a:defRPr>
      </a:lvl7pPr>
      <a:lvl8pPr marL="2726585" algn="l" defTabSz="779025" rtl="0" eaLnBrk="1" latinLnBrk="0" hangingPunct="1">
        <a:defRPr sz="1500" kern="1200">
          <a:solidFill>
            <a:schemeClr val="tx1"/>
          </a:solidFill>
          <a:latin typeface="+mn-lt"/>
          <a:ea typeface="+mn-ea"/>
          <a:cs typeface="+mn-cs"/>
        </a:defRPr>
      </a:lvl8pPr>
      <a:lvl9pPr marL="3116098" algn="l" defTabSz="779025"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951701" y="4860000"/>
            <a:ext cx="3240598" cy="273844"/>
          </a:xfrm>
          <a:prstGeom prst="rect">
            <a:avLst/>
          </a:prstGeom>
        </p:spPr>
        <p:txBody>
          <a:bodyPr vert="horz" lIns="103897" tIns="51949" rIns="103897" bIns="51949" rtlCol="0" anchor="ctr"/>
          <a:lstStyle>
            <a:lvl1pPr algn="ctr">
              <a:defRPr sz="825">
                <a:solidFill>
                  <a:schemeClr val="tx1">
                    <a:tint val="75000"/>
                  </a:schemeClr>
                </a:solidFill>
              </a:defRPr>
            </a:lvl1pPr>
          </a:lstStyle>
          <a:p>
            <a:r>
              <a:rPr lang="en-US" dirty="0"/>
              <a:t>Proprietary &amp; Confidential.  Not to be Disclosed or Used Outside of ITW.</a:t>
            </a:r>
          </a:p>
        </p:txBody>
      </p:sp>
      <p:sp>
        <p:nvSpPr>
          <p:cNvPr id="6" name="Slide Number Placeholder 5"/>
          <p:cNvSpPr>
            <a:spLocks noGrp="1"/>
          </p:cNvSpPr>
          <p:nvPr>
            <p:ph type="sldNum" sz="quarter" idx="4"/>
          </p:nvPr>
        </p:nvSpPr>
        <p:spPr>
          <a:xfrm>
            <a:off x="6988800" y="4860000"/>
            <a:ext cx="2133600" cy="273844"/>
          </a:xfrm>
          <a:prstGeom prst="rect">
            <a:avLst/>
          </a:prstGeom>
        </p:spPr>
        <p:txBody>
          <a:bodyPr vert="horz" lIns="103897" tIns="51949" rIns="103897" bIns="51949" rtlCol="0" anchor="ctr"/>
          <a:lstStyle>
            <a:lvl1pPr algn="r">
              <a:defRPr sz="900" b="1">
                <a:solidFill>
                  <a:schemeClr val="tx1"/>
                </a:solidFill>
              </a:defRPr>
            </a:lvl1pPr>
          </a:lstStyle>
          <a:p>
            <a:fld id="{9976BA80-C7DC-42B5-B3B1-EC5A458D9324}" type="slidenum">
              <a:rPr lang="en-US" smtClean="0"/>
              <a:pPr/>
              <a:t>‹#›</a:t>
            </a:fld>
            <a:endParaRPr lang="en-US" dirty="0"/>
          </a:p>
        </p:txBody>
      </p:sp>
      <p:sp>
        <p:nvSpPr>
          <p:cNvPr id="10" name="TextBox 9"/>
          <p:cNvSpPr txBox="1"/>
          <p:nvPr/>
        </p:nvSpPr>
        <p:spPr>
          <a:xfrm>
            <a:off x="527995" y="189915"/>
            <a:ext cx="503645" cy="344124"/>
          </a:xfrm>
          <a:prstGeom prst="rect">
            <a:avLst/>
          </a:prstGeom>
          <a:noFill/>
          <a:scene3d>
            <a:camera prst="orthographicFront"/>
            <a:lightRig rig="threePt" dir="t"/>
          </a:scene3d>
          <a:sp3d>
            <a:bevelT/>
          </a:sp3d>
        </p:spPr>
        <p:txBody>
          <a:bodyPr wrap="none" lIns="77905" tIns="38953" rIns="77905" bIns="38953" rtlCol="0">
            <a:spAutoFit/>
          </a:bodyPr>
          <a:lstStyle/>
          <a:p>
            <a:r>
              <a:rPr lang="en-US" sz="1725" b="1" spc="-104" dirty="0">
                <a:solidFill>
                  <a:schemeClr val="bg1"/>
                </a:solidFill>
              </a:rPr>
              <a:t>20%</a:t>
            </a:r>
          </a:p>
        </p:txBody>
      </p:sp>
      <p:sp>
        <p:nvSpPr>
          <p:cNvPr id="13" name="Freeform 21"/>
          <p:cNvSpPr>
            <a:spLocks/>
          </p:cNvSpPr>
          <p:nvPr/>
        </p:nvSpPr>
        <p:spPr bwMode="gray">
          <a:xfrm>
            <a:off x="2667001" y="1"/>
            <a:ext cx="6477000" cy="51277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9525">
            <a:noFill/>
            <a:round/>
            <a:headEnd/>
            <a:tailEnd/>
          </a:ln>
          <a:effectLst/>
        </p:spPr>
        <p:txBody>
          <a:bodyPr lIns="77905" tIns="38953" rIns="77905" bIns="38953"/>
          <a:lstStyle/>
          <a:p>
            <a:pPr algn="l">
              <a:defRPr/>
            </a:pPr>
            <a:endParaRPr lang="en-CA" sz="1200" b="0" dirty="0">
              <a:cs typeface="+mn-cs"/>
            </a:endParaRPr>
          </a:p>
        </p:txBody>
      </p:sp>
      <p:sp>
        <p:nvSpPr>
          <p:cNvPr id="14" name="TextBox 13"/>
          <p:cNvSpPr txBox="1"/>
          <p:nvPr/>
        </p:nvSpPr>
        <p:spPr>
          <a:xfrm>
            <a:off x="533411" y="168121"/>
            <a:ext cx="503645" cy="344124"/>
          </a:xfrm>
          <a:prstGeom prst="rect">
            <a:avLst/>
          </a:prstGeom>
          <a:noFill/>
          <a:scene3d>
            <a:camera prst="orthographicFront"/>
            <a:lightRig rig="threePt" dir="t"/>
          </a:scene3d>
          <a:sp3d>
            <a:bevelT/>
          </a:sp3d>
        </p:spPr>
        <p:txBody>
          <a:bodyPr wrap="none" lIns="77905" tIns="38953" rIns="77905" bIns="38953" rtlCol="0">
            <a:spAutoFit/>
          </a:bodyPr>
          <a:lstStyle/>
          <a:p>
            <a:r>
              <a:rPr lang="en-US" sz="1725" b="1" spc="-104" dirty="0">
                <a:solidFill>
                  <a:schemeClr val="bg1"/>
                </a:solidFill>
              </a:rPr>
              <a:t>80%</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607" y="9649"/>
            <a:ext cx="2278842" cy="561851"/>
          </a:xfrm>
          <a:prstGeom prst="rect">
            <a:avLst/>
          </a:prstGeom>
        </p:spPr>
      </p:pic>
    </p:spTree>
    <p:extLst>
      <p:ext uri="{BB962C8B-B14F-4D97-AF65-F5344CB8AC3E}">
        <p14:creationId xmlns:p14="http://schemas.microsoft.com/office/powerpoint/2010/main" val="1512918552"/>
      </p:ext>
    </p:extLst>
  </p:cSld>
  <p:clrMap bg1="lt1" tx1="dk1" bg2="lt2" tx2="dk2" accent1="accent1" accent2="accent2" accent3="accent3" accent4="accent4" accent5="accent5" accent6="accent6" hlink="hlink" folHlink="folHlink"/>
  <p:sldLayoutIdLst>
    <p:sldLayoutId id="2147483699" r:id="rId1"/>
  </p:sldLayoutIdLst>
  <p:hf sldNum="0" hdr="0"/>
  <p:txStyles>
    <p:titleStyle>
      <a:lvl1pPr algn="ctr" defTabSz="634516" rtl="0" eaLnBrk="1" latinLnBrk="0" hangingPunct="1">
        <a:spcBef>
          <a:spcPct val="0"/>
        </a:spcBef>
        <a:buNone/>
        <a:defRPr sz="3074" kern="1200">
          <a:solidFill>
            <a:schemeClr val="tx1"/>
          </a:solidFill>
          <a:latin typeface="+mj-lt"/>
          <a:ea typeface="+mj-ea"/>
          <a:cs typeface="+mj-cs"/>
        </a:defRPr>
      </a:lvl1pPr>
    </p:titleStyle>
    <p:bodyStyle>
      <a:lvl1pPr marL="237944" indent="-237944" algn="l" defTabSz="634516" rtl="0" eaLnBrk="1" latinLnBrk="0" hangingPunct="1">
        <a:spcBef>
          <a:spcPct val="20000"/>
        </a:spcBef>
        <a:buFont typeface="Arial" pitchFamily="34" charset="0"/>
        <a:buChar char="•"/>
        <a:defRPr sz="2174" kern="1200">
          <a:solidFill>
            <a:schemeClr val="tx1"/>
          </a:solidFill>
          <a:latin typeface="+mn-lt"/>
          <a:ea typeface="+mn-ea"/>
          <a:cs typeface="+mn-cs"/>
        </a:defRPr>
      </a:lvl1pPr>
      <a:lvl2pPr marL="515544" indent="-198286" algn="l" defTabSz="634516" rtl="0" eaLnBrk="1" latinLnBrk="0" hangingPunct="1">
        <a:spcBef>
          <a:spcPct val="20000"/>
        </a:spcBef>
        <a:buFont typeface="Arial" pitchFamily="34" charset="0"/>
        <a:buChar char="–"/>
        <a:defRPr sz="1875" kern="1200">
          <a:solidFill>
            <a:schemeClr val="tx1"/>
          </a:solidFill>
          <a:latin typeface="+mn-lt"/>
          <a:ea typeface="+mn-ea"/>
          <a:cs typeface="+mn-cs"/>
        </a:defRPr>
      </a:lvl2pPr>
      <a:lvl3pPr marL="793144" indent="-158628" algn="l" defTabSz="634516" rtl="0" eaLnBrk="1" latinLnBrk="0" hangingPunct="1">
        <a:spcBef>
          <a:spcPct val="20000"/>
        </a:spcBef>
        <a:buFont typeface="Arial" pitchFamily="34" charset="0"/>
        <a:buChar char="•"/>
        <a:defRPr sz="1725" kern="1200">
          <a:solidFill>
            <a:schemeClr val="tx1"/>
          </a:solidFill>
          <a:latin typeface="+mn-lt"/>
          <a:ea typeface="+mn-ea"/>
          <a:cs typeface="+mn-cs"/>
        </a:defRPr>
      </a:lvl3pPr>
      <a:lvl4pPr marL="1110402"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4pPr>
      <a:lvl5pPr marL="1427660"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5pPr>
      <a:lvl6pPr marL="1744918"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6pPr>
      <a:lvl7pPr marL="2062176"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7pPr>
      <a:lvl8pPr marL="2379433"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8pPr>
      <a:lvl9pPr marL="2696690"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9pPr>
    </p:bodyStyle>
    <p:otherStyle>
      <a:defPPr>
        <a:defRPr lang="en-US"/>
      </a:defPPr>
      <a:lvl1pPr marL="0" algn="l" defTabSz="634516" rtl="0" eaLnBrk="1" latinLnBrk="0" hangingPunct="1">
        <a:defRPr sz="1200" kern="1200">
          <a:solidFill>
            <a:schemeClr val="tx1"/>
          </a:solidFill>
          <a:latin typeface="+mn-lt"/>
          <a:ea typeface="+mn-ea"/>
          <a:cs typeface="+mn-cs"/>
        </a:defRPr>
      </a:lvl1pPr>
      <a:lvl2pPr marL="317258" algn="l" defTabSz="634516" rtl="0" eaLnBrk="1" latinLnBrk="0" hangingPunct="1">
        <a:defRPr sz="1200" kern="1200">
          <a:solidFill>
            <a:schemeClr val="tx1"/>
          </a:solidFill>
          <a:latin typeface="+mn-lt"/>
          <a:ea typeface="+mn-ea"/>
          <a:cs typeface="+mn-cs"/>
        </a:defRPr>
      </a:lvl2pPr>
      <a:lvl3pPr marL="634516" algn="l" defTabSz="634516" rtl="0" eaLnBrk="1" latinLnBrk="0" hangingPunct="1">
        <a:defRPr sz="1200" kern="1200">
          <a:solidFill>
            <a:schemeClr val="tx1"/>
          </a:solidFill>
          <a:latin typeface="+mn-lt"/>
          <a:ea typeface="+mn-ea"/>
          <a:cs typeface="+mn-cs"/>
        </a:defRPr>
      </a:lvl3pPr>
      <a:lvl4pPr marL="951774" algn="l" defTabSz="634516" rtl="0" eaLnBrk="1" latinLnBrk="0" hangingPunct="1">
        <a:defRPr sz="1200" kern="1200">
          <a:solidFill>
            <a:schemeClr val="tx1"/>
          </a:solidFill>
          <a:latin typeface="+mn-lt"/>
          <a:ea typeface="+mn-ea"/>
          <a:cs typeface="+mn-cs"/>
        </a:defRPr>
      </a:lvl4pPr>
      <a:lvl5pPr marL="1269031" algn="l" defTabSz="634516" rtl="0" eaLnBrk="1" latinLnBrk="0" hangingPunct="1">
        <a:defRPr sz="1200" kern="1200">
          <a:solidFill>
            <a:schemeClr val="tx1"/>
          </a:solidFill>
          <a:latin typeface="+mn-lt"/>
          <a:ea typeface="+mn-ea"/>
          <a:cs typeface="+mn-cs"/>
        </a:defRPr>
      </a:lvl5pPr>
      <a:lvl6pPr marL="1586288" algn="l" defTabSz="634516" rtl="0" eaLnBrk="1" latinLnBrk="0" hangingPunct="1">
        <a:defRPr sz="1200" kern="1200">
          <a:solidFill>
            <a:schemeClr val="tx1"/>
          </a:solidFill>
          <a:latin typeface="+mn-lt"/>
          <a:ea typeface="+mn-ea"/>
          <a:cs typeface="+mn-cs"/>
        </a:defRPr>
      </a:lvl6pPr>
      <a:lvl7pPr marL="1903546" algn="l" defTabSz="634516" rtl="0" eaLnBrk="1" latinLnBrk="0" hangingPunct="1">
        <a:defRPr sz="1200" kern="1200">
          <a:solidFill>
            <a:schemeClr val="tx1"/>
          </a:solidFill>
          <a:latin typeface="+mn-lt"/>
          <a:ea typeface="+mn-ea"/>
          <a:cs typeface="+mn-cs"/>
        </a:defRPr>
      </a:lvl7pPr>
      <a:lvl8pPr marL="2220804" algn="l" defTabSz="634516" rtl="0" eaLnBrk="1" latinLnBrk="0" hangingPunct="1">
        <a:defRPr sz="1200" kern="1200">
          <a:solidFill>
            <a:schemeClr val="tx1"/>
          </a:solidFill>
          <a:latin typeface="+mn-lt"/>
          <a:ea typeface="+mn-ea"/>
          <a:cs typeface="+mn-cs"/>
        </a:defRPr>
      </a:lvl8pPr>
      <a:lvl9pPr marL="2538062" algn="l" defTabSz="634516"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951701" y="4860000"/>
            <a:ext cx="3240598" cy="273844"/>
          </a:xfrm>
          <a:prstGeom prst="rect">
            <a:avLst/>
          </a:prstGeom>
        </p:spPr>
        <p:txBody>
          <a:bodyPr vert="horz" lIns="103897" tIns="51949" rIns="103897" bIns="51949" rtlCol="0" anchor="ctr"/>
          <a:lstStyle>
            <a:lvl1pPr algn="ctr">
              <a:defRPr sz="825">
                <a:solidFill>
                  <a:schemeClr val="tx1">
                    <a:tint val="75000"/>
                  </a:schemeClr>
                </a:solidFill>
              </a:defRPr>
            </a:lvl1pPr>
          </a:lstStyle>
          <a:p>
            <a:r>
              <a:rPr lang="en-US" dirty="0"/>
              <a:t>Proprietary &amp; Confidential.  Not to be Disclosed or Used Outside of ITW.</a:t>
            </a:r>
          </a:p>
        </p:txBody>
      </p:sp>
      <p:sp>
        <p:nvSpPr>
          <p:cNvPr id="6" name="Slide Number Placeholder 5"/>
          <p:cNvSpPr>
            <a:spLocks noGrp="1"/>
          </p:cNvSpPr>
          <p:nvPr>
            <p:ph type="sldNum" sz="quarter" idx="4"/>
          </p:nvPr>
        </p:nvSpPr>
        <p:spPr>
          <a:xfrm>
            <a:off x="6988800" y="4860000"/>
            <a:ext cx="2133600" cy="273844"/>
          </a:xfrm>
          <a:prstGeom prst="rect">
            <a:avLst/>
          </a:prstGeom>
        </p:spPr>
        <p:txBody>
          <a:bodyPr vert="horz" lIns="103897" tIns="51949" rIns="103897" bIns="51949" rtlCol="0" anchor="ctr"/>
          <a:lstStyle>
            <a:lvl1pPr algn="r">
              <a:defRPr sz="900" b="1">
                <a:solidFill>
                  <a:schemeClr val="tx1"/>
                </a:solidFill>
              </a:defRPr>
            </a:lvl1pPr>
          </a:lstStyle>
          <a:p>
            <a:fld id="{9976BA80-C7DC-42B5-B3B1-EC5A458D9324}" type="slidenum">
              <a:rPr lang="en-US" smtClean="0"/>
              <a:pPr/>
              <a:t>‹#›</a:t>
            </a:fld>
            <a:endParaRPr lang="en-US" dirty="0"/>
          </a:p>
        </p:txBody>
      </p:sp>
      <p:sp>
        <p:nvSpPr>
          <p:cNvPr id="10" name="TextBox 9"/>
          <p:cNvSpPr txBox="1"/>
          <p:nvPr/>
        </p:nvSpPr>
        <p:spPr>
          <a:xfrm>
            <a:off x="527995" y="189915"/>
            <a:ext cx="503645" cy="344124"/>
          </a:xfrm>
          <a:prstGeom prst="rect">
            <a:avLst/>
          </a:prstGeom>
          <a:noFill/>
          <a:scene3d>
            <a:camera prst="orthographicFront"/>
            <a:lightRig rig="threePt" dir="t"/>
          </a:scene3d>
          <a:sp3d>
            <a:bevelT/>
          </a:sp3d>
        </p:spPr>
        <p:txBody>
          <a:bodyPr wrap="none" lIns="77905" tIns="38953" rIns="77905" bIns="38953" rtlCol="0">
            <a:spAutoFit/>
          </a:bodyPr>
          <a:lstStyle/>
          <a:p>
            <a:r>
              <a:rPr lang="en-US" sz="1725" b="1" spc="-104" dirty="0">
                <a:solidFill>
                  <a:schemeClr val="bg1"/>
                </a:solidFill>
              </a:rPr>
              <a:t>20%</a:t>
            </a:r>
          </a:p>
        </p:txBody>
      </p:sp>
      <p:sp>
        <p:nvSpPr>
          <p:cNvPr id="13" name="Freeform 21"/>
          <p:cNvSpPr>
            <a:spLocks/>
          </p:cNvSpPr>
          <p:nvPr/>
        </p:nvSpPr>
        <p:spPr bwMode="gray">
          <a:xfrm>
            <a:off x="2667001" y="1"/>
            <a:ext cx="6477000" cy="512777"/>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ln w="9525">
            <a:noFill/>
            <a:round/>
            <a:headEnd/>
            <a:tailEnd/>
          </a:ln>
          <a:effectLst/>
        </p:spPr>
        <p:txBody>
          <a:bodyPr lIns="77905" tIns="38953" rIns="77905" bIns="38953"/>
          <a:lstStyle/>
          <a:p>
            <a:pPr algn="l">
              <a:defRPr/>
            </a:pPr>
            <a:endParaRPr lang="en-CA" sz="1200" b="0" dirty="0">
              <a:cs typeface="+mn-cs"/>
            </a:endParaRPr>
          </a:p>
        </p:txBody>
      </p:sp>
      <p:sp>
        <p:nvSpPr>
          <p:cNvPr id="14" name="TextBox 13"/>
          <p:cNvSpPr txBox="1"/>
          <p:nvPr/>
        </p:nvSpPr>
        <p:spPr>
          <a:xfrm>
            <a:off x="533411" y="168121"/>
            <a:ext cx="503645" cy="344124"/>
          </a:xfrm>
          <a:prstGeom prst="rect">
            <a:avLst/>
          </a:prstGeom>
          <a:noFill/>
          <a:scene3d>
            <a:camera prst="orthographicFront"/>
            <a:lightRig rig="threePt" dir="t"/>
          </a:scene3d>
          <a:sp3d>
            <a:bevelT/>
          </a:sp3d>
        </p:spPr>
        <p:txBody>
          <a:bodyPr wrap="none" lIns="77905" tIns="38953" rIns="77905" bIns="38953" rtlCol="0">
            <a:spAutoFit/>
          </a:bodyPr>
          <a:lstStyle/>
          <a:p>
            <a:r>
              <a:rPr lang="en-US" sz="1725" b="1" spc="-104" dirty="0">
                <a:solidFill>
                  <a:schemeClr val="bg1"/>
                </a:solidFill>
              </a:rPr>
              <a:t>80%</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607" y="9649"/>
            <a:ext cx="2278842" cy="561851"/>
          </a:xfrm>
          <a:prstGeom prst="rect">
            <a:avLst/>
          </a:prstGeom>
        </p:spPr>
      </p:pic>
    </p:spTree>
    <p:extLst>
      <p:ext uri="{BB962C8B-B14F-4D97-AF65-F5344CB8AC3E}">
        <p14:creationId xmlns:p14="http://schemas.microsoft.com/office/powerpoint/2010/main" val="2248330910"/>
      </p:ext>
    </p:extLst>
  </p:cSld>
  <p:clrMap bg1="lt1" tx1="dk1" bg2="lt2" tx2="dk2" accent1="accent1" accent2="accent2" accent3="accent3" accent4="accent4" accent5="accent5" accent6="accent6" hlink="hlink" folHlink="folHlink"/>
  <p:sldLayoutIdLst>
    <p:sldLayoutId id="2147483701" r:id="rId1"/>
  </p:sldLayoutIdLst>
  <p:hf sldNum="0" hdr="0"/>
  <p:txStyles>
    <p:titleStyle>
      <a:lvl1pPr algn="ctr" defTabSz="634516" rtl="0" eaLnBrk="1" latinLnBrk="0" hangingPunct="1">
        <a:spcBef>
          <a:spcPct val="0"/>
        </a:spcBef>
        <a:buNone/>
        <a:defRPr sz="3074" kern="1200">
          <a:solidFill>
            <a:schemeClr val="tx1"/>
          </a:solidFill>
          <a:latin typeface="+mj-lt"/>
          <a:ea typeface="+mj-ea"/>
          <a:cs typeface="+mj-cs"/>
        </a:defRPr>
      </a:lvl1pPr>
    </p:titleStyle>
    <p:bodyStyle>
      <a:lvl1pPr marL="237944" indent="-237944" algn="l" defTabSz="634516" rtl="0" eaLnBrk="1" latinLnBrk="0" hangingPunct="1">
        <a:spcBef>
          <a:spcPct val="20000"/>
        </a:spcBef>
        <a:buFont typeface="Arial" pitchFamily="34" charset="0"/>
        <a:buChar char="•"/>
        <a:defRPr sz="2174" kern="1200">
          <a:solidFill>
            <a:schemeClr val="tx1"/>
          </a:solidFill>
          <a:latin typeface="+mn-lt"/>
          <a:ea typeface="+mn-ea"/>
          <a:cs typeface="+mn-cs"/>
        </a:defRPr>
      </a:lvl1pPr>
      <a:lvl2pPr marL="515544" indent="-198286" algn="l" defTabSz="634516" rtl="0" eaLnBrk="1" latinLnBrk="0" hangingPunct="1">
        <a:spcBef>
          <a:spcPct val="20000"/>
        </a:spcBef>
        <a:buFont typeface="Arial" pitchFamily="34" charset="0"/>
        <a:buChar char="–"/>
        <a:defRPr sz="1875" kern="1200">
          <a:solidFill>
            <a:schemeClr val="tx1"/>
          </a:solidFill>
          <a:latin typeface="+mn-lt"/>
          <a:ea typeface="+mn-ea"/>
          <a:cs typeface="+mn-cs"/>
        </a:defRPr>
      </a:lvl2pPr>
      <a:lvl3pPr marL="793144" indent="-158628" algn="l" defTabSz="634516" rtl="0" eaLnBrk="1" latinLnBrk="0" hangingPunct="1">
        <a:spcBef>
          <a:spcPct val="20000"/>
        </a:spcBef>
        <a:buFont typeface="Arial" pitchFamily="34" charset="0"/>
        <a:buChar char="•"/>
        <a:defRPr sz="1725" kern="1200">
          <a:solidFill>
            <a:schemeClr val="tx1"/>
          </a:solidFill>
          <a:latin typeface="+mn-lt"/>
          <a:ea typeface="+mn-ea"/>
          <a:cs typeface="+mn-cs"/>
        </a:defRPr>
      </a:lvl3pPr>
      <a:lvl4pPr marL="1110402"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4pPr>
      <a:lvl5pPr marL="1427660"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5pPr>
      <a:lvl6pPr marL="1744918"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6pPr>
      <a:lvl7pPr marL="2062176"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7pPr>
      <a:lvl8pPr marL="2379433"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8pPr>
      <a:lvl9pPr marL="2696690"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9pPr>
    </p:bodyStyle>
    <p:otherStyle>
      <a:defPPr>
        <a:defRPr lang="en-US"/>
      </a:defPPr>
      <a:lvl1pPr marL="0" algn="l" defTabSz="634516" rtl="0" eaLnBrk="1" latinLnBrk="0" hangingPunct="1">
        <a:defRPr sz="1200" kern="1200">
          <a:solidFill>
            <a:schemeClr val="tx1"/>
          </a:solidFill>
          <a:latin typeface="+mn-lt"/>
          <a:ea typeface="+mn-ea"/>
          <a:cs typeface="+mn-cs"/>
        </a:defRPr>
      </a:lvl1pPr>
      <a:lvl2pPr marL="317258" algn="l" defTabSz="634516" rtl="0" eaLnBrk="1" latinLnBrk="0" hangingPunct="1">
        <a:defRPr sz="1200" kern="1200">
          <a:solidFill>
            <a:schemeClr val="tx1"/>
          </a:solidFill>
          <a:latin typeface="+mn-lt"/>
          <a:ea typeface="+mn-ea"/>
          <a:cs typeface="+mn-cs"/>
        </a:defRPr>
      </a:lvl2pPr>
      <a:lvl3pPr marL="634516" algn="l" defTabSz="634516" rtl="0" eaLnBrk="1" latinLnBrk="0" hangingPunct="1">
        <a:defRPr sz="1200" kern="1200">
          <a:solidFill>
            <a:schemeClr val="tx1"/>
          </a:solidFill>
          <a:latin typeface="+mn-lt"/>
          <a:ea typeface="+mn-ea"/>
          <a:cs typeface="+mn-cs"/>
        </a:defRPr>
      </a:lvl3pPr>
      <a:lvl4pPr marL="951774" algn="l" defTabSz="634516" rtl="0" eaLnBrk="1" latinLnBrk="0" hangingPunct="1">
        <a:defRPr sz="1200" kern="1200">
          <a:solidFill>
            <a:schemeClr val="tx1"/>
          </a:solidFill>
          <a:latin typeface="+mn-lt"/>
          <a:ea typeface="+mn-ea"/>
          <a:cs typeface="+mn-cs"/>
        </a:defRPr>
      </a:lvl4pPr>
      <a:lvl5pPr marL="1269031" algn="l" defTabSz="634516" rtl="0" eaLnBrk="1" latinLnBrk="0" hangingPunct="1">
        <a:defRPr sz="1200" kern="1200">
          <a:solidFill>
            <a:schemeClr val="tx1"/>
          </a:solidFill>
          <a:latin typeface="+mn-lt"/>
          <a:ea typeface="+mn-ea"/>
          <a:cs typeface="+mn-cs"/>
        </a:defRPr>
      </a:lvl5pPr>
      <a:lvl6pPr marL="1586288" algn="l" defTabSz="634516" rtl="0" eaLnBrk="1" latinLnBrk="0" hangingPunct="1">
        <a:defRPr sz="1200" kern="1200">
          <a:solidFill>
            <a:schemeClr val="tx1"/>
          </a:solidFill>
          <a:latin typeface="+mn-lt"/>
          <a:ea typeface="+mn-ea"/>
          <a:cs typeface="+mn-cs"/>
        </a:defRPr>
      </a:lvl6pPr>
      <a:lvl7pPr marL="1903546" algn="l" defTabSz="634516" rtl="0" eaLnBrk="1" latinLnBrk="0" hangingPunct="1">
        <a:defRPr sz="1200" kern="1200">
          <a:solidFill>
            <a:schemeClr val="tx1"/>
          </a:solidFill>
          <a:latin typeface="+mn-lt"/>
          <a:ea typeface="+mn-ea"/>
          <a:cs typeface="+mn-cs"/>
        </a:defRPr>
      </a:lvl7pPr>
      <a:lvl8pPr marL="2220804" algn="l" defTabSz="634516" rtl="0" eaLnBrk="1" latinLnBrk="0" hangingPunct="1">
        <a:defRPr sz="1200" kern="1200">
          <a:solidFill>
            <a:schemeClr val="tx1"/>
          </a:solidFill>
          <a:latin typeface="+mn-lt"/>
          <a:ea typeface="+mn-ea"/>
          <a:cs typeface="+mn-cs"/>
        </a:defRPr>
      </a:lvl8pPr>
      <a:lvl9pPr marL="2538062" algn="l" defTabSz="634516"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951701" y="4860000"/>
            <a:ext cx="3240598" cy="273844"/>
          </a:xfrm>
          <a:prstGeom prst="rect">
            <a:avLst/>
          </a:prstGeom>
        </p:spPr>
        <p:txBody>
          <a:bodyPr vert="horz" lIns="103897" tIns="51949" rIns="103897" bIns="51949" rtlCol="0" anchor="ctr"/>
          <a:lstStyle>
            <a:lvl1pPr algn="ctr">
              <a:defRPr sz="825">
                <a:solidFill>
                  <a:schemeClr val="tx1">
                    <a:tint val="75000"/>
                  </a:schemeClr>
                </a:solidFill>
              </a:defRPr>
            </a:lvl1pPr>
          </a:lstStyle>
          <a:p>
            <a:r>
              <a:rPr lang="en-US" dirty="0"/>
              <a:t>Proprietary &amp; Confidential.  Not to be Disclosed or Used Outside of ITW.</a:t>
            </a:r>
          </a:p>
        </p:txBody>
      </p:sp>
      <p:sp>
        <p:nvSpPr>
          <p:cNvPr id="6" name="Slide Number Placeholder 5"/>
          <p:cNvSpPr>
            <a:spLocks noGrp="1"/>
          </p:cNvSpPr>
          <p:nvPr>
            <p:ph type="sldNum" sz="quarter" idx="4"/>
          </p:nvPr>
        </p:nvSpPr>
        <p:spPr>
          <a:xfrm>
            <a:off x="6988800" y="4860000"/>
            <a:ext cx="2133600" cy="273844"/>
          </a:xfrm>
          <a:prstGeom prst="rect">
            <a:avLst/>
          </a:prstGeom>
        </p:spPr>
        <p:txBody>
          <a:bodyPr vert="horz" lIns="103897" tIns="51949" rIns="103897" bIns="51949" rtlCol="0" anchor="ctr"/>
          <a:lstStyle>
            <a:lvl1pPr algn="r">
              <a:defRPr sz="900" b="1">
                <a:solidFill>
                  <a:schemeClr val="tx1"/>
                </a:solidFill>
              </a:defRPr>
            </a:lvl1pPr>
          </a:lstStyle>
          <a:p>
            <a:fld id="{9976BA80-C7DC-42B5-B3B1-EC5A458D9324}" type="slidenum">
              <a:rPr lang="en-US" smtClean="0"/>
              <a:pPr/>
              <a:t>‹#›</a:t>
            </a:fld>
            <a:endParaRPr lang="en-US" dirty="0"/>
          </a:p>
        </p:txBody>
      </p:sp>
      <p:sp>
        <p:nvSpPr>
          <p:cNvPr id="10" name="TextBox 9"/>
          <p:cNvSpPr txBox="1"/>
          <p:nvPr/>
        </p:nvSpPr>
        <p:spPr>
          <a:xfrm>
            <a:off x="527995" y="189915"/>
            <a:ext cx="503645" cy="344124"/>
          </a:xfrm>
          <a:prstGeom prst="rect">
            <a:avLst/>
          </a:prstGeom>
          <a:noFill/>
          <a:scene3d>
            <a:camera prst="orthographicFront"/>
            <a:lightRig rig="threePt" dir="t"/>
          </a:scene3d>
          <a:sp3d>
            <a:bevelT/>
          </a:sp3d>
        </p:spPr>
        <p:txBody>
          <a:bodyPr wrap="none" lIns="77905" tIns="38953" rIns="77905" bIns="38953" rtlCol="0">
            <a:spAutoFit/>
          </a:bodyPr>
          <a:lstStyle/>
          <a:p>
            <a:r>
              <a:rPr lang="en-US" sz="1725" b="1" spc="-104" dirty="0">
                <a:solidFill>
                  <a:schemeClr val="bg1"/>
                </a:solidFill>
              </a:rPr>
              <a:t>20%</a:t>
            </a:r>
          </a:p>
        </p:txBody>
      </p:sp>
      <p:sp>
        <p:nvSpPr>
          <p:cNvPr id="13" name="Freeform 21"/>
          <p:cNvSpPr>
            <a:spLocks/>
          </p:cNvSpPr>
          <p:nvPr/>
        </p:nvSpPr>
        <p:spPr bwMode="gray">
          <a:xfrm>
            <a:off x="2667001" y="1"/>
            <a:ext cx="6477000" cy="512777"/>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ln w="9525">
            <a:noFill/>
            <a:round/>
            <a:headEnd/>
            <a:tailEnd/>
          </a:ln>
          <a:effectLst/>
        </p:spPr>
        <p:txBody>
          <a:bodyPr lIns="77905" tIns="38953" rIns="77905" bIns="38953"/>
          <a:lstStyle/>
          <a:p>
            <a:pPr algn="l">
              <a:defRPr/>
            </a:pPr>
            <a:endParaRPr lang="en-CA" sz="1200" b="0" dirty="0">
              <a:cs typeface="+mn-cs"/>
            </a:endParaRPr>
          </a:p>
        </p:txBody>
      </p:sp>
      <p:sp>
        <p:nvSpPr>
          <p:cNvPr id="14" name="TextBox 13"/>
          <p:cNvSpPr txBox="1"/>
          <p:nvPr/>
        </p:nvSpPr>
        <p:spPr>
          <a:xfrm>
            <a:off x="533411" y="168121"/>
            <a:ext cx="503645" cy="344124"/>
          </a:xfrm>
          <a:prstGeom prst="rect">
            <a:avLst/>
          </a:prstGeom>
          <a:noFill/>
          <a:scene3d>
            <a:camera prst="orthographicFront"/>
            <a:lightRig rig="threePt" dir="t"/>
          </a:scene3d>
          <a:sp3d>
            <a:bevelT/>
          </a:sp3d>
        </p:spPr>
        <p:txBody>
          <a:bodyPr wrap="none" lIns="77905" tIns="38953" rIns="77905" bIns="38953" rtlCol="0">
            <a:spAutoFit/>
          </a:bodyPr>
          <a:lstStyle/>
          <a:p>
            <a:r>
              <a:rPr lang="en-US" sz="1725" b="1" spc="-104" dirty="0">
                <a:solidFill>
                  <a:schemeClr val="bg1"/>
                </a:solidFill>
              </a:rPr>
              <a:t>80%</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607" y="9649"/>
            <a:ext cx="2278842" cy="561851"/>
          </a:xfrm>
          <a:prstGeom prst="rect">
            <a:avLst/>
          </a:prstGeom>
        </p:spPr>
      </p:pic>
    </p:spTree>
    <p:extLst>
      <p:ext uri="{BB962C8B-B14F-4D97-AF65-F5344CB8AC3E}">
        <p14:creationId xmlns:p14="http://schemas.microsoft.com/office/powerpoint/2010/main" val="3275183025"/>
      </p:ext>
    </p:extLst>
  </p:cSld>
  <p:clrMap bg1="lt1" tx1="dk1" bg2="lt2" tx2="dk2" accent1="accent1" accent2="accent2" accent3="accent3" accent4="accent4" accent5="accent5" accent6="accent6" hlink="hlink" folHlink="folHlink"/>
  <p:sldLayoutIdLst>
    <p:sldLayoutId id="2147483703" r:id="rId1"/>
  </p:sldLayoutIdLst>
  <p:hf sldNum="0" hdr="0"/>
  <p:txStyles>
    <p:titleStyle>
      <a:lvl1pPr algn="ctr" defTabSz="634516" rtl="0" eaLnBrk="1" latinLnBrk="0" hangingPunct="1">
        <a:spcBef>
          <a:spcPct val="0"/>
        </a:spcBef>
        <a:buNone/>
        <a:defRPr sz="3074" kern="1200">
          <a:solidFill>
            <a:schemeClr val="tx1"/>
          </a:solidFill>
          <a:latin typeface="+mj-lt"/>
          <a:ea typeface="+mj-ea"/>
          <a:cs typeface="+mj-cs"/>
        </a:defRPr>
      </a:lvl1pPr>
    </p:titleStyle>
    <p:bodyStyle>
      <a:lvl1pPr marL="237944" indent="-237944" algn="l" defTabSz="634516" rtl="0" eaLnBrk="1" latinLnBrk="0" hangingPunct="1">
        <a:spcBef>
          <a:spcPct val="20000"/>
        </a:spcBef>
        <a:buFont typeface="Arial" pitchFamily="34" charset="0"/>
        <a:buChar char="•"/>
        <a:defRPr sz="2174" kern="1200">
          <a:solidFill>
            <a:schemeClr val="tx1"/>
          </a:solidFill>
          <a:latin typeface="+mn-lt"/>
          <a:ea typeface="+mn-ea"/>
          <a:cs typeface="+mn-cs"/>
        </a:defRPr>
      </a:lvl1pPr>
      <a:lvl2pPr marL="515544" indent="-198286" algn="l" defTabSz="634516" rtl="0" eaLnBrk="1" latinLnBrk="0" hangingPunct="1">
        <a:spcBef>
          <a:spcPct val="20000"/>
        </a:spcBef>
        <a:buFont typeface="Arial" pitchFamily="34" charset="0"/>
        <a:buChar char="–"/>
        <a:defRPr sz="1875" kern="1200">
          <a:solidFill>
            <a:schemeClr val="tx1"/>
          </a:solidFill>
          <a:latin typeface="+mn-lt"/>
          <a:ea typeface="+mn-ea"/>
          <a:cs typeface="+mn-cs"/>
        </a:defRPr>
      </a:lvl2pPr>
      <a:lvl3pPr marL="793144" indent="-158628" algn="l" defTabSz="634516" rtl="0" eaLnBrk="1" latinLnBrk="0" hangingPunct="1">
        <a:spcBef>
          <a:spcPct val="20000"/>
        </a:spcBef>
        <a:buFont typeface="Arial" pitchFamily="34" charset="0"/>
        <a:buChar char="•"/>
        <a:defRPr sz="1725" kern="1200">
          <a:solidFill>
            <a:schemeClr val="tx1"/>
          </a:solidFill>
          <a:latin typeface="+mn-lt"/>
          <a:ea typeface="+mn-ea"/>
          <a:cs typeface="+mn-cs"/>
        </a:defRPr>
      </a:lvl3pPr>
      <a:lvl4pPr marL="1110402"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4pPr>
      <a:lvl5pPr marL="1427660"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5pPr>
      <a:lvl6pPr marL="1744918"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6pPr>
      <a:lvl7pPr marL="2062176"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7pPr>
      <a:lvl8pPr marL="2379433"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8pPr>
      <a:lvl9pPr marL="2696690"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9pPr>
    </p:bodyStyle>
    <p:otherStyle>
      <a:defPPr>
        <a:defRPr lang="en-US"/>
      </a:defPPr>
      <a:lvl1pPr marL="0" algn="l" defTabSz="634516" rtl="0" eaLnBrk="1" latinLnBrk="0" hangingPunct="1">
        <a:defRPr sz="1200" kern="1200">
          <a:solidFill>
            <a:schemeClr val="tx1"/>
          </a:solidFill>
          <a:latin typeface="+mn-lt"/>
          <a:ea typeface="+mn-ea"/>
          <a:cs typeface="+mn-cs"/>
        </a:defRPr>
      </a:lvl1pPr>
      <a:lvl2pPr marL="317258" algn="l" defTabSz="634516" rtl="0" eaLnBrk="1" latinLnBrk="0" hangingPunct="1">
        <a:defRPr sz="1200" kern="1200">
          <a:solidFill>
            <a:schemeClr val="tx1"/>
          </a:solidFill>
          <a:latin typeface="+mn-lt"/>
          <a:ea typeface="+mn-ea"/>
          <a:cs typeface="+mn-cs"/>
        </a:defRPr>
      </a:lvl2pPr>
      <a:lvl3pPr marL="634516" algn="l" defTabSz="634516" rtl="0" eaLnBrk="1" latinLnBrk="0" hangingPunct="1">
        <a:defRPr sz="1200" kern="1200">
          <a:solidFill>
            <a:schemeClr val="tx1"/>
          </a:solidFill>
          <a:latin typeface="+mn-lt"/>
          <a:ea typeface="+mn-ea"/>
          <a:cs typeface="+mn-cs"/>
        </a:defRPr>
      </a:lvl3pPr>
      <a:lvl4pPr marL="951774" algn="l" defTabSz="634516" rtl="0" eaLnBrk="1" latinLnBrk="0" hangingPunct="1">
        <a:defRPr sz="1200" kern="1200">
          <a:solidFill>
            <a:schemeClr val="tx1"/>
          </a:solidFill>
          <a:latin typeface="+mn-lt"/>
          <a:ea typeface="+mn-ea"/>
          <a:cs typeface="+mn-cs"/>
        </a:defRPr>
      </a:lvl4pPr>
      <a:lvl5pPr marL="1269031" algn="l" defTabSz="634516" rtl="0" eaLnBrk="1" latinLnBrk="0" hangingPunct="1">
        <a:defRPr sz="1200" kern="1200">
          <a:solidFill>
            <a:schemeClr val="tx1"/>
          </a:solidFill>
          <a:latin typeface="+mn-lt"/>
          <a:ea typeface="+mn-ea"/>
          <a:cs typeface="+mn-cs"/>
        </a:defRPr>
      </a:lvl5pPr>
      <a:lvl6pPr marL="1586288" algn="l" defTabSz="634516" rtl="0" eaLnBrk="1" latinLnBrk="0" hangingPunct="1">
        <a:defRPr sz="1200" kern="1200">
          <a:solidFill>
            <a:schemeClr val="tx1"/>
          </a:solidFill>
          <a:latin typeface="+mn-lt"/>
          <a:ea typeface="+mn-ea"/>
          <a:cs typeface="+mn-cs"/>
        </a:defRPr>
      </a:lvl6pPr>
      <a:lvl7pPr marL="1903546" algn="l" defTabSz="634516" rtl="0" eaLnBrk="1" latinLnBrk="0" hangingPunct="1">
        <a:defRPr sz="1200" kern="1200">
          <a:solidFill>
            <a:schemeClr val="tx1"/>
          </a:solidFill>
          <a:latin typeface="+mn-lt"/>
          <a:ea typeface="+mn-ea"/>
          <a:cs typeface="+mn-cs"/>
        </a:defRPr>
      </a:lvl7pPr>
      <a:lvl8pPr marL="2220804" algn="l" defTabSz="634516" rtl="0" eaLnBrk="1" latinLnBrk="0" hangingPunct="1">
        <a:defRPr sz="1200" kern="1200">
          <a:solidFill>
            <a:schemeClr val="tx1"/>
          </a:solidFill>
          <a:latin typeface="+mn-lt"/>
          <a:ea typeface="+mn-ea"/>
          <a:cs typeface="+mn-cs"/>
        </a:defRPr>
      </a:lvl8pPr>
      <a:lvl9pPr marL="2538062" algn="l" defTabSz="634516"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951701" y="4860000"/>
            <a:ext cx="3240598" cy="273844"/>
          </a:xfrm>
          <a:prstGeom prst="rect">
            <a:avLst/>
          </a:prstGeom>
        </p:spPr>
        <p:txBody>
          <a:bodyPr vert="horz" lIns="103897" tIns="51949" rIns="103897" bIns="51949" rtlCol="0" anchor="ctr"/>
          <a:lstStyle>
            <a:lvl1pPr algn="ctr">
              <a:defRPr sz="825">
                <a:solidFill>
                  <a:schemeClr val="tx1">
                    <a:tint val="75000"/>
                  </a:schemeClr>
                </a:solidFill>
              </a:defRPr>
            </a:lvl1pPr>
          </a:lstStyle>
          <a:p>
            <a:r>
              <a:rPr lang="en-US" dirty="0"/>
              <a:t>Proprietary &amp; Confidential.  Not to be Disclosed or Used Outside of ITW.</a:t>
            </a:r>
          </a:p>
        </p:txBody>
      </p:sp>
      <p:sp>
        <p:nvSpPr>
          <p:cNvPr id="6" name="Slide Number Placeholder 5"/>
          <p:cNvSpPr>
            <a:spLocks noGrp="1"/>
          </p:cNvSpPr>
          <p:nvPr>
            <p:ph type="sldNum" sz="quarter" idx="4"/>
          </p:nvPr>
        </p:nvSpPr>
        <p:spPr>
          <a:xfrm>
            <a:off x="6988800" y="4860000"/>
            <a:ext cx="2133600" cy="273844"/>
          </a:xfrm>
          <a:prstGeom prst="rect">
            <a:avLst/>
          </a:prstGeom>
        </p:spPr>
        <p:txBody>
          <a:bodyPr vert="horz" lIns="103897" tIns="51949" rIns="103897" bIns="51949" rtlCol="0" anchor="ctr"/>
          <a:lstStyle>
            <a:lvl1pPr algn="r">
              <a:defRPr sz="900" b="1">
                <a:solidFill>
                  <a:schemeClr val="tx1"/>
                </a:solidFill>
              </a:defRPr>
            </a:lvl1pPr>
          </a:lstStyle>
          <a:p>
            <a:fld id="{9976BA80-C7DC-42B5-B3B1-EC5A458D9324}" type="slidenum">
              <a:rPr lang="en-US" smtClean="0"/>
              <a:pPr/>
              <a:t>‹#›</a:t>
            </a:fld>
            <a:endParaRPr lang="en-US" dirty="0"/>
          </a:p>
        </p:txBody>
      </p:sp>
      <p:sp>
        <p:nvSpPr>
          <p:cNvPr id="10" name="TextBox 9"/>
          <p:cNvSpPr txBox="1"/>
          <p:nvPr/>
        </p:nvSpPr>
        <p:spPr>
          <a:xfrm>
            <a:off x="527995" y="189915"/>
            <a:ext cx="503645" cy="344124"/>
          </a:xfrm>
          <a:prstGeom prst="rect">
            <a:avLst/>
          </a:prstGeom>
          <a:noFill/>
          <a:scene3d>
            <a:camera prst="orthographicFront"/>
            <a:lightRig rig="threePt" dir="t"/>
          </a:scene3d>
          <a:sp3d>
            <a:bevelT/>
          </a:sp3d>
        </p:spPr>
        <p:txBody>
          <a:bodyPr wrap="none" lIns="77905" tIns="38953" rIns="77905" bIns="38953" rtlCol="0">
            <a:spAutoFit/>
          </a:bodyPr>
          <a:lstStyle/>
          <a:p>
            <a:r>
              <a:rPr lang="en-US" sz="1725" b="1" spc="-104" dirty="0">
                <a:solidFill>
                  <a:schemeClr val="bg1"/>
                </a:solidFill>
              </a:rPr>
              <a:t>20%</a:t>
            </a:r>
          </a:p>
        </p:txBody>
      </p:sp>
      <p:sp>
        <p:nvSpPr>
          <p:cNvPr id="13" name="Freeform 21"/>
          <p:cNvSpPr>
            <a:spLocks/>
          </p:cNvSpPr>
          <p:nvPr/>
        </p:nvSpPr>
        <p:spPr bwMode="gray">
          <a:xfrm>
            <a:off x="2667001" y="1"/>
            <a:ext cx="6477000" cy="512777"/>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w="9525">
            <a:noFill/>
            <a:round/>
            <a:headEnd/>
            <a:tailEnd/>
          </a:ln>
          <a:effectLst/>
        </p:spPr>
        <p:txBody>
          <a:bodyPr lIns="77905" tIns="38953" rIns="77905" bIns="38953"/>
          <a:lstStyle/>
          <a:p>
            <a:pPr algn="l">
              <a:defRPr/>
            </a:pPr>
            <a:endParaRPr lang="en-CA" sz="1200" b="0" dirty="0">
              <a:cs typeface="+mn-cs"/>
            </a:endParaRPr>
          </a:p>
        </p:txBody>
      </p:sp>
      <p:sp>
        <p:nvSpPr>
          <p:cNvPr id="14" name="TextBox 13"/>
          <p:cNvSpPr txBox="1"/>
          <p:nvPr/>
        </p:nvSpPr>
        <p:spPr>
          <a:xfrm>
            <a:off x="533411" y="168121"/>
            <a:ext cx="503645" cy="344124"/>
          </a:xfrm>
          <a:prstGeom prst="rect">
            <a:avLst/>
          </a:prstGeom>
          <a:noFill/>
          <a:scene3d>
            <a:camera prst="orthographicFront"/>
            <a:lightRig rig="threePt" dir="t"/>
          </a:scene3d>
          <a:sp3d>
            <a:bevelT/>
          </a:sp3d>
        </p:spPr>
        <p:txBody>
          <a:bodyPr wrap="none" lIns="77905" tIns="38953" rIns="77905" bIns="38953" rtlCol="0">
            <a:spAutoFit/>
          </a:bodyPr>
          <a:lstStyle/>
          <a:p>
            <a:r>
              <a:rPr lang="en-US" sz="1725" b="1" spc="-104" dirty="0">
                <a:solidFill>
                  <a:schemeClr val="bg1"/>
                </a:solidFill>
              </a:rPr>
              <a:t>80%</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607" y="9649"/>
            <a:ext cx="2278842" cy="561851"/>
          </a:xfrm>
          <a:prstGeom prst="rect">
            <a:avLst/>
          </a:prstGeom>
        </p:spPr>
      </p:pic>
    </p:spTree>
    <p:extLst>
      <p:ext uri="{BB962C8B-B14F-4D97-AF65-F5344CB8AC3E}">
        <p14:creationId xmlns:p14="http://schemas.microsoft.com/office/powerpoint/2010/main" val="3166992315"/>
      </p:ext>
    </p:extLst>
  </p:cSld>
  <p:clrMap bg1="lt1" tx1="dk1" bg2="lt2" tx2="dk2" accent1="accent1" accent2="accent2" accent3="accent3" accent4="accent4" accent5="accent5" accent6="accent6" hlink="hlink" folHlink="folHlink"/>
  <p:sldLayoutIdLst>
    <p:sldLayoutId id="2147483705" r:id="rId1"/>
  </p:sldLayoutIdLst>
  <p:hf sldNum="0" hdr="0"/>
  <p:txStyles>
    <p:titleStyle>
      <a:lvl1pPr algn="ctr" defTabSz="634516" rtl="0" eaLnBrk="1" latinLnBrk="0" hangingPunct="1">
        <a:spcBef>
          <a:spcPct val="0"/>
        </a:spcBef>
        <a:buNone/>
        <a:defRPr sz="3074" kern="1200">
          <a:solidFill>
            <a:schemeClr val="tx1"/>
          </a:solidFill>
          <a:latin typeface="+mj-lt"/>
          <a:ea typeface="+mj-ea"/>
          <a:cs typeface="+mj-cs"/>
        </a:defRPr>
      </a:lvl1pPr>
    </p:titleStyle>
    <p:bodyStyle>
      <a:lvl1pPr marL="237944" indent="-237944" algn="l" defTabSz="634516" rtl="0" eaLnBrk="1" latinLnBrk="0" hangingPunct="1">
        <a:spcBef>
          <a:spcPct val="20000"/>
        </a:spcBef>
        <a:buFont typeface="Arial" pitchFamily="34" charset="0"/>
        <a:buChar char="•"/>
        <a:defRPr sz="2174" kern="1200">
          <a:solidFill>
            <a:schemeClr val="tx1"/>
          </a:solidFill>
          <a:latin typeface="+mn-lt"/>
          <a:ea typeface="+mn-ea"/>
          <a:cs typeface="+mn-cs"/>
        </a:defRPr>
      </a:lvl1pPr>
      <a:lvl2pPr marL="515544" indent="-198286" algn="l" defTabSz="634516" rtl="0" eaLnBrk="1" latinLnBrk="0" hangingPunct="1">
        <a:spcBef>
          <a:spcPct val="20000"/>
        </a:spcBef>
        <a:buFont typeface="Arial" pitchFamily="34" charset="0"/>
        <a:buChar char="–"/>
        <a:defRPr sz="1875" kern="1200">
          <a:solidFill>
            <a:schemeClr val="tx1"/>
          </a:solidFill>
          <a:latin typeface="+mn-lt"/>
          <a:ea typeface="+mn-ea"/>
          <a:cs typeface="+mn-cs"/>
        </a:defRPr>
      </a:lvl2pPr>
      <a:lvl3pPr marL="793144" indent="-158628" algn="l" defTabSz="634516" rtl="0" eaLnBrk="1" latinLnBrk="0" hangingPunct="1">
        <a:spcBef>
          <a:spcPct val="20000"/>
        </a:spcBef>
        <a:buFont typeface="Arial" pitchFamily="34" charset="0"/>
        <a:buChar char="•"/>
        <a:defRPr sz="1725" kern="1200">
          <a:solidFill>
            <a:schemeClr val="tx1"/>
          </a:solidFill>
          <a:latin typeface="+mn-lt"/>
          <a:ea typeface="+mn-ea"/>
          <a:cs typeface="+mn-cs"/>
        </a:defRPr>
      </a:lvl3pPr>
      <a:lvl4pPr marL="1110402"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4pPr>
      <a:lvl5pPr marL="1427660"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5pPr>
      <a:lvl6pPr marL="1744918"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6pPr>
      <a:lvl7pPr marL="2062176"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7pPr>
      <a:lvl8pPr marL="2379433"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8pPr>
      <a:lvl9pPr marL="2696690"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9pPr>
    </p:bodyStyle>
    <p:otherStyle>
      <a:defPPr>
        <a:defRPr lang="en-US"/>
      </a:defPPr>
      <a:lvl1pPr marL="0" algn="l" defTabSz="634516" rtl="0" eaLnBrk="1" latinLnBrk="0" hangingPunct="1">
        <a:defRPr sz="1200" kern="1200">
          <a:solidFill>
            <a:schemeClr val="tx1"/>
          </a:solidFill>
          <a:latin typeface="+mn-lt"/>
          <a:ea typeface="+mn-ea"/>
          <a:cs typeface="+mn-cs"/>
        </a:defRPr>
      </a:lvl1pPr>
      <a:lvl2pPr marL="317258" algn="l" defTabSz="634516" rtl="0" eaLnBrk="1" latinLnBrk="0" hangingPunct="1">
        <a:defRPr sz="1200" kern="1200">
          <a:solidFill>
            <a:schemeClr val="tx1"/>
          </a:solidFill>
          <a:latin typeface="+mn-lt"/>
          <a:ea typeface="+mn-ea"/>
          <a:cs typeface="+mn-cs"/>
        </a:defRPr>
      </a:lvl2pPr>
      <a:lvl3pPr marL="634516" algn="l" defTabSz="634516" rtl="0" eaLnBrk="1" latinLnBrk="0" hangingPunct="1">
        <a:defRPr sz="1200" kern="1200">
          <a:solidFill>
            <a:schemeClr val="tx1"/>
          </a:solidFill>
          <a:latin typeface="+mn-lt"/>
          <a:ea typeface="+mn-ea"/>
          <a:cs typeface="+mn-cs"/>
        </a:defRPr>
      </a:lvl3pPr>
      <a:lvl4pPr marL="951774" algn="l" defTabSz="634516" rtl="0" eaLnBrk="1" latinLnBrk="0" hangingPunct="1">
        <a:defRPr sz="1200" kern="1200">
          <a:solidFill>
            <a:schemeClr val="tx1"/>
          </a:solidFill>
          <a:latin typeface="+mn-lt"/>
          <a:ea typeface="+mn-ea"/>
          <a:cs typeface="+mn-cs"/>
        </a:defRPr>
      </a:lvl4pPr>
      <a:lvl5pPr marL="1269031" algn="l" defTabSz="634516" rtl="0" eaLnBrk="1" latinLnBrk="0" hangingPunct="1">
        <a:defRPr sz="1200" kern="1200">
          <a:solidFill>
            <a:schemeClr val="tx1"/>
          </a:solidFill>
          <a:latin typeface="+mn-lt"/>
          <a:ea typeface="+mn-ea"/>
          <a:cs typeface="+mn-cs"/>
        </a:defRPr>
      </a:lvl5pPr>
      <a:lvl6pPr marL="1586288" algn="l" defTabSz="634516" rtl="0" eaLnBrk="1" latinLnBrk="0" hangingPunct="1">
        <a:defRPr sz="1200" kern="1200">
          <a:solidFill>
            <a:schemeClr val="tx1"/>
          </a:solidFill>
          <a:latin typeface="+mn-lt"/>
          <a:ea typeface="+mn-ea"/>
          <a:cs typeface="+mn-cs"/>
        </a:defRPr>
      </a:lvl6pPr>
      <a:lvl7pPr marL="1903546" algn="l" defTabSz="634516" rtl="0" eaLnBrk="1" latinLnBrk="0" hangingPunct="1">
        <a:defRPr sz="1200" kern="1200">
          <a:solidFill>
            <a:schemeClr val="tx1"/>
          </a:solidFill>
          <a:latin typeface="+mn-lt"/>
          <a:ea typeface="+mn-ea"/>
          <a:cs typeface="+mn-cs"/>
        </a:defRPr>
      </a:lvl7pPr>
      <a:lvl8pPr marL="2220804" algn="l" defTabSz="634516" rtl="0" eaLnBrk="1" latinLnBrk="0" hangingPunct="1">
        <a:defRPr sz="1200" kern="1200">
          <a:solidFill>
            <a:schemeClr val="tx1"/>
          </a:solidFill>
          <a:latin typeface="+mn-lt"/>
          <a:ea typeface="+mn-ea"/>
          <a:cs typeface="+mn-cs"/>
        </a:defRPr>
      </a:lvl8pPr>
      <a:lvl9pPr marL="2538062" algn="l" defTabSz="634516"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951701" y="4860000"/>
            <a:ext cx="3240598" cy="273844"/>
          </a:xfrm>
          <a:prstGeom prst="rect">
            <a:avLst/>
          </a:prstGeom>
        </p:spPr>
        <p:txBody>
          <a:bodyPr vert="horz" lIns="103897" tIns="51949" rIns="103897" bIns="51949" rtlCol="0" anchor="ctr"/>
          <a:lstStyle>
            <a:lvl1pPr algn="ctr">
              <a:defRPr sz="825">
                <a:solidFill>
                  <a:schemeClr val="tx1">
                    <a:tint val="75000"/>
                  </a:schemeClr>
                </a:solidFill>
              </a:defRPr>
            </a:lvl1pPr>
          </a:lstStyle>
          <a:p>
            <a:r>
              <a:rPr lang="en-US" dirty="0"/>
              <a:t>Proprietary &amp; Confidential.  Not to be Disclosed or Used Outside of ITW.</a:t>
            </a:r>
          </a:p>
        </p:txBody>
      </p:sp>
      <p:sp>
        <p:nvSpPr>
          <p:cNvPr id="6" name="Slide Number Placeholder 5"/>
          <p:cNvSpPr>
            <a:spLocks noGrp="1"/>
          </p:cNvSpPr>
          <p:nvPr>
            <p:ph type="sldNum" sz="quarter" idx="4"/>
          </p:nvPr>
        </p:nvSpPr>
        <p:spPr>
          <a:xfrm>
            <a:off x="6988800" y="4860000"/>
            <a:ext cx="2133600" cy="273844"/>
          </a:xfrm>
          <a:prstGeom prst="rect">
            <a:avLst/>
          </a:prstGeom>
        </p:spPr>
        <p:txBody>
          <a:bodyPr vert="horz" lIns="103897" tIns="51949" rIns="103897" bIns="51949" rtlCol="0" anchor="ctr"/>
          <a:lstStyle>
            <a:lvl1pPr algn="r">
              <a:defRPr sz="900" b="1">
                <a:solidFill>
                  <a:schemeClr val="tx1"/>
                </a:solidFill>
              </a:defRPr>
            </a:lvl1pPr>
          </a:lstStyle>
          <a:p>
            <a:fld id="{9976BA80-C7DC-42B5-B3B1-EC5A458D9324}" type="slidenum">
              <a:rPr lang="en-US" smtClean="0"/>
              <a:pPr/>
              <a:t>‹#›</a:t>
            </a:fld>
            <a:endParaRPr lang="en-US" dirty="0"/>
          </a:p>
        </p:txBody>
      </p:sp>
      <p:sp>
        <p:nvSpPr>
          <p:cNvPr id="10" name="TextBox 9"/>
          <p:cNvSpPr txBox="1"/>
          <p:nvPr/>
        </p:nvSpPr>
        <p:spPr>
          <a:xfrm>
            <a:off x="527995" y="189915"/>
            <a:ext cx="503645" cy="344124"/>
          </a:xfrm>
          <a:prstGeom prst="rect">
            <a:avLst/>
          </a:prstGeom>
          <a:noFill/>
          <a:scene3d>
            <a:camera prst="orthographicFront"/>
            <a:lightRig rig="threePt" dir="t"/>
          </a:scene3d>
          <a:sp3d>
            <a:bevelT/>
          </a:sp3d>
        </p:spPr>
        <p:txBody>
          <a:bodyPr wrap="none" lIns="77905" tIns="38953" rIns="77905" bIns="38953" rtlCol="0">
            <a:spAutoFit/>
          </a:bodyPr>
          <a:lstStyle/>
          <a:p>
            <a:r>
              <a:rPr lang="en-US" sz="1725" b="1" spc="-104" dirty="0">
                <a:solidFill>
                  <a:schemeClr val="bg1"/>
                </a:solidFill>
              </a:rPr>
              <a:t>20%</a:t>
            </a:r>
          </a:p>
        </p:txBody>
      </p:sp>
      <p:sp>
        <p:nvSpPr>
          <p:cNvPr id="13" name="Freeform 21"/>
          <p:cNvSpPr>
            <a:spLocks/>
          </p:cNvSpPr>
          <p:nvPr/>
        </p:nvSpPr>
        <p:spPr bwMode="gray">
          <a:xfrm>
            <a:off x="2667001" y="1"/>
            <a:ext cx="6477000" cy="512777"/>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2700000" scaled="1"/>
            <a:tileRect/>
          </a:gradFill>
          <a:ln w="9525">
            <a:noFill/>
            <a:round/>
            <a:headEnd/>
            <a:tailEnd/>
          </a:ln>
          <a:effectLst/>
        </p:spPr>
        <p:txBody>
          <a:bodyPr lIns="77905" tIns="38953" rIns="77905" bIns="38953"/>
          <a:lstStyle/>
          <a:p>
            <a:pPr algn="l">
              <a:defRPr/>
            </a:pPr>
            <a:endParaRPr lang="en-CA" sz="1200" b="0" dirty="0">
              <a:cs typeface="+mn-cs"/>
            </a:endParaRPr>
          </a:p>
        </p:txBody>
      </p:sp>
      <p:sp>
        <p:nvSpPr>
          <p:cNvPr id="14" name="TextBox 13"/>
          <p:cNvSpPr txBox="1"/>
          <p:nvPr/>
        </p:nvSpPr>
        <p:spPr>
          <a:xfrm>
            <a:off x="533411" y="168121"/>
            <a:ext cx="503645" cy="344124"/>
          </a:xfrm>
          <a:prstGeom prst="rect">
            <a:avLst/>
          </a:prstGeom>
          <a:noFill/>
          <a:scene3d>
            <a:camera prst="orthographicFront"/>
            <a:lightRig rig="threePt" dir="t"/>
          </a:scene3d>
          <a:sp3d>
            <a:bevelT/>
          </a:sp3d>
        </p:spPr>
        <p:txBody>
          <a:bodyPr wrap="none" lIns="77905" tIns="38953" rIns="77905" bIns="38953" rtlCol="0">
            <a:spAutoFit/>
          </a:bodyPr>
          <a:lstStyle/>
          <a:p>
            <a:r>
              <a:rPr lang="en-US" sz="1725" b="1" spc="-104" dirty="0">
                <a:solidFill>
                  <a:schemeClr val="bg1"/>
                </a:solidFill>
              </a:rPr>
              <a:t>80%</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607" y="9649"/>
            <a:ext cx="2278842" cy="561851"/>
          </a:xfrm>
          <a:prstGeom prst="rect">
            <a:avLst/>
          </a:prstGeom>
        </p:spPr>
      </p:pic>
    </p:spTree>
    <p:extLst>
      <p:ext uri="{BB962C8B-B14F-4D97-AF65-F5344CB8AC3E}">
        <p14:creationId xmlns:p14="http://schemas.microsoft.com/office/powerpoint/2010/main" val="2368822761"/>
      </p:ext>
    </p:extLst>
  </p:cSld>
  <p:clrMap bg1="lt1" tx1="dk1" bg2="lt2" tx2="dk2" accent1="accent1" accent2="accent2" accent3="accent3" accent4="accent4" accent5="accent5" accent6="accent6" hlink="hlink" folHlink="folHlink"/>
  <p:sldLayoutIdLst>
    <p:sldLayoutId id="2147483707" r:id="rId1"/>
  </p:sldLayoutIdLst>
  <p:hf sldNum="0" hdr="0"/>
  <p:txStyles>
    <p:titleStyle>
      <a:lvl1pPr algn="ctr" defTabSz="634516" rtl="0" eaLnBrk="1" latinLnBrk="0" hangingPunct="1">
        <a:spcBef>
          <a:spcPct val="0"/>
        </a:spcBef>
        <a:buNone/>
        <a:defRPr sz="3074" kern="1200">
          <a:solidFill>
            <a:schemeClr val="tx1"/>
          </a:solidFill>
          <a:latin typeface="+mj-lt"/>
          <a:ea typeface="+mj-ea"/>
          <a:cs typeface="+mj-cs"/>
        </a:defRPr>
      </a:lvl1pPr>
    </p:titleStyle>
    <p:bodyStyle>
      <a:lvl1pPr marL="237944" indent="-237944" algn="l" defTabSz="634516" rtl="0" eaLnBrk="1" latinLnBrk="0" hangingPunct="1">
        <a:spcBef>
          <a:spcPct val="20000"/>
        </a:spcBef>
        <a:buFont typeface="Arial" pitchFamily="34" charset="0"/>
        <a:buChar char="•"/>
        <a:defRPr sz="2174" kern="1200">
          <a:solidFill>
            <a:schemeClr val="tx1"/>
          </a:solidFill>
          <a:latin typeface="+mn-lt"/>
          <a:ea typeface="+mn-ea"/>
          <a:cs typeface="+mn-cs"/>
        </a:defRPr>
      </a:lvl1pPr>
      <a:lvl2pPr marL="515544" indent="-198286" algn="l" defTabSz="634516" rtl="0" eaLnBrk="1" latinLnBrk="0" hangingPunct="1">
        <a:spcBef>
          <a:spcPct val="20000"/>
        </a:spcBef>
        <a:buFont typeface="Arial" pitchFamily="34" charset="0"/>
        <a:buChar char="–"/>
        <a:defRPr sz="1875" kern="1200">
          <a:solidFill>
            <a:schemeClr val="tx1"/>
          </a:solidFill>
          <a:latin typeface="+mn-lt"/>
          <a:ea typeface="+mn-ea"/>
          <a:cs typeface="+mn-cs"/>
        </a:defRPr>
      </a:lvl2pPr>
      <a:lvl3pPr marL="793144" indent="-158628" algn="l" defTabSz="634516" rtl="0" eaLnBrk="1" latinLnBrk="0" hangingPunct="1">
        <a:spcBef>
          <a:spcPct val="20000"/>
        </a:spcBef>
        <a:buFont typeface="Arial" pitchFamily="34" charset="0"/>
        <a:buChar char="•"/>
        <a:defRPr sz="1725" kern="1200">
          <a:solidFill>
            <a:schemeClr val="tx1"/>
          </a:solidFill>
          <a:latin typeface="+mn-lt"/>
          <a:ea typeface="+mn-ea"/>
          <a:cs typeface="+mn-cs"/>
        </a:defRPr>
      </a:lvl3pPr>
      <a:lvl4pPr marL="1110402"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4pPr>
      <a:lvl5pPr marL="1427660"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5pPr>
      <a:lvl6pPr marL="1744918"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6pPr>
      <a:lvl7pPr marL="2062176"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7pPr>
      <a:lvl8pPr marL="2379433"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8pPr>
      <a:lvl9pPr marL="2696690"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9pPr>
    </p:bodyStyle>
    <p:otherStyle>
      <a:defPPr>
        <a:defRPr lang="en-US"/>
      </a:defPPr>
      <a:lvl1pPr marL="0" algn="l" defTabSz="634516" rtl="0" eaLnBrk="1" latinLnBrk="0" hangingPunct="1">
        <a:defRPr sz="1200" kern="1200">
          <a:solidFill>
            <a:schemeClr val="tx1"/>
          </a:solidFill>
          <a:latin typeface="+mn-lt"/>
          <a:ea typeface="+mn-ea"/>
          <a:cs typeface="+mn-cs"/>
        </a:defRPr>
      </a:lvl1pPr>
      <a:lvl2pPr marL="317258" algn="l" defTabSz="634516" rtl="0" eaLnBrk="1" latinLnBrk="0" hangingPunct="1">
        <a:defRPr sz="1200" kern="1200">
          <a:solidFill>
            <a:schemeClr val="tx1"/>
          </a:solidFill>
          <a:latin typeface="+mn-lt"/>
          <a:ea typeface="+mn-ea"/>
          <a:cs typeface="+mn-cs"/>
        </a:defRPr>
      </a:lvl2pPr>
      <a:lvl3pPr marL="634516" algn="l" defTabSz="634516" rtl="0" eaLnBrk="1" latinLnBrk="0" hangingPunct="1">
        <a:defRPr sz="1200" kern="1200">
          <a:solidFill>
            <a:schemeClr val="tx1"/>
          </a:solidFill>
          <a:latin typeface="+mn-lt"/>
          <a:ea typeface="+mn-ea"/>
          <a:cs typeface="+mn-cs"/>
        </a:defRPr>
      </a:lvl3pPr>
      <a:lvl4pPr marL="951774" algn="l" defTabSz="634516" rtl="0" eaLnBrk="1" latinLnBrk="0" hangingPunct="1">
        <a:defRPr sz="1200" kern="1200">
          <a:solidFill>
            <a:schemeClr val="tx1"/>
          </a:solidFill>
          <a:latin typeface="+mn-lt"/>
          <a:ea typeface="+mn-ea"/>
          <a:cs typeface="+mn-cs"/>
        </a:defRPr>
      </a:lvl4pPr>
      <a:lvl5pPr marL="1269031" algn="l" defTabSz="634516" rtl="0" eaLnBrk="1" latinLnBrk="0" hangingPunct="1">
        <a:defRPr sz="1200" kern="1200">
          <a:solidFill>
            <a:schemeClr val="tx1"/>
          </a:solidFill>
          <a:latin typeface="+mn-lt"/>
          <a:ea typeface="+mn-ea"/>
          <a:cs typeface="+mn-cs"/>
        </a:defRPr>
      </a:lvl5pPr>
      <a:lvl6pPr marL="1586288" algn="l" defTabSz="634516" rtl="0" eaLnBrk="1" latinLnBrk="0" hangingPunct="1">
        <a:defRPr sz="1200" kern="1200">
          <a:solidFill>
            <a:schemeClr val="tx1"/>
          </a:solidFill>
          <a:latin typeface="+mn-lt"/>
          <a:ea typeface="+mn-ea"/>
          <a:cs typeface="+mn-cs"/>
        </a:defRPr>
      </a:lvl6pPr>
      <a:lvl7pPr marL="1903546" algn="l" defTabSz="634516" rtl="0" eaLnBrk="1" latinLnBrk="0" hangingPunct="1">
        <a:defRPr sz="1200" kern="1200">
          <a:solidFill>
            <a:schemeClr val="tx1"/>
          </a:solidFill>
          <a:latin typeface="+mn-lt"/>
          <a:ea typeface="+mn-ea"/>
          <a:cs typeface="+mn-cs"/>
        </a:defRPr>
      </a:lvl7pPr>
      <a:lvl8pPr marL="2220804" algn="l" defTabSz="634516" rtl="0" eaLnBrk="1" latinLnBrk="0" hangingPunct="1">
        <a:defRPr sz="1200" kern="1200">
          <a:solidFill>
            <a:schemeClr val="tx1"/>
          </a:solidFill>
          <a:latin typeface="+mn-lt"/>
          <a:ea typeface="+mn-ea"/>
          <a:cs typeface="+mn-cs"/>
        </a:defRPr>
      </a:lvl8pPr>
      <a:lvl9pPr marL="2538062" algn="l" defTabSz="634516"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951701" y="4860000"/>
            <a:ext cx="3240598" cy="273844"/>
          </a:xfrm>
          <a:prstGeom prst="rect">
            <a:avLst/>
          </a:prstGeom>
        </p:spPr>
        <p:txBody>
          <a:bodyPr vert="horz" lIns="103897" tIns="51949" rIns="103897" bIns="51949" rtlCol="0" anchor="ctr"/>
          <a:lstStyle>
            <a:lvl1pPr algn="ctr">
              <a:defRPr sz="825">
                <a:solidFill>
                  <a:schemeClr val="tx1">
                    <a:tint val="75000"/>
                  </a:schemeClr>
                </a:solidFill>
              </a:defRPr>
            </a:lvl1pPr>
          </a:lstStyle>
          <a:p>
            <a:r>
              <a:rPr lang="en-US" dirty="0"/>
              <a:t>Proprietary &amp; Confidential.  Not to be Disclosed or Used Outside of ITW.</a:t>
            </a:r>
          </a:p>
        </p:txBody>
      </p:sp>
      <p:sp>
        <p:nvSpPr>
          <p:cNvPr id="6" name="Slide Number Placeholder 5"/>
          <p:cNvSpPr>
            <a:spLocks noGrp="1"/>
          </p:cNvSpPr>
          <p:nvPr>
            <p:ph type="sldNum" sz="quarter" idx="4"/>
          </p:nvPr>
        </p:nvSpPr>
        <p:spPr>
          <a:xfrm>
            <a:off x="6988800" y="4860000"/>
            <a:ext cx="2133600" cy="273844"/>
          </a:xfrm>
          <a:prstGeom prst="rect">
            <a:avLst/>
          </a:prstGeom>
        </p:spPr>
        <p:txBody>
          <a:bodyPr vert="horz" lIns="103897" tIns="51949" rIns="103897" bIns="51949" rtlCol="0" anchor="ctr"/>
          <a:lstStyle>
            <a:lvl1pPr algn="r">
              <a:defRPr sz="900" b="1">
                <a:solidFill>
                  <a:schemeClr val="tx1"/>
                </a:solidFill>
              </a:defRPr>
            </a:lvl1pPr>
          </a:lstStyle>
          <a:p>
            <a:fld id="{9976BA80-C7DC-42B5-B3B1-EC5A458D9324}" type="slidenum">
              <a:rPr lang="en-US" smtClean="0"/>
              <a:pPr/>
              <a:t>‹#›</a:t>
            </a:fld>
            <a:endParaRPr lang="en-US" dirty="0"/>
          </a:p>
        </p:txBody>
      </p:sp>
      <p:sp>
        <p:nvSpPr>
          <p:cNvPr id="10" name="TextBox 9"/>
          <p:cNvSpPr txBox="1"/>
          <p:nvPr/>
        </p:nvSpPr>
        <p:spPr>
          <a:xfrm>
            <a:off x="527995" y="189915"/>
            <a:ext cx="503645" cy="344124"/>
          </a:xfrm>
          <a:prstGeom prst="rect">
            <a:avLst/>
          </a:prstGeom>
          <a:noFill/>
          <a:scene3d>
            <a:camera prst="orthographicFront"/>
            <a:lightRig rig="threePt" dir="t"/>
          </a:scene3d>
          <a:sp3d>
            <a:bevelT/>
          </a:sp3d>
        </p:spPr>
        <p:txBody>
          <a:bodyPr wrap="none" lIns="77905" tIns="38953" rIns="77905" bIns="38953" rtlCol="0">
            <a:spAutoFit/>
          </a:bodyPr>
          <a:lstStyle/>
          <a:p>
            <a:r>
              <a:rPr lang="en-US" sz="1725" b="1" spc="-104" dirty="0">
                <a:solidFill>
                  <a:schemeClr val="bg1"/>
                </a:solidFill>
              </a:rPr>
              <a:t>20%</a:t>
            </a:r>
          </a:p>
        </p:txBody>
      </p:sp>
      <p:sp>
        <p:nvSpPr>
          <p:cNvPr id="13" name="Freeform 21"/>
          <p:cNvSpPr>
            <a:spLocks/>
          </p:cNvSpPr>
          <p:nvPr/>
        </p:nvSpPr>
        <p:spPr bwMode="gray">
          <a:xfrm>
            <a:off x="2667001" y="1"/>
            <a:ext cx="6477000" cy="512777"/>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w="9525">
            <a:noFill/>
            <a:round/>
            <a:headEnd/>
            <a:tailEnd/>
          </a:ln>
          <a:effectLst/>
        </p:spPr>
        <p:txBody>
          <a:bodyPr lIns="77905" tIns="38953" rIns="77905" bIns="38953"/>
          <a:lstStyle/>
          <a:p>
            <a:pPr algn="l">
              <a:defRPr/>
            </a:pPr>
            <a:endParaRPr lang="en-CA" sz="1200" b="0" dirty="0">
              <a:cs typeface="+mn-cs"/>
            </a:endParaRPr>
          </a:p>
        </p:txBody>
      </p:sp>
      <p:sp>
        <p:nvSpPr>
          <p:cNvPr id="14" name="TextBox 13"/>
          <p:cNvSpPr txBox="1"/>
          <p:nvPr/>
        </p:nvSpPr>
        <p:spPr>
          <a:xfrm>
            <a:off x="533411" y="168121"/>
            <a:ext cx="503645" cy="344124"/>
          </a:xfrm>
          <a:prstGeom prst="rect">
            <a:avLst/>
          </a:prstGeom>
          <a:noFill/>
          <a:scene3d>
            <a:camera prst="orthographicFront"/>
            <a:lightRig rig="threePt" dir="t"/>
          </a:scene3d>
          <a:sp3d>
            <a:bevelT/>
          </a:sp3d>
        </p:spPr>
        <p:txBody>
          <a:bodyPr wrap="none" lIns="77905" tIns="38953" rIns="77905" bIns="38953" rtlCol="0">
            <a:spAutoFit/>
          </a:bodyPr>
          <a:lstStyle/>
          <a:p>
            <a:r>
              <a:rPr lang="en-US" sz="1725" b="1" spc="-104" dirty="0">
                <a:solidFill>
                  <a:schemeClr val="bg1"/>
                </a:solidFill>
              </a:rPr>
              <a:t>80%</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607" y="9649"/>
            <a:ext cx="2278842" cy="561851"/>
          </a:xfrm>
          <a:prstGeom prst="rect">
            <a:avLst/>
          </a:prstGeom>
        </p:spPr>
      </p:pic>
    </p:spTree>
    <p:extLst>
      <p:ext uri="{BB962C8B-B14F-4D97-AF65-F5344CB8AC3E}">
        <p14:creationId xmlns:p14="http://schemas.microsoft.com/office/powerpoint/2010/main" val="4097686489"/>
      </p:ext>
    </p:extLst>
  </p:cSld>
  <p:clrMap bg1="lt1" tx1="dk1" bg2="lt2" tx2="dk2" accent1="accent1" accent2="accent2" accent3="accent3" accent4="accent4" accent5="accent5" accent6="accent6" hlink="hlink" folHlink="folHlink"/>
  <p:sldLayoutIdLst>
    <p:sldLayoutId id="2147483709" r:id="rId1"/>
  </p:sldLayoutIdLst>
  <p:hf sldNum="0" hdr="0"/>
  <p:txStyles>
    <p:titleStyle>
      <a:lvl1pPr algn="ctr" defTabSz="634516" rtl="0" eaLnBrk="1" latinLnBrk="0" hangingPunct="1">
        <a:spcBef>
          <a:spcPct val="0"/>
        </a:spcBef>
        <a:buNone/>
        <a:defRPr sz="3074" kern="1200">
          <a:solidFill>
            <a:schemeClr val="tx1"/>
          </a:solidFill>
          <a:latin typeface="+mj-lt"/>
          <a:ea typeface="+mj-ea"/>
          <a:cs typeface="+mj-cs"/>
        </a:defRPr>
      </a:lvl1pPr>
    </p:titleStyle>
    <p:bodyStyle>
      <a:lvl1pPr marL="237944" indent="-237944" algn="l" defTabSz="634516" rtl="0" eaLnBrk="1" latinLnBrk="0" hangingPunct="1">
        <a:spcBef>
          <a:spcPct val="20000"/>
        </a:spcBef>
        <a:buFont typeface="Arial" pitchFamily="34" charset="0"/>
        <a:buChar char="•"/>
        <a:defRPr sz="2174" kern="1200">
          <a:solidFill>
            <a:schemeClr val="tx1"/>
          </a:solidFill>
          <a:latin typeface="+mn-lt"/>
          <a:ea typeface="+mn-ea"/>
          <a:cs typeface="+mn-cs"/>
        </a:defRPr>
      </a:lvl1pPr>
      <a:lvl2pPr marL="515544" indent="-198286" algn="l" defTabSz="634516" rtl="0" eaLnBrk="1" latinLnBrk="0" hangingPunct="1">
        <a:spcBef>
          <a:spcPct val="20000"/>
        </a:spcBef>
        <a:buFont typeface="Arial" pitchFamily="34" charset="0"/>
        <a:buChar char="–"/>
        <a:defRPr sz="1875" kern="1200">
          <a:solidFill>
            <a:schemeClr val="tx1"/>
          </a:solidFill>
          <a:latin typeface="+mn-lt"/>
          <a:ea typeface="+mn-ea"/>
          <a:cs typeface="+mn-cs"/>
        </a:defRPr>
      </a:lvl2pPr>
      <a:lvl3pPr marL="793144" indent="-158628" algn="l" defTabSz="634516" rtl="0" eaLnBrk="1" latinLnBrk="0" hangingPunct="1">
        <a:spcBef>
          <a:spcPct val="20000"/>
        </a:spcBef>
        <a:buFont typeface="Arial" pitchFamily="34" charset="0"/>
        <a:buChar char="•"/>
        <a:defRPr sz="1725" kern="1200">
          <a:solidFill>
            <a:schemeClr val="tx1"/>
          </a:solidFill>
          <a:latin typeface="+mn-lt"/>
          <a:ea typeface="+mn-ea"/>
          <a:cs typeface="+mn-cs"/>
        </a:defRPr>
      </a:lvl3pPr>
      <a:lvl4pPr marL="1110402"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4pPr>
      <a:lvl5pPr marL="1427660"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5pPr>
      <a:lvl6pPr marL="1744918"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6pPr>
      <a:lvl7pPr marL="2062176"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7pPr>
      <a:lvl8pPr marL="2379433"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8pPr>
      <a:lvl9pPr marL="2696690" indent="-158628" algn="l" defTabSz="634516" rtl="0" eaLnBrk="1" latinLnBrk="0" hangingPunct="1">
        <a:spcBef>
          <a:spcPct val="20000"/>
        </a:spcBef>
        <a:buFont typeface="Arial" pitchFamily="34" charset="0"/>
        <a:buChar char="•"/>
        <a:defRPr sz="1425" kern="1200">
          <a:solidFill>
            <a:schemeClr val="tx1"/>
          </a:solidFill>
          <a:latin typeface="+mn-lt"/>
          <a:ea typeface="+mn-ea"/>
          <a:cs typeface="+mn-cs"/>
        </a:defRPr>
      </a:lvl9pPr>
    </p:bodyStyle>
    <p:otherStyle>
      <a:defPPr>
        <a:defRPr lang="en-US"/>
      </a:defPPr>
      <a:lvl1pPr marL="0" algn="l" defTabSz="634516" rtl="0" eaLnBrk="1" latinLnBrk="0" hangingPunct="1">
        <a:defRPr sz="1200" kern="1200">
          <a:solidFill>
            <a:schemeClr val="tx1"/>
          </a:solidFill>
          <a:latin typeface="+mn-lt"/>
          <a:ea typeface="+mn-ea"/>
          <a:cs typeface="+mn-cs"/>
        </a:defRPr>
      </a:lvl1pPr>
      <a:lvl2pPr marL="317258" algn="l" defTabSz="634516" rtl="0" eaLnBrk="1" latinLnBrk="0" hangingPunct="1">
        <a:defRPr sz="1200" kern="1200">
          <a:solidFill>
            <a:schemeClr val="tx1"/>
          </a:solidFill>
          <a:latin typeface="+mn-lt"/>
          <a:ea typeface="+mn-ea"/>
          <a:cs typeface="+mn-cs"/>
        </a:defRPr>
      </a:lvl2pPr>
      <a:lvl3pPr marL="634516" algn="l" defTabSz="634516" rtl="0" eaLnBrk="1" latinLnBrk="0" hangingPunct="1">
        <a:defRPr sz="1200" kern="1200">
          <a:solidFill>
            <a:schemeClr val="tx1"/>
          </a:solidFill>
          <a:latin typeface="+mn-lt"/>
          <a:ea typeface="+mn-ea"/>
          <a:cs typeface="+mn-cs"/>
        </a:defRPr>
      </a:lvl3pPr>
      <a:lvl4pPr marL="951774" algn="l" defTabSz="634516" rtl="0" eaLnBrk="1" latinLnBrk="0" hangingPunct="1">
        <a:defRPr sz="1200" kern="1200">
          <a:solidFill>
            <a:schemeClr val="tx1"/>
          </a:solidFill>
          <a:latin typeface="+mn-lt"/>
          <a:ea typeface="+mn-ea"/>
          <a:cs typeface="+mn-cs"/>
        </a:defRPr>
      </a:lvl4pPr>
      <a:lvl5pPr marL="1269031" algn="l" defTabSz="634516" rtl="0" eaLnBrk="1" latinLnBrk="0" hangingPunct="1">
        <a:defRPr sz="1200" kern="1200">
          <a:solidFill>
            <a:schemeClr val="tx1"/>
          </a:solidFill>
          <a:latin typeface="+mn-lt"/>
          <a:ea typeface="+mn-ea"/>
          <a:cs typeface="+mn-cs"/>
        </a:defRPr>
      </a:lvl5pPr>
      <a:lvl6pPr marL="1586288" algn="l" defTabSz="634516" rtl="0" eaLnBrk="1" latinLnBrk="0" hangingPunct="1">
        <a:defRPr sz="1200" kern="1200">
          <a:solidFill>
            <a:schemeClr val="tx1"/>
          </a:solidFill>
          <a:latin typeface="+mn-lt"/>
          <a:ea typeface="+mn-ea"/>
          <a:cs typeface="+mn-cs"/>
        </a:defRPr>
      </a:lvl6pPr>
      <a:lvl7pPr marL="1903546" algn="l" defTabSz="634516" rtl="0" eaLnBrk="1" latinLnBrk="0" hangingPunct="1">
        <a:defRPr sz="1200" kern="1200">
          <a:solidFill>
            <a:schemeClr val="tx1"/>
          </a:solidFill>
          <a:latin typeface="+mn-lt"/>
          <a:ea typeface="+mn-ea"/>
          <a:cs typeface="+mn-cs"/>
        </a:defRPr>
      </a:lvl7pPr>
      <a:lvl8pPr marL="2220804" algn="l" defTabSz="634516" rtl="0" eaLnBrk="1" latinLnBrk="0" hangingPunct="1">
        <a:defRPr sz="1200" kern="1200">
          <a:solidFill>
            <a:schemeClr val="tx1"/>
          </a:solidFill>
          <a:latin typeface="+mn-lt"/>
          <a:ea typeface="+mn-ea"/>
          <a:cs typeface="+mn-cs"/>
        </a:defRPr>
      </a:lvl8pPr>
      <a:lvl9pPr marL="2538062" algn="l" defTabSz="634516"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5843130" y="14021"/>
            <a:ext cx="2156632" cy="551745"/>
          </a:xfrm>
          <a:prstGeom prst="rect">
            <a:avLst/>
          </a:prstGeom>
          <a:noFill/>
          <a:ln w="9525">
            <a:noFill/>
            <a:miter lim="800000"/>
            <a:headEnd/>
            <a:tailEnd/>
          </a:ln>
        </p:spPr>
        <p:txBody>
          <a:bodyPr wrap="square" lIns="77905" tIns="38953" rIns="77905" bIns="38953">
            <a:spAutoFit/>
          </a:bodyPr>
          <a:lstStyle/>
          <a:p>
            <a:pPr algn="ctr" defTabSz="779025" fontAlgn="base">
              <a:spcBef>
                <a:spcPct val="0"/>
              </a:spcBef>
              <a:spcAft>
                <a:spcPct val="0"/>
              </a:spcAft>
            </a:pPr>
            <a:r>
              <a:rPr lang="en-US" sz="3074" b="1" dirty="0">
                <a:solidFill>
                  <a:prstClr val="white"/>
                </a:solidFill>
                <a:latin typeface="Arial" pitchFamily="34" charset="0"/>
                <a:cs typeface="Arial" pitchFamily="34" charset="0"/>
              </a:rPr>
              <a:t>In-Lining</a:t>
            </a:r>
          </a:p>
        </p:txBody>
      </p:sp>
      <p:sp>
        <p:nvSpPr>
          <p:cNvPr id="7" name="Rectangle 3"/>
          <p:cNvSpPr txBox="1">
            <a:spLocks noChangeArrowheads="1"/>
          </p:cNvSpPr>
          <p:nvPr/>
        </p:nvSpPr>
        <p:spPr>
          <a:xfrm>
            <a:off x="912526" y="2383229"/>
            <a:ext cx="7087235" cy="1154376"/>
          </a:xfrm>
          <a:prstGeom prst="rect">
            <a:avLst/>
          </a:prstGeom>
        </p:spPr>
        <p:txBody>
          <a:bodyPr lIns="77905" tIns="38953" rIns="77905" bIns="38953"/>
          <a:lstStyle/>
          <a:p>
            <a:pPr marL="292134" indent="-292134" algn="ctr" defTabSz="779025">
              <a:spcBef>
                <a:spcPct val="0"/>
              </a:spcBef>
              <a:buClr>
                <a:prstClr val="black"/>
              </a:buClr>
              <a:defRPr/>
            </a:pPr>
            <a:r>
              <a:rPr lang="en-US" sz="3674" b="1" dirty="0">
                <a:solidFill>
                  <a:srgbClr val="860000"/>
                </a:solidFill>
                <a:latin typeface="Arial" panose="020B0604020202020204" pitchFamily="34" charset="0"/>
                <a:cs typeface="Arial" panose="020B0604020202020204" pitchFamily="34" charset="0"/>
              </a:rPr>
              <a:t> Concentrated Sales Process</a:t>
            </a:r>
          </a:p>
          <a:p>
            <a:pPr marL="292134" indent="-292134" algn="ctr" defTabSz="779025">
              <a:spcBef>
                <a:spcPct val="0"/>
              </a:spcBef>
              <a:buClr>
                <a:prstClr val="black"/>
              </a:buClr>
              <a:defRPr/>
            </a:pPr>
            <a:r>
              <a:rPr lang="en-US" sz="3674" b="1" dirty="0">
                <a:solidFill>
                  <a:srgbClr val="860000"/>
                </a:solidFill>
                <a:latin typeface="Arial" panose="020B0604020202020204" pitchFamily="34" charset="0"/>
                <a:cs typeface="Arial" panose="020B0604020202020204" pitchFamily="34" charset="0"/>
              </a:rPr>
              <a:t>Steps 1-5</a:t>
            </a:r>
          </a:p>
          <a:p>
            <a:pPr marL="292134" indent="-292134" algn="ctr" defTabSz="779025">
              <a:spcBef>
                <a:spcPct val="0"/>
              </a:spcBef>
              <a:buClr>
                <a:prstClr val="black"/>
              </a:buClr>
              <a:defRPr/>
            </a:pPr>
            <a:endParaRPr lang="en-US" sz="1800" b="1" dirty="0">
              <a:solidFill>
                <a:srgbClr val="860000"/>
              </a:solidFill>
              <a:latin typeface="Arial" panose="020B0604020202020204" pitchFamily="34" charset="0"/>
              <a:cs typeface="Arial" panose="020B0604020202020204" pitchFamily="34" charset="0"/>
            </a:endParaRPr>
          </a:p>
          <a:p>
            <a:pPr marL="292134" indent="-292134" algn="ctr" defTabSz="779025">
              <a:spcBef>
                <a:spcPct val="0"/>
              </a:spcBef>
              <a:buClr>
                <a:prstClr val="black"/>
              </a:buClr>
              <a:defRPr/>
            </a:pPr>
            <a:r>
              <a:rPr lang="en-US" sz="1800" b="1" dirty="0">
                <a:solidFill>
                  <a:srgbClr val="860000"/>
                </a:solidFill>
                <a:latin typeface="Arial" panose="020B0604020202020204" pitchFamily="34" charset="0"/>
                <a:cs typeface="Arial" panose="020B0604020202020204" pitchFamily="34" charset="0"/>
              </a:rPr>
              <a:t>Updated July 2023</a:t>
            </a:r>
            <a:endParaRPr lang="en-US" sz="675" b="1" dirty="0">
              <a:solidFill>
                <a:srgbClr val="86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888" y="760124"/>
            <a:ext cx="3346226" cy="1130035"/>
          </a:xfrm>
          <a:prstGeom prst="rect">
            <a:avLst/>
          </a:prstGeom>
        </p:spPr>
      </p:pic>
      <p:sp>
        <p:nvSpPr>
          <p:cNvPr id="10"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Tree>
    <p:extLst>
      <p:ext uri="{BB962C8B-B14F-4D97-AF65-F5344CB8AC3E}">
        <p14:creationId xmlns:p14="http://schemas.microsoft.com/office/powerpoint/2010/main" val="13364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2844" y="1190"/>
          <a:ext cx="1191" cy="1191"/>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2" name="Object 1" hidden="1"/>
                      <p:cNvPicPr/>
                      <p:nvPr/>
                    </p:nvPicPr>
                    <p:blipFill>
                      <a:blip r:embed="rId5"/>
                      <a:stretch>
                        <a:fillRect/>
                      </a:stretch>
                    </p:blipFill>
                    <p:spPr>
                      <a:xfrm>
                        <a:off x="2844" y="1190"/>
                        <a:ext cx="1191" cy="1191"/>
                      </a:xfrm>
                      <a:prstGeom prst="rect">
                        <a:avLst/>
                      </a:prstGeom>
                    </p:spPr>
                  </p:pic>
                </p:oleObj>
              </mc:Fallback>
            </mc:AlternateContent>
          </a:graphicData>
        </a:graphic>
      </p:graphicFrame>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1.3: CHECKLIST</a:t>
            </a:r>
          </a:p>
        </p:txBody>
      </p:sp>
      <p:sp>
        <p:nvSpPr>
          <p:cNvPr id="27"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10</a:t>
            </a:fld>
            <a:endParaRPr lang="en-US" sz="975" b="1" dirty="0">
              <a:solidFill>
                <a:prstClr val="black"/>
              </a:solidFill>
              <a:latin typeface="Calibri"/>
            </a:endParaRPr>
          </a:p>
        </p:txBody>
      </p:sp>
      <p:graphicFrame>
        <p:nvGraphicFramePr>
          <p:cNvPr id="44" name="Table 2"/>
          <p:cNvGraphicFramePr>
            <a:graphicFrameLocks noGrp="1"/>
          </p:cNvGraphicFramePr>
          <p:nvPr>
            <p:extLst>
              <p:ext uri="{D42A27DB-BD31-4B8C-83A1-F6EECF244321}">
                <p14:modId xmlns:p14="http://schemas.microsoft.com/office/powerpoint/2010/main" val="1782721805"/>
              </p:ext>
            </p:extLst>
          </p:nvPr>
        </p:nvGraphicFramePr>
        <p:xfrm>
          <a:off x="71457" y="862065"/>
          <a:ext cx="9001089" cy="1754596"/>
        </p:xfrm>
        <a:graphic>
          <a:graphicData uri="http://schemas.openxmlformats.org/drawingml/2006/table">
            <a:tbl>
              <a:tblPr/>
              <a:tblGrid>
                <a:gridCol w="4628100">
                  <a:extLst>
                    <a:ext uri="{9D8B030D-6E8A-4147-A177-3AD203B41FA5}">
                      <a16:colId xmlns:a16="http://schemas.microsoft.com/office/drawing/2014/main" val="20000"/>
                    </a:ext>
                  </a:extLst>
                </a:gridCol>
                <a:gridCol w="809813">
                  <a:extLst>
                    <a:ext uri="{9D8B030D-6E8A-4147-A177-3AD203B41FA5}">
                      <a16:colId xmlns:a16="http://schemas.microsoft.com/office/drawing/2014/main" val="20001"/>
                    </a:ext>
                  </a:extLst>
                </a:gridCol>
                <a:gridCol w="836806">
                  <a:extLst>
                    <a:ext uri="{9D8B030D-6E8A-4147-A177-3AD203B41FA5}">
                      <a16:colId xmlns:a16="http://schemas.microsoft.com/office/drawing/2014/main" val="20002"/>
                    </a:ext>
                  </a:extLst>
                </a:gridCol>
                <a:gridCol w="809813">
                  <a:extLst>
                    <a:ext uri="{9D8B030D-6E8A-4147-A177-3AD203B41FA5}">
                      <a16:colId xmlns:a16="http://schemas.microsoft.com/office/drawing/2014/main" val="20003"/>
                    </a:ext>
                  </a:extLst>
                </a:gridCol>
                <a:gridCol w="782819">
                  <a:extLst>
                    <a:ext uri="{9D8B030D-6E8A-4147-A177-3AD203B41FA5}">
                      <a16:colId xmlns:a16="http://schemas.microsoft.com/office/drawing/2014/main" val="20004"/>
                    </a:ext>
                  </a:extLst>
                </a:gridCol>
                <a:gridCol w="1133738">
                  <a:extLst>
                    <a:ext uri="{9D8B030D-6E8A-4147-A177-3AD203B41FA5}">
                      <a16:colId xmlns:a16="http://schemas.microsoft.com/office/drawing/2014/main" val="20005"/>
                    </a:ext>
                  </a:extLst>
                </a:gridCol>
              </a:tblGrid>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000" b="1" i="0" u="none" strike="noStrike" dirty="0">
                          <a:solidFill>
                            <a:srgbClr val="FFFFFF"/>
                          </a:solidFill>
                          <a:effectLst/>
                          <a:latin typeface="Calibri"/>
                        </a:rPr>
                        <a:t>TOOL / Best Practice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161963">
                <a:tc>
                  <a:txBody>
                    <a:bodyPr/>
                    <a:lstStyle/>
                    <a:p>
                      <a:pPr algn="l" rtl="0" fontAlgn="ctr"/>
                      <a:r>
                        <a:rPr lang="en-GB" sz="1000" b="1" i="0" u="none" strike="noStrike" dirty="0">
                          <a:solidFill>
                            <a:srgbClr val="000000"/>
                          </a:solidFill>
                          <a:effectLst/>
                          <a:latin typeface="Calibri"/>
                        </a:rPr>
                        <a:t> A – Prioritize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7EAE9"/>
                    </a:solidFill>
                  </a:tcPr>
                </a:tc>
                <a:tc rowSpan="5">
                  <a:txBody>
                    <a:bodyPr/>
                    <a:lstStyle/>
                    <a:p>
                      <a:pPr algn="ctr" rtl="0" fontAlgn="ctr"/>
                      <a:r>
                        <a:rPr lang="en-GB" sz="900" b="0" i="0" u="none" strike="noStrike" dirty="0">
                          <a:solidFill>
                            <a:srgbClr val="000000"/>
                          </a:solidFill>
                          <a:effectLst/>
                          <a:latin typeface="+mn-lt"/>
                        </a:rPr>
                        <a:t>NAM / SDAM</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7EAE9"/>
                    </a:solidFill>
                  </a:tcPr>
                </a:tc>
                <a:tc rowSpan="5">
                  <a:txBody>
                    <a:bodyPr/>
                    <a:lstStyle/>
                    <a:p>
                      <a:pPr algn="ctr" rtl="0" fontAlgn="ctr"/>
                      <a:r>
                        <a:rPr lang="en-GB" sz="900" b="0" i="0" u="none" strike="noStrike" dirty="0">
                          <a:solidFill>
                            <a:srgbClr val="000000"/>
                          </a:solidFill>
                          <a:effectLst/>
                          <a:latin typeface="Calibri"/>
                        </a:rPr>
                        <a:t>NAM</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7EAE9"/>
                    </a:solidFill>
                  </a:tcPr>
                </a:tc>
                <a:tc rowSpan="5">
                  <a:txBody>
                    <a:bodyPr/>
                    <a:lstStyle/>
                    <a:p>
                      <a:pPr algn="ctr" rtl="0" fontAlgn="ctr"/>
                      <a:r>
                        <a:rPr lang="en-GB" sz="900" b="0" i="0" u="none" strike="noStrike" dirty="0">
                          <a:solidFill>
                            <a:srgbClr val="000000"/>
                          </a:solidFill>
                          <a:effectLst/>
                          <a:latin typeface="Calibri"/>
                        </a:rPr>
                        <a:t>Service / Marketing / Finance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7EAE9"/>
                    </a:solidFill>
                  </a:tcPr>
                </a:tc>
                <a:tc rowSpan="5">
                  <a:txBody>
                    <a:bodyPr/>
                    <a:lstStyle/>
                    <a:p>
                      <a:pPr algn="ctr" rtl="0" fontAlgn="ctr"/>
                      <a:r>
                        <a:rPr lang="en-GB" sz="900" b="0" i="0" u="none" strike="noStrike" dirty="0">
                          <a:solidFill>
                            <a:srgbClr val="000000"/>
                          </a:solidFill>
                          <a:effectLst/>
                          <a:latin typeface="Calibri"/>
                        </a:rPr>
                        <a:t>GP</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7EAE9"/>
                    </a:solidFill>
                  </a:tcPr>
                </a:tc>
                <a:tc rowSpan="5">
                  <a:txBody>
                    <a:bodyPr/>
                    <a:lstStyle/>
                    <a:p>
                      <a:pPr algn="ctr" rtl="0" fontAlgn="ctr"/>
                      <a:endParaRPr lang="en-GB" sz="800" b="0" i="0" u="none" strike="noStrike" dirty="0">
                        <a:solidFill>
                          <a:srgbClr val="000000"/>
                        </a:solidFill>
                        <a:effectLst/>
                        <a:latin typeface="Calibri"/>
                      </a:endParaRP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7EAE9"/>
                    </a:solidFill>
                  </a:tcPr>
                </a:tc>
                <a:extLst>
                  <a:ext uri="{0D108BD9-81ED-4DB2-BD59-A6C34878D82A}">
                    <a16:rowId xmlns:a16="http://schemas.microsoft.com/office/drawing/2014/main" val="10013"/>
                  </a:ext>
                </a:extLst>
              </a:tr>
              <a:tr h="269938">
                <a:tc>
                  <a:txBody>
                    <a:bodyPr/>
                    <a:lstStyle/>
                    <a:p>
                      <a:pPr marL="171450" indent="-171450" algn="l" rtl="0" fontAlgn="ctr">
                        <a:buFont typeface="Symbol"/>
                        <a:buChar char="ÿ"/>
                      </a:pPr>
                      <a:r>
                        <a:rPr lang="en-US" sz="900" b="0" i="0" u="none" strike="noStrike" dirty="0">
                          <a:solidFill>
                            <a:srgbClr val="000000"/>
                          </a:solidFill>
                          <a:effectLst/>
                          <a:latin typeface="Calibri"/>
                        </a:rPr>
                        <a:t>Hold the prioritization gate review</a:t>
                      </a:r>
                    </a:p>
                  </a:txBody>
                  <a:tcPr marL="774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4"/>
                  </a:ext>
                </a:extLst>
              </a:tr>
              <a:tr h="323925">
                <a:tc>
                  <a:txBody>
                    <a:bodyPr/>
                    <a:lstStyle/>
                    <a:p>
                      <a:pPr marL="171450" indent="-171450" algn="l" rtl="0" fontAlgn="ctr">
                        <a:buFont typeface="Symbol"/>
                        <a:buChar char="ÿ"/>
                      </a:pPr>
                      <a:r>
                        <a:rPr lang="en-US" sz="900" b="0" i="0" u="none" strike="noStrike" dirty="0">
                          <a:solidFill>
                            <a:srgbClr val="000000"/>
                          </a:solidFill>
                          <a:effectLst/>
                          <a:latin typeface="Calibri"/>
                        </a:rPr>
                        <a:t>Build a list of opportunistic targets &amp; quick wins, according to short, mid, long term action plans &amp; related results</a:t>
                      </a:r>
                    </a:p>
                  </a:txBody>
                  <a:tcPr marL="774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5"/>
                  </a:ext>
                </a:extLst>
              </a:tr>
              <a:tr h="269938">
                <a:tc>
                  <a:txBody>
                    <a:bodyPr/>
                    <a:lstStyle/>
                    <a:p>
                      <a:pPr marL="171450" indent="-171450" algn="l" rtl="0" fontAlgn="ctr">
                        <a:buFont typeface="Symbol"/>
                        <a:buChar char="ÿ"/>
                      </a:pPr>
                      <a:r>
                        <a:rPr lang="en-US" sz="900" b="0" i="0" u="none" strike="noStrike" dirty="0">
                          <a:solidFill>
                            <a:srgbClr val="000000"/>
                          </a:solidFill>
                          <a:effectLst/>
                          <a:latin typeface="Calibri"/>
                        </a:rPr>
                        <a:t>Re-group your list into fewer and proper ’80’ potential sales projects opportunities</a:t>
                      </a:r>
                    </a:p>
                  </a:txBody>
                  <a:tcPr marL="774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6"/>
                  </a:ext>
                </a:extLst>
              </a:tr>
              <a:tr h="458894">
                <a:tc>
                  <a:txBody>
                    <a:bodyPr/>
                    <a:lstStyle/>
                    <a:p>
                      <a:pPr marL="171450" indent="-171450" algn="l" rtl="0" fontAlgn="ctr">
                        <a:buFont typeface="Symbol"/>
                        <a:buChar char="ÿ"/>
                      </a:pPr>
                      <a:r>
                        <a:rPr lang="en-US" sz="900" b="0" i="0" u="none" strike="noStrike" dirty="0">
                          <a:solidFill>
                            <a:srgbClr val="000000"/>
                          </a:solidFill>
                          <a:effectLst/>
                          <a:latin typeface="Calibri"/>
                        </a:rPr>
                        <a:t>Make sure the final list of ’80’ opportunities will enable you to maximize your resources/investment towards highest growth potential opportunities in a optimum effective way</a:t>
                      </a:r>
                    </a:p>
                  </a:txBody>
                  <a:tcPr marL="774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5727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1: LEARNINGS</a:t>
            </a:r>
          </a:p>
        </p:txBody>
      </p:sp>
      <p:sp>
        <p:nvSpPr>
          <p:cNvPr id="27"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11</a:t>
            </a:fld>
            <a:endParaRPr lang="en-US" sz="975" b="1" dirty="0">
              <a:solidFill>
                <a:prstClr val="black"/>
              </a:solidFill>
              <a:latin typeface="Calibri"/>
            </a:endParaRPr>
          </a:p>
        </p:txBody>
      </p:sp>
      <p:sp>
        <p:nvSpPr>
          <p:cNvPr id="9" name="Rectangle 10">
            <a:extLst>
              <a:ext uri="{FF2B5EF4-FFF2-40B4-BE49-F238E27FC236}">
                <a16:creationId xmlns:a16="http://schemas.microsoft.com/office/drawing/2014/main" id="{96F85632-A13D-405E-8B9F-3332274AE8CC}"/>
              </a:ext>
            </a:extLst>
          </p:cNvPr>
          <p:cNvSpPr/>
          <p:nvPr/>
        </p:nvSpPr>
        <p:spPr>
          <a:xfrm>
            <a:off x="93737" y="869232"/>
            <a:ext cx="5789855" cy="4022069"/>
          </a:xfrm>
          <a:prstGeom prst="rect">
            <a:avLst/>
          </a:prstGeom>
          <a:solidFill>
            <a:schemeClr val="bg1">
              <a:lumMod val="95000"/>
            </a:schemeClr>
          </a:solidFill>
          <a:ln w="9525" cap="flat" cmpd="sng" algn="ctr">
            <a:solidFill>
              <a:srgbClr val="60849D">
                <a:lumMod val="40000"/>
                <a:lumOff val="60000"/>
              </a:srgbClr>
            </a:solidFill>
            <a:prstDash val="solid"/>
          </a:ln>
          <a:effectLst>
            <a:outerShdw blurRad="50800" dist="38100" dir="2700000" algn="tl" rotWithShape="0">
              <a:prstClr val="black">
                <a:alpha val="40000"/>
              </a:prstClr>
            </a:outerShdw>
          </a:effectLst>
        </p:spPr>
        <p:txBody>
          <a:bodyPr lIns="80981" tIns="31194" rIns="62387" bIns="31194" rtlCol="0" anchor="t" anchorCtr="0"/>
          <a:lstStyle/>
          <a:p>
            <a:pPr defTabSz="685617" fontAlgn="base">
              <a:spcBef>
                <a:spcPct val="0"/>
              </a:spcBef>
              <a:spcAft>
                <a:spcPct val="0"/>
              </a:spcAft>
              <a:defRPr/>
            </a:pPr>
            <a:r>
              <a:rPr lang="en-US" sz="1050" b="1" u="sng" kern="0" dirty="0">
                <a:solidFill>
                  <a:prstClr val="black"/>
                </a:solidFill>
                <a:latin typeface="Calibri"/>
              </a:rPr>
              <a:t>Step 1.1 Identify</a:t>
            </a:r>
          </a:p>
          <a:p>
            <a:pPr marL="128553" indent="-128553" defTabSz="685617" fontAlgn="base">
              <a:spcBef>
                <a:spcPct val="0"/>
              </a:spcBef>
              <a:spcAft>
                <a:spcPct val="0"/>
              </a:spcAft>
              <a:buFont typeface="Arial" panose="020B0604020202020204" pitchFamily="34" charset="0"/>
              <a:buChar char="•"/>
              <a:defRPr/>
            </a:pPr>
            <a:r>
              <a:rPr lang="en-US" sz="1050" kern="0" dirty="0">
                <a:solidFill>
                  <a:prstClr val="black"/>
                </a:solidFill>
                <a:latin typeface="Calibri"/>
              </a:rPr>
              <a:t>Service &amp; Installations (if required) should be involved from the start. It is most important to gather/create information as soon as possible for service/install on customized complex products – use past customer interactions to help</a:t>
            </a:r>
          </a:p>
          <a:p>
            <a:pPr marL="128553" indent="-128553" defTabSz="685617" fontAlgn="base">
              <a:spcBef>
                <a:spcPct val="0"/>
              </a:spcBef>
              <a:spcAft>
                <a:spcPct val="0"/>
              </a:spcAft>
              <a:buFont typeface="Arial" panose="020B0604020202020204" pitchFamily="34" charset="0"/>
              <a:buChar char="•"/>
              <a:defRPr/>
            </a:pPr>
            <a:r>
              <a:rPr lang="en-US" sz="1050" kern="0" dirty="0">
                <a:solidFill>
                  <a:prstClr val="black"/>
                </a:solidFill>
                <a:latin typeface="Calibri"/>
              </a:rPr>
              <a:t>Presumed market knowledge vs data verification: The clearer the understanding at this point, the less wasted time and effort.</a:t>
            </a:r>
          </a:p>
          <a:p>
            <a:pPr defTabSz="685617" fontAlgn="base">
              <a:spcBef>
                <a:spcPct val="0"/>
              </a:spcBef>
              <a:spcAft>
                <a:spcPct val="0"/>
              </a:spcAft>
              <a:defRPr/>
            </a:pPr>
            <a:endParaRPr lang="en-US" sz="1050" kern="0" dirty="0">
              <a:solidFill>
                <a:prstClr val="black"/>
              </a:solidFill>
              <a:latin typeface="Calibri"/>
            </a:endParaRPr>
          </a:p>
          <a:p>
            <a:pPr defTabSz="685617" fontAlgn="base">
              <a:spcBef>
                <a:spcPct val="0"/>
              </a:spcBef>
              <a:spcAft>
                <a:spcPct val="0"/>
              </a:spcAft>
              <a:defRPr/>
            </a:pPr>
            <a:r>
              <a:rPr lang="en-US" sz="1050" b="1" u="sng" kern="0" dirty="0">
                <a:solidFill>
                  <a:prstClr val="black"/>
                </a:solidFill>
                <a:latin typeface="Calibri"/>
              </a:rPr>
              <a:t>Step 1.2 Evaluate</a:t>
            </a:r>
          </a:p>
          <a:p>
            <a:pPr marL="128553" indent="-128553" defTabSz="685617" fontAlgn="base">
              <a:spcBef>
                <a:spcPct val="0"/>
              </a:spcBef>
              <a:spcAft>
                <a:spcPct val="0"/>
              </a:spcAft>
              <a:buFont typeface="Arial" panose="020B0604020202020204" pitchFamily="34" charset="0"/>
              <a:buChar char="•"/>
              <a:defRPr/>
            </a:pPr>
            <a:r>
              <a:rPr lang="en-US" sz="1050" kern="0" dirty="0">
                <a:solidFill>
                  <a:prstClr val="black"/>
                </a:solidFill>
                <a:latin typeface="Calibri"/>
              </a:rPr>
              <a:t>Long standing relationships are key to customer information access (Relationship is KEY, when there isn’t a well entrenched relationship we are lacking in response/understanding).</a:t>
            </a:r>
          </a:p>
          <a:p>
            <a:pPr marL="128553" indent="-128553" defTabSz="685617" fontAlgn="base">
              <a:spcBef>
                <a:spcPct val="0"/>
              </a:spcBef>
              <a:spcAft>
                <a:spcPct val="0"/>
              </a:spcAft>
              <a:buFont typeface="Arial" panose="020B0604020202020204" pitchFamily="34" charset="0"/>
              <a:buChar char="•"/>
              <a:defRPr/>
            </a:pPr>
            <a:r>
              <a:rPr lang="en-US" sz="1050" kern="0" dirty="0">
                <a:solidFill>
                  <a:prstClr val="black"/>
                </a:solidFill>
                <a:latin typeface="Calibri"/>
              </a:rPr>
              <a:t>Need better FEG assessment of conflicted product line &amp; service priorities.</a:t>
            </a:r>
          </a:p>
          <a:p>
            <a:pPr marL="128553" indent="-128553" defTabSz="685617" fontAlgn="base">
              <a:spcBef>
                <a:spcPct val="0"/>
              </a:spcBef>
              <a:spcAft>
                <a:spcPct val="0"/>
              </a:spcAft>
              <a:buFont typeface="Arial" panose="020B0604020202020204" pitchFamily="34" charset="0"/>
              <a:buChar char="•"/>
              <a:defRPr/>
            </a:pPr>
            <a:r>
              <a:rPr lang="en-US" sz="1050" kern="0" dirty="0">
                <a:solidFill>
                  <a:prstClr val="black"/>
                </a:solidFill>
                <a:latin typeface="Calibri"/>
              </a:rPr>
              <a:t>Ensure Sales &amp; Service coordination in criteria development.</a:t>
            </a:r>
          </a:p>
          <a:p>
            <a:pPr marL="128553" indent="-128553" defTabSz="685617" fontAlgn="base">
              <a:spcBef>
                <a:spcPct val="0"/>
              </a:spcBef>
              <a:spcAft>
                <a:spcPct val="0"/>
              </a:spcAft>
              <a:buFont typeface="Arial" panose="020B0604020202020204" pitchFamily="34" charset="0"/>
              <a:buChar char="•"/>
              <a:defRPr/>
            </a:pPr>
            <a:r>
              <a:rPr lang="en-US" sz="1050" kern="0" dirty="0">
                <a:solidFill>
                  <a:prstClr val="black"/>
                </a:solidFill>
                <a:latin typeface="Calibri"/>
              </a:rPr>
              <a:t>Do not lose time chasing a wrong product fit. Vetted options should we not have a product fit…</a:t>
            </a:r>
          </a:p>
          <a:p>
            <a:pPr marL="128553" indent="-128553" defTabSz="685617" fontAlgn="base">
              <a:spcBef>
                <a:spcPct val="0"/>
              </a:spcBef>
              <a:spcAft>
                <a:spcPct val="0"/>
              </a:spcAft>
              <a:buFont typeface="Arial" panose="020B0604020202020204" pitchFamily="34" charset="0"/>
              <a:buChar char="•"/>
              <a:defRPr/>
            </a:pPr>
            <a:r>
              <a:rPr lang="en-US" sz="1050" kern="0" dirty="0">
                <a:solidFill>
                  <a:prstClr val="black"/>
                </a:solidFill>
                <a:latin typeface="Calibri"/>
              </a:rPr>
              <a:t>Strength of brand does not guarantee us being in the competitive conversation.</a:t>
            </a:r>
          </a:p>
          <a:p>
            <a:pPr marL="128553" indent="-128553" defTabSz="685617" fontAlgn="base">
              <a:spcBef>
                <a:spcPct val="0"/>
              </a:spcBef>
              <a:spcAft>
                <a:spcPct val="0"/>
              </a:spcAft>
              <a:buFont typeface="Arial" panose="020B0604020202020204" pitchFamily="34" charset="0"/>
              <a:buChar char="•"/>
              <a:defRPr/>
            </a:pPr>
            <a:r>
              <a:rPr lang="en-US" sz="1050" kern="0" dirty="0">
                <a:solidFill>
                  <a:prstClr val="black"/>
                </a:solidFill>
                <a:latin typeface="Calibri"/>
              </a:rPr>
              <a:t>Need to position ourselves to be in the conversation from the start.</a:t>
            </a:r>
          </a:p>
          <a:p>
            <a:pPr defTabSz="685617" fontAlgn="base">
              <a:spcBef>
                <a:spcPct val="0"/>
              </a:spcBef>
              <a:spcAft>
                <a:spcPct val="0"/>
              </a:spcAft>
              <a:defRPr/>
            </a:pPr>
            <a:endParaRPr lang="en-US" sz="1050" kern="0" dirty="0">
              <a:solidFill>
                <a:prstClr val="black"/>
              </a:solidFill>
              <a:latin typeface="Calibri"/>
            </a:endParaRPr>
          </a:p>
          <a:p>
            <a:pPr defTabSz="685617" fontAlgn="base">
              <a:spcBef>
                <a:spcPct val="0"/>
              </a:spcBef>
              <a:spcAft>
                <a:spcPct val="0"/>
              </a:spcAft>
              <a:defRPr/>
            </a:pPr>
            <a:r>
              <a:rPr lang="en-US" sz="1050" b="1" u="sng" kern="0" dirty="0">
                <a:solidFill>
                  <a:prstClr val="black"/>
                </a:solidFill>
                <a:latin typeface="Calibri"/>
              </a:rPr>
              <a:t>Step 1.3 Prioritize</a:t>
            </a:r>
          </a:p>
          <a:p>
            <a:pPr marL="128553" indent="-128553" defTabSz="685617" fontAlgn="base">
              <a:spcBef>
                <a:spcPct val="0"/>
              </a:spcBef>
              <a:spcAft>
                <a:spcPct val="0"/>
              </a:spcAft>
              <a:buFont typeface="Arial" panose="020B0604020202020204" pitchFamily="34" charset="0"/>
              <a:buChar char="•"/>
              <a:defRPr/>
            </a:pPr>
            <a:r>
              <a:rPr lang="en-US" sz="1050" kern="0" dirty="0">
                <a:solidFill>
                  <a:prstClr val="black"/>
                </a:solidFill>
                <a:latin typeface="Calibri"/>
              </a:rPr>
              <a:t>Scalability - If we have more than one big prospect going on at a time – focus on the ’80’ and prioritize resource</a:t>
            </a:r>
          </a:p>
          <a:p>
            <a:pPr defTabSz="685617" fontAlgn="base">
              <a:spcBef>
                <a:spcPct val="0"/>
              </a:spcBef>
              <a:spcAft>
                <a:spcPct val="0"/>
              </a:spcAft>
              <a:defRPr/>
            </a:pPr>
            <a:endParaRPr lang="en-US" sz="1050" kern="0" dirty="0">
              <a:solidFill>
                <a:prstClr val="black"/>
              </a:solidFill>
              <a:latin typeface="Calibri"/>
            </a:endParaRPr>
          </a:p>
          <a:p>
            <a:pPr defTabSz="685617" fontAlgn="base">
              <a:spcBef>
                <a:spcPct val="0"/>
              </a:spcBef>
              <a:spcAft>
                <a:spcPct val="0"/>
              </a:spcAft>
              <a:defRPr/>
            </a:pPr>
            <a:r>
              <a:rPr lang="en-US" sz="1050" b="1" u="sng" kern="0" dirty="0">
                <a:solidFill>
                  <a:prstClr val="black"/>
                </a:solidFill>
                <a:latin typeface="Calibri"/>
              </a:rPr>
              <a:t>General</a:t>
            </a:r>
            <a:endParaRPr lang="en-US" sz="1050" kern="0" dirty="0">
              <a:solidFill>
                <a:prstClr val="black"/>
              </a:solidFill>
              <a:latin typeface="Calibri"/>
            </a:endParaRPr>
          </a:p>
          <a:p>
            <a:pPr marL="128553" indent="-128553" defTabSz="685617" fontAlgn="base">
              <a:spcBef>
                <a:spcPct val="0"/>
              </a:spcBef>
              <a:spcAft>
                <a:spcPct val="0"/>
              </a:spcAft>
              <a:buFont typeface="Arial" panose="020B0604020202020204" pitchFamily="34" charset="0"/>
              <a:buChar char="•"/>
              <a:defRPr/>
            </a:pPr>
            <a:r>
              <a:rPr lang="en-US" sz="1050" kern="0" dirty="0">
                <a:solidFill>
                  <a:prstClr val="black"/>
                </a:solidFill>
                <a:latin typeface="Calibri"/>
              </a:rPr>
              <a:t>Chasing customer spec instead of driving spec.</a:t>
            </a:r>
          </a:p>
          <a:p>
            <a:pPr marL="128553" indent="-128553" defTabSz="685617" fontAlgn="base">
              <a:spcBef>
                <a:spcPct val="0"/>
              </a:spcBef>
              <a:spcAft>
                <a:spcPct val="0"/>
              </a:spcAft>
              <a:buFont typeface="Arial" panose="020B0604020202020204" pitchFamily="34" charset="0"/>
              <a:buChar char="•"/>
              <a:defRPr/>
            </a:pPr>
            <a:r>
              <a:rPr lang="en-US" sz="1050" kern="0" dirty="0">
                <a:solidFill>
                  <a:prstClr val="black"/>
                </a:solidFill>
                <a:latin typeface="Calibri"/>
              </a:rPr>
              <a:t>When current customer relationship is not existing, we tend to use broad offering approach</a:t>
            </a:r>
          </a:p>
        </p:txBody>
      </p:sp>
      <p:graphicFrame>
        <p:nvGraphicFramePr>
          <p:cNvPr id="7" name="Table 2"/>
          <p:cNvGraphicFramePr>
            <a:graphicFrameLocks noGrp="1"/>
          </p:cNvGraphicFramePr>
          <p:nvPr>
            <p:extLst>
              <p:ext uri="{D42A27DB-BD31-4B8C-83A1-F6EECF244321}">
                <p14:modId xmlns:p14="http://schemas.microsoft.com/office/powerpoint/2010/main" val="3873053251"/>
              </p:ext>
            </p:extLst>
          </p:nvPr>
        </p:nvGraphicFramePr>
        <p:xfrm>
          <a:off x="5965302" y="601961"/>
          <a:ext cx="3092256" cy="4292007"/>
        </p:xfrm>
        <a:graphic>
          <a:graphicData uri="http://schemas.openxmlformats.org/drawingml/2006/table">
            <a:tbl>
              <a:tblPr>
                <a:effectLst>
                  <a:outerShdw blurRad="50800" dist="38100" dir="2700000" algn="tl" rotWithShape="0">
                    <a:prstClr val="black">
                      <a:alpha val="40000"/>
                    </a:prstClr>
                  </a:outerShdw>
                </a:effectLst>
              </a:tblPr>
              <a:tblGrid>
                <a:gridCol w="773064">
                  <a:extLst>
                    <a:ext uri="{9D8B030D-6E8A-4147-A177-3AD203B41FA5}">
                      <a16:colId xmlns:a16="http://schemas.microsoft.com/office/drawing/2014/main" val="20001"/>
                    </a:ext>
                  </a:extLst>
                </a:gridCol>
                <a:gridCol w="773064">
                  <a:extLst>
                    <a:ext uri="{9D8B030D-6E8A-4147-A177-3AD203B41FA5}">
                      <a16:colId xmlns:a16="http://schemas.microsoft.com/office/drawing/2014/main" val="20002"/>
                    </a:ext>
                  </a:extLst>
                </a:gridCol>
                <a:gridCol w="773064">
                  <a:extLst>
                    <a:ext uri="{9D8B030D-6E8A-4147-A177-3AD203B41FA5}">
                      <a16:colId xmlns:a16="http://schemas.microsoft.com/office/drawing/2014/main" val="20003"/>
                    </a:ext>
                  </a:extLst>
                </a:gridCol>
                <a:gridCol w="773064">
                  <a:extLst>
                    <a:ext uri="{9D8B030D-6E8A-4147-A177-3AD203B41FA5}">
                      <a16:colId xmlns:a16="http://schemas.microsoft.com/office/drawing/2014/main" val="20004"/>
                    </a:ext>
                  </a:extLst>
                </a:gridCol>
              </a:tblGrid>
              <a:tr h="269938">
                <a:tc>
                  <a:txBody>
                    <a:bodyPr/>
                    <a:lstStyle/>
                    <a:p>
                      <a:pPr algn="ctr" rtl="0" fontAlgn="ctr"/>
                      <a:r>
                        <a:rPr lang="en-GB" sz="1000" b="1" i="0" u="none" strike="noStrike" dirty="0">
                          <a:solidFill>
                            <a:srgbClr val="FFFFFF"/>
                          </a:solidFill>
                          <a:effectLst/>
                          <a:latin typeface="Calibri"/>
                        </a:rPr>
                        <a:t>R</a:t>
                      </a:r>
                      <a:r>
                        <a:rPr lang="en-GB" sz="1000" b="0" i="0" u="none" strike="noStrike" dirty="0">
                          <a:solidFill>
                            <a:srgbClr val="FFFFFF"/>
                          </a:solidFill>
                          <a:effectLst/>
                          <a:latin typeface="Calibri"/>
                        </a:rPr>
                        <a:t>esponsible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60000"/>
                        <a:lumOff val="40000"/>
                      </a:schemeClr>
                    </a:solidFill>
                  </a:tcPr>
                </a:tc>
                <a:tc>
                  <a:txBody>
                    <a:bodyPr/>
                    <a:lstStyle/>
                    <a:p>
                      <a:pPr algn="ctr" rtl="0" fontAlgn="ctr"/>
                      <a:r>
                        <a:rPr lang="en-GB" sz="1000" b="1" i="0" u="none" strike="noStrike" dirty="0">
                          <a:solidFill>
                            <a:srgbClr val="FFFFFF"/>
                          </a:solidFill>
                          <a:effectLst/>
                          <a:latin typeface="Calibri"/>
                        </a:rPr>
                        <a:t>A</a:t>
                      </a:r>
                      <a:r>
                        <a:rPr lang="en-GB" sz="1000" b="0" i="0" u="none" strike="noStrike" dirty="0">
                          <a:solidFill>
                            <a:srgbClr val="FFFFFF"/>
                          </a:solidFill>
                          <a:effectLst/>
                          <a:latin typeface="Calibri"/>
                        </a:rPr>
                        <a:t>ccountable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60000"/>
                        <a:lumOff val="40000"/>
                      </a:schemeClr>
                    </a:solidFill>
                  </a:tcPr>
                </a:tc>
                <a:tc>
                  <a:txBody>
                    <a:bodyPr/>
                    <a:lstStyle/>
                    <a:p>
                      <a:pPr algn="ctr" rtl="0" fontAlgn="ctr"/>
                      <a:r>
                        <a:rPr lang="en-GB" sz="1000" b="1" i="0" u="none" strike="noStrike" dirty="0">
                          <a:solidFill>
                            <a:srgbClr val="FFFFFF"/>
                          </a:solidFill>
                          <a:effectLst/>
                          <a:latin typeface="Calibri"/>
                        </a:rPr>
                        <a:t>C</a:t>
                      </a:r>
                      <a:r>
                        <a:rPr lang="en-GB" sz="1000" b="0" i="0" u="none" strike="noStrike" dirty="0">
                          <a:solidFill>
                            <a:srgbClr val="FFFFFF"/>
                          </a:solidFill>
                          <a:effectLst/>
                          <a:latin typeface="Calibri"/>
                        </a:rPr>
                        <a:t>onsulted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60000"/>
                        <a:lumOff val="40000"/>
                      </a:schemeClr>
                    </a:solidFill>
                  </a:tcPr>
                </a:tc>
                <a:tc>
                  <a:txBody>
                    <a:bodyPr/>
                    <a:lstStyle/>
                    <a:p>
                      <a:pPr algn="ctr" rtl="0" fontAlgn="ctr"/>
                      <a:r>
                        <a:rPr lang="en-GB" sz="1000" b="1" i="0" u="none" strike="noStrike" dirty="0">
                          <a:solidFill>
                            <a:srgbClr val="FFFFFF"/>
                          </a:solidFill>
                          <a:effectLst/>
                          <a:latin typeface="Calibri"/>
                        </a:rPr>
                        <a:t>I</a:t>
                      </a:r>
                      <a:r>
                        <a:rPr lang="en-GB" sz="1000" b="0" i="0" u="none" strike="noStrike" dirty="0">
                          <a:solidFill>
                            <a:srgbClr val="FFFFFF"/>
                          </a:solidFill>
                          <a:effectLst/>
                          <a:latin typeface="Calibri"/>
                        </a:rPr>
                        <a:t>nformed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4022069">
                <a:tc>
                  <a:txBody>
                    <a:bodyPr/>
                    <a:lstStyle/>
                    <a:p>
                      <a:pPr algn="ctr" rtl="0" fontAlgn="ctr"/>
                      <a:endParaRPr lang="en-GB" sz="900" b="0" i="0" u="none" strike="noStrike" dirty="0">
                        <a:solidFill>
                          <a:srgbClr val="000000"/>
                        </a:solidFill>
                        <a:effectLst/>
                        <a:latin typeface="Calibri"/>
                      </a:endParaRPr>
                    </a:p>
                    <a:p>
                      <a:pPr algn="ctr" rtl="0" fontAlgn="ctr"/>
                      <a:r>
                        <a:rPr lang="en-GB" sz="900" b="0" i="0" u="none" strike="noStrike" dirty="0">
                          <a:solidFill>
                            <a:srgbClr val="000000"/>
                          </a:solidFill>
                          <a:effectLst/>
                          <a:latin typeface="Calibri"/>
                        </a:rPr>
                        <a:t>NAM / SDM</a:t>
                      </a: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marL="0" marR="0" indent="0" algn="ctr" defTabSz="846247" rtl="0" eaLnBrk="1" fontAlgn="ctr"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mn-lt"/>
                        </a:rPr>
                        <a:t>NAM / SDM</a:t>
                      </a: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r>
                        <a:rPr lang="en-GB" sz="900" b="0" i="0" u="none" strike="noStrike" dirty="0">
                          <a:solidFill>
                            <a:srgbClr val="000000"/>
                          </a:solidFill>
                          <a:effectLst/>
                          <a:latin typeface="Calibri"/>
                        </a:rPr>
                        <a:t>NAM</a:t>
                      </a: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txBody>
                  <a:tcPr marL="1229" marR="1229" marT="12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algn="ctr" rtl="0" fontAlgn="ctr"/>
                      <a:endParaRPr lang="en-GB" sz="900" b="0" i="0" u="none" strike="noStrike" dirty="0">
                        <a:solidFill>
                          <a:srgbClr val="000000"/>
                        </a:solidFill>
                        <a:effectLst/>
                        <a:latin typeface="Calibri"/>
                      </a:endParaRPr>
                    </a:p>
                    <a:p>
                      <a:pPr algn="ctr" rtl="0" fontAlgn="ctr"/>
                      <a:r>
                        <a:rPr lang="en-GB" sz="900" b="0" i="0" u="none" strike="noStrike" dirty="0">
                          <a:solidFill>
                            <a:srgbClr val="000000"/>
                          </a:solidFill>
                          <a:effectLst/>
                          <a:latin typeface="Calibri"/>
                        </a:rPr>
                        <a:t>NAM</a:t>
                      </a: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r>
                        <a:rPr lang="en-GB" sz="900" b="0" i="0" u="none" strike="noStrike" dirty="0">
                          <a:solidFill>
                            <a:srgbClr val="000000"/>
                          </a:solidFill>
                          <a:effectLst/>
                          <a:latin typeface="Calibri"/>
                        </a:rPr>
                        <a:t>NAM</a:t>
                      </a: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r>
                        <a:rPr lang="en-GB" sz="900" b="0" i="0" u="none" strike="noStrike" dirty="0">
                          <a:solidFill>
                            <a:srgbClr val="000000"/>
                          </a:solidFill>
                          <a:effectLst/>
                          <a:latin typeface="Calibri"/>
                        </a:rPr>
                        <a:t>NAM</a:t>
                      </a:r>
                    </a:p>
                  </a:txBody>
                  <a:tcPr marL="1229" marR="1229" marT="12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algn="ctr" rtl="0" fontAlgn="ctr"/>
                      <a:endParaRPr lang="en-GB" sz="900" b="0" i="0" u="none" strike="noStrike" dirty="0">
                        <a:solidFill>
                          <a:srgbClr val="000000"/>
                        </a:solidFill>
                        <a:effectLst/>
                        <a:latin typeface="Calibri"/>
                      </a:endParaRPr>
                    </a:p>
                    <a:p>
                      <a:pPr algn="ctr" rtl="0" fontAlgn="ctr"/>
                      <a:r>
                        <a:rPr lang="en-GB" sz="900" b="0" i="0" u="none" strike="noStrike" dirty="0">
                          <a:solidFill>
                            <a:srgbClr val="000000"/>
                          </a:solidFill>
                          <a:effectLst/>
                          <a:latin typeface="+mn-lt"/>
                        </a:rPr>
                        <a:t>SERVICE</a:t>
                      </a:r>
                    </a:p>
                    <a:p>
                      <a:pPr algn="ctr" rtl="0" fontAlgn="ctr"/>
                      <a:endParaRPr lang="en-GB" sz="900" b="0" i="0" u="none" strike="noStrike" dirty="0">
                        <a:solidFill>
                          <a:srgbClr val="000000"/>
                        </a:solidFill>
                        <a:effectLst/>
                        <a:latin typeface="+mn-lt"/>
                      </a:endParaRPr>
                    </a:p>
                    <a:p>
                      <a:pPr algn="ctr" rtl="0" fontAlgn="ctr"/>
                      <a:endParaRPr lang="en-GB" sz="900" b="0" i="0" u="none" strike="noStrike" dirty="0">
                        <a:solidFill>
                          <a:srgbClr val="000000"/>
                        </a:solidFill>
                        <a:effectLst/>
                        <a:latin typeface="+mn-lt"/>
                      </a:endParaRPr>
                    </a:p>
                    <a:p>
                      <a:pPr algn="ctr" rtl="0" fontAlgn="ctr"/>
                      <a:endParaRPr lang="en-GB" sz="900" b="0" i="0" u="none" strike="noStrike" dirty="0">
                        <a:solidFill>
                          <a:srgbClr val="000000"/>
                        </a:solidFill>
                        <a:effectLst/>
                        <a:latin typeface="+mn-lt"/>
                      </a:endParaRPr>
                    </a:p>
                    <a:p>
                      <a:pPr algn="ctr" rtl="0" fontAlgn="ctr"/>
                      <a:endParaRPr lang="en-GB" sz="900" b="0" i="0" u="none" strike="noStrike" dirty="0">
                        <a:solidFill>
                          <a:srgbClr val="000000"/>
                        </a:solidFill>
                        <a:effectLst/>
                        <a:latin typeface="+mn-lt"/>
                      </a:endParaRPr>
                    </a:p>
                    <a:p>
                      <a:pPr algn="ctr" rtl="0" fontAlgn="ctr"/>
                      <a:endParaRPr lang="en-GB" sz="900" b="0" i="0" u="none" strike="noStrike" dirty="0">
                        <a:solidFill>
                          <a:srgbClr val="000000"/>
                        </a:solidFill>
                        <a:effectLst/>
                        <a:latin typeface="+mn-lt"/>
                      </a:endParaRPr>
                    </a:p>
                    <a:p>
                      <a:pPr algn="ctr" rtl="0" fontAlgn="ctr"/>
                      <a:endParaRPr lang="en-GB" sz="900" b="0" i="0" u="none" strike="noStrike" dirty="0">
                        <a:solidFill>
                          <a:srgbClr val="000000"/>
                        </a:solidFill>
                        <a:effectLst/>
                        <a:latin typeface="+mn-lt"/>
                      </a:endParaRPr>
                    </a:p>
                    <a:p>
                      <a:pPr algn="ctr" rtl="0" fontAlgn="ctr"/>
                      <a:endParaRPr lang="en-GB" sz="900" b="0" i="0" u="none" strike="noStrike" dirty="0">
                        <a:solidFill>
                          <a:srgbClr val="000000"/>
                        </a:solidFill>
                        <a:effectLst/>
                        <a:latin typeface="+mn-lt"/>
                      </a:endParaRPr>
                    </a:p>
                    <a:p>
                      <a:pPr algn="ctr" rtl="0" fontAlgn="ctr"/>
                      <a:endParaRPr lang="en-GB" sz="900" b="0" i="0" u="none" strike="noStrike" dirty="0">
                        <a:solidFill>
                          <a:srgbClr val="000000"/>
                        </a:solidFill>
                        <a:effectLst/>
                        <a:latin typeface="+mn-lt"/>
                      </a:endParaRPr>
                    </a:p>
                    <a:p>
                      <a:pPr algn="ctr" rtl="0" fontAlgn="ctr"/>
                      <a:r>
                        <a:rPr lang="en-GB" sz="900" b="0" i="0" u="none" strike="noStrike" dirty="0">
                          <a:solidFill>
                            <a:srgbClr val="000000"/>
                          </a:solidFill>
                          <a:effectLst/>
                          <a:latin typeface="+mn-lt"/>
                        </a:rPr>
                        <a:t>SERVICE</a:t>
                      </a:r>
                    </a:p>
                    <a:p>
                      <a:pPr algn="ctr" rtl="0" fontAlgn="ctr"/>
                      <a:endParaRPr lang="en-GB" sz="900" b="0" i="0" u="none" strike="noStrike" dirty="0">
                        <a:solidFill>
                          <a:srgbClr val="000000"/>
                        </a:solidFill>
                        <a:effectLst/>
                        <a:latin typeface="+mn-lt"/>
                      </a:endParaRPr>
                    </a:p>
                    <a:p>
                      <a:pPr algn="ctr" rtl="0" fontAlgn="ctr"/>
                      <a:endParaRPr lang="en-GB" sz="900" b="0" i="0" u="none" strike="noStrike" dirty="0">
                        <a:solidFill>
                          <a:srgbClr val="000000"/>
                        </a:solidFill>
                        <a:effectLst/>
                        <a:latin typeface="+mn-lt"/>
                      </a:endParaRPr>
                    </a:p>
                    <a:p>
                      <a:pPr algn="ctr" rtl="0" fontAlgn="ctr"/>
                      <a:endParaRPr lang="en-GB" sz="900" b="0" i="0" u="none" strike="noStrike" dirty="0">
                        <a:solidFill>
                          <a:srgbClr val="000000"/>
                        </a:solidFill>
                        <a:effectLst/>
                        <a:latin typeface="+mn-lt"/>
                      </a:endParaRPr>
                    </a:p>
                    <a:p>
                      <a:pPr algn="ctr" rtl="0" fontAlgn="ctr"/>
                      <a:endParaRPr lang="en-GB" sz="900" b="0" i="0" u="none" strike="noStrike" dirty="0">
                        <a:solidFill>
                          <a:srgbClr val="000000"/>
                        </a:solidFill>
                        <a:effectLst/>
                        <a:latin typeface="+mn-lt"/>
                      </a:endParaRPr>
                    </a:p>
                    <a:p>
                      <a:pPr algn="ctr" rtl="0" fontAlgn="ctr"/>
                      <a:endParaRPr lang="en-GB" sz="900" b="0" i="0" u="none" strike="noStrike" dirty="0">
                        <a:solidFill>
                          <a:srgbClr val="000000"/>
                        </a:solidFill>
                        <a:effectLst/>
                        <a:latin typeface="+mn-lt"/>
                      </a:endParaRPr>
                    </a:p>
                    <a:p>
                      <a:pPr algn="ctr" rtl="0" fontAlgn="ctr"/>
                      <a:endParaRPr lang="en-GB" sz="900" b="0" i="0" u="none" strike="noStrike" dirty="0">
                        <a:solidFill>
                          <a:srgbClr val="000000"/>
                        </a:solidFill>
                        <a:effectLst/>
                        <a:latin typeface="+mn-lt"/>
                      </a:endParaRPr>
                    </a:p>
                    <a:p>
                      <a:pPr algn="ctr" rtl="0" fontAlgn="ctr"/>
                      <a:endParaRPr lang="en-GB" sz="900" b="0" i="0" u="none" strike="noStrike" dirty="0">
                        <a:solidFill>
                          <a:srgbClr val="000000"/>
                        </a:solidFill>
                        <a:effectLst/>
                        <a:latin typeface="+mn-lt"/>
                      </a:endParaRPr>
                    </a:p>
                    <a:p>
                      <a:pPr algn="ctr" rtl="0" fontAlgn="ctr"/>
                      <a:endParaRPr lang="en-GB" sz="900" b="0" i="0" u="none" strike="noStrike" dirty="0">
                        <a:solidFill>
                          <a:srgbClr val="000000"/>
                        </a:solidFill>
                        <a:effectLst/>
                        <a:latin typeface="+mn-lt"/>
                      </a:endParaRPr>
                    </a:p>
                    <a:p>
                      <a:pPr algn="ctr" rtl="0" fontAlgn="ctr"/>
                      <a:r>
                        <a:rPr lang="en-GB" sz="900" b="0" i="0" u="none" strike="noStrike" dirty="0">
                          <a:solidFill>
                            <a:srgbClr val="000000"/>
                          </a:solidFill>
                          <a:effectLst/>
                          <a:latin typeface="+mn-lt"/>
                        </a:rPr>
                        <a:t>SERVICE / MARKETING / FINANCE</a:t>
                      </a:r>
                    </a:p>
                    <a:p>
                      <a:pPr algn="ctr" rtl="0" fontAlgn="ctr"/>
                      <a:endParaRPr lang="en-GB" sz="900" b="0" i="0" u="none" strike="noStrike" dirty="0">
                        <a:solidFill>
                          <a:srgbClr val="000000"/>
                        </a:solidFill>
                        <a:effectLst/>
                        <a:latin typeface="+mn-lt"/>
                      </a:endParaRPr>
                    </a:p>
                    <a:p>
                      <a:pPr algn="ctr" rtl="0" fontAlgn="ctr"/>
                      <a:endParaRPr lang="en-GB" sz="900" b="0" i="0" u="none" strike="noStrike" dirty="0">
                        <a:solidFill>
                          <a:srgbClr val="000000"/>
                        </a:solidFill>
                        <a:effectLst/>
                        <a:latin typeface="+mn-lt"/>
                      </a:endParaRPr>
                    </a:p>
                  </a:txBody>
                  <a:tcPr marL="1229" marR="1229" marT="12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algn="ctr" rtl="0" fontAlgn="ctr"/>
                      <a:endParaRPr lang="en-GB" sz="900" b="0" i="0" u="none" strike="noStrike" dirty="0">
                        <a:solidFill>
                          <a:srgbClr val="000000"/>
                        </a:solidFill>
                        <a:effectLst/>
                        <a:latin typeface="Calibri"/>
                      </a:endParaRPr>
                    </a:p>
                    <a:p>
                      <a:pPr algn="ctr" rtl="0" fontAlgn="ctr"/>
                      <a:r>
                        <a:rPr lang="en-GB" sz="900" b="0" i="0" u="none" strike="noStrike" dirty="0">
                          <a:solidFill>
                            <a:srgbClr val="000000"/>
                          </a:solidFill>
                          <a:effectLst/>
                          <a:latin typeface="Calibri"/>
                        </a:rPr>
                        <a:t>n/a</a:t>
                      </a: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r>
                        <a:rPr lang="en-GB" sz="900" b="0" i="0" u="none" strike="noStrike" dirty="0">
                          <a:solidFill>
                            <a:srgbClr val="000000"/>
                          </a:solidFill>
                          <a:effectLst/>
                          <a:latin typeface="Calibri"/>
                        </a:rPr>
                        <a:t>VP/GM</a:t>
                      </a: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r>
                        <a:rPr lang="en-GB" sz="900" b="0" i="0" u="none" strike="noStrike" dirty="0">
                          <a:solidFill>
                            <a:srgbClr val="000000"/>
                          </a:solidFill>
                          <a:effectLst/>
                          <a:latin typeface="Calibri"/>
                        </a:rPr>
                        <a:t>GP</a:t>
                      </a: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txBody>
                  <a:tcPr marL="1229" marR="1229" marT="12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76983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12</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1 Key Takeaways</a:t>
            </a:r>
          </a:p>
        </p:txBody>
      </p:sp>
      <p:sp>
        <p:nvSpPr>
          <p:cNvPr id="5" name="TextBox 4">
            <a:extLst>
              <a:ext uri="{FF2B5EF4-FFF2-40B4-BE49-F238E27FC236}">
                <a16:creationId xmlns:a16="http://schemas.microsoft.com/office/drawing/2014/main" id="{EBB7D230-4643-432E-942E-5A222458FCAB}"/>
              </a:ext>
            </a:extLst>
          </p:cNvPr>
          <p:cNvSpPr txBox="1"/>
          <p:nvPr/>
        </p:nvSpPr>
        <p:spPr>
          <a:xfrm>
            <a:off x="174727" y="1144955"/>
            <a:ext cx="8267636" cy="2862322"/>
          </a:xfrm>
          <a:prstGeom prst="rect">
            <a:avLst/>
          </a:prstGeom>
          <a:noFill/>
        </p:spPr>
        <p:txBody>
          <a:bodyPr wrap="square" rtlCol="0">
            <a:spAutoFit/>
          </a:bodyPr>
          <a:lstStyle/>
          <a:p>
            <a:pPr marL="257106" indent="-257106" defTabSz="779025">
              <a:buFont typeface="Arial" panose="020B0604020202020204" pitchFamily="34" charset="0"/>
              <a:buChar char="•"/>
            </a:pPr>
            <a:r>
              <a:rPr lang="en-GB" dirty="0">
                <a:solidFill>
                  <a:prstClr val="black"/>
                </a:solidFill>
                <a:latin typeface="Calibri"/>
              </a:rPr>
              <a:t>Building the bridge from FTB to Sales excellence</a:t>
            </a:r>
            <a:endParaRPr lang="en-US" dirty="0">
              <a:solidFill>
                <a:prstClr val="black"/>
              </a:solidFill>
              <a:latin typeface="Calibri"/>
            </a:endParaRPr>
          </a:p>
          <a:p>
            <a:pPr marL="257106" indent="-257106" defTabSz="779025">
              <a:buFont typeface="Arial" panose="020B0604020202020204" pitchFamily="34" charset="0"/>
              <a:buChar char="•"/>
            </a:pPr>
            <a:endParaRPr lang="en-GB" dirty="0">
              <a:solidFill>
                <a:prstClr val="black"/>
              </a:solidFill>
              <a:latin typeface="Calibri"/>
            </a:endParaRPr>
          </a:p>
          <a:p>
            <a:pPr marL="257106" indent="-257106" defTabSz="779025">
              <a:buFont typeface="Arial" panose="020B0604020202020204" pitchFamily="34" charset="0"/>
              <a:buChar char="•"/>
            </a:pPr>
            <a:endParaRPr lang="en-GB" dirty="0">
              <a:solidFill>
                <a:prstClr val="black"/>
              </a:solidFill>
              <a:latin typeface="Calibri"/>
            </a:endParaRPr>
          </a:p>
          <a:p>
            <a:pPr marL="257106" indent="-257106" defTabSz="779025">
              <a:buFont typeface="Arial" panose="020B0604020202020204" pitchFamily="34" charset="0"/>
              <a:buChar char="•"/>
            </a:pPr>
            <a:r>
              <a:rPr lang="en-GB" dirty="0">
                <a:solidFill>
                  <a:prstClr val="black"/>
                </a:solidFill>
                <a:latin typeface="Calibri"/>
              </a:rPr>
              <a:t>Getting clarity of our best growth opportunities and where to spend our time</a:t>
            </a:r>
          </a:p>
          <a:p>
            <a:pPr marL="257106" indent="-257106" defTabSz="779025">
              <a:buFont typeface="Arial" panose="020B0604020202020204" pitchFamily="34" charset="0"/>
              <a:buChar char="•"/>
            </a:pPr>
            <a:endParaRPr lang="en-GB" dirty="0">
              <a:solidFill>
                <a:prstClr val="black"/>
              </a:solidFill>
              <a:latin typeface="Calibri"/>
            </a:endParaRPr>
          </a:p>
          <a:p>
            <a:pPr marL="257106" indent="-257106" defTabSz="779025">
              <a:buFont typeface="Arial" panose="020B0604020202020204" pitchFamily="34" charset="0"/>
              <a:buChar char="•"/>
            </a:pPr>
            <a:endParaRPr lang="en-GB" dirty="0">
              <a:solidFill>
                <a:prstClr val="black"/>
              </a:solidFill>
              <a:latin typeface="Calibri"/>
            </a:endParaRPr>
          </a:p>
          <a:p>
            <a:pPr marL="257106" indent="-257106" defTabSz="779025">
              <a:buFont typeface="Arial" panose="020B0604020202020204" pitchFamily="34" charset="0"/>
              <a:buChar char="•"/>
            </a:pPr>
            <a:r>
              <a:rPr lang="en-GB" dirty="0">
                <a:solidFill>
                  <a:prstClr val="black"/>
                </a:solidFill>
                <a:latin typeface="Calibri"/>
              </a:rPr>
              <a:t>Just because the customer has a lot of locations doesn’t mean they are a good fit for us to pursue.</a:t>
            </a:r>
          </a:p>
          <a:p>
            <a:pPr marL="257106" indent="-257106" defTabSz="779025">
              <a:buFont typeface="Arial" panose="020B0604020202020204" pitchFamily="34" charset="0"/>
              <a:buChar char="•"/>
            </a:pPr>
            <a:endParaRPr lang="en-GB" dirty="0">
              <a:solidFill>
                <a:prstClr val="black"/>
              </a:solidFill>
              <a:latin typeface="Calibri"/>
            </a:endParaRPr>
          </a:p>
          <a:p>
            <a:pPr marL="257106" indent="-257106" defTabSz="779025">
              <a:buFont typeface="Arial" panose="020B0604020202020204" pitchFamily="34" charset="0"/>
              <a:buChar char="•"/>
            </a:pPr>
            <a:endParaRPr lang="de-DE" dirty="0">
              <a:solidFill>
                <a:prstClr val="black"/>
              </a:solidFill>
              <a:latin typeface="Calibri"/>
            </a:endParaRPr>
          </a:p>
          <a:p>
            <a:pPr marL="257106" indent="-257106" defTabSz="779025">
              <a:buFont typeface="Arial" panose="020B0604020202020204" pitchFamily="34" charset="0"/>
              <a:buChar char="•"/>
            </a:pPr>
            <a:r>
              <a:rPr lang="de-DE" dirty="0">
                <a:solidFill>
                  <a:prstClr val="black"/>
                </a:solidFill>
                <a:latin typeface="Calibri"/>
              </a:rPr>
              <a:t>Allows best use of resources, not spending too much time on customers with low potential or no fit</a:t>
            </a:r>
            <a:endParaRPr lang="en-US" dirty="0">
              <a:solidFill>
                <a:prstClr val="black"/>
              </a:solidFill>
              <a:latin typeface="Calibri"/>
            </a:endParaRPr>
          </a:p>
          <a:p>
            <a:pPr defTabSz="779025"/>
            <a:endParaRPr lang="en-US" dirty="0">
              <a:solidFill>
                <a:prstClr val="black"/>
              </a:solidFill>
              <a:latin typeface="Calibri"/>
            </a:endParaRPr>
          </a:p>
          <a:p>
            <a:pPr defTabSz="779025"/>
            <a:endParaRPr lang="en-US" dirty="0">
              <a:solidFill>
                <a:prstClr val="black"/>
              </a:solidFill>
              <a:latin typeface="Calibri"/>
            </a:endParaRPr>
          </a:p>
        </p:txBody>
      </p:sp>
    </p:spTree>
    <p:extLst>
      <p:ext uri="{BB962C8B-B14F-4D97-AF65-F5344CB8AC3E}">
        <p14:creationId xmlns:p14="http://schemas.microsoft.com/office/powerpoint/2010/main" val="76648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ieren 18"/>
          <p:cNvGrpSpPr/>
          <p:nvPr/>
        </p:nvGrpSpPr>
        <p:grpSpPr>
          <a:xfrm>
            <a:off x="78231" y="754676"/>
            <a:ext cx="8987540" cy="3533315"/>
            <a:chOff x="102140" y="652912"/>
            <a:chExt cx="11987720" cy="4711086"/>
          </a:xfrm>
        </p:grpSpPr>
        <p:sp>
          <p:nvSpPr>
            <p:cNvPr id="20" name="Rectangle 10"/>
            <p:cNvSpPr/>
            <p:nvPr/>
          </p:nvSpPr>
          <p:spPr>
            <a:xfrm>
              <a:off x="147245"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1.1  Identify</a:t>
              </a:r>
            </a:p>
            <a:p>
              <a:pPr defTabSz="779025" fontAlgn="base">
                <a:spcBef>
                  <a:spcPct val="0"/>
                </a:spcBef>
                <a:spcAft>
                  <a:spcPct val="0"/>
                </a:spcAft>
              </a:pPr>
              <a:r>
                <a:rPr lang="en-US" sz="675" b="1" dirty="0">
                  <a:solidFill>
                    <a:prstClr val="black"/>
                  </a:solidFill>
                  <a:latin typeface="Calibri" panose="020F0502020204030204" pitchFamily="34" charset="0"/>
                  <a:cs typeface="Calibri" panose="020F0502020204030204" pitchFamily="34" charset="0"/>
                </a:rPr>
                <a:t>your ’80’ target sub-segments </a:t>
              </a:r>
              <a:r>
                <a:rPr lang="en-US" sz="675" dirty="0">
                  <a:solidFill>
                    <a:prstClr val="black"/>
                  </a:solidFill>
                  <a:latin typeface="Calibri" panose="020F0502020204030204" pitchFamily="34" charset="0"/>
                  <a:cs typeface="Calibri" panose="020F0502020204030204" pitchFamily="34" charset="0"/>
                </a:rPr>
                <a:t>based on FTB data, external data for Market Growth Areas and </a:t>
              </a:r>
              <a:r>
                <a:rPr lang="en-US" sz="675" b="1" dirty="0">
                  <a:solidFill>
                    <a:prstClr val="black"/>
                  </a:solidFill>
                  <a:latin typeface="Calibri" panose="020F0502020204030204" pitchFamily="34" charset="0"/>
                  <a:cs typeface="Calibri" panose="020F0502020204030204" pitchFamily="34" charset="0"/>
                </a:rPr>
                <a:t>product match-making</a:t>
              </a:r>
              <a:r>
                <a:rPr lang="en-US" sz="675" dirty="0">
                  <a:solidFill>
                    <a:prstClr val="black"/>
                  </a:solidFill>
                  <a:latin typeface="Calibri" panose="020F0502020204030204" pitchFamily="34" charset="0"/>
                  <a:cs typeface="Calibri" panose="020F0502020204030204" pitchFamily="34" charset="0"/>
                </a:rPr>
                <a:t> (type of products we are selling to ’80’ accounts)</a:t>
              </a: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Develop </a:t>
              </a:r>
              <a:r>
                <a:rPr lang="en-US" sz="675" b="1" dirty="0">
                  <a:solidFill>
                    <a:prstClr val="black"/>
                  </a:solidFill>
                  <a:latin typeface="Calibri" panose="020F0502020204030204" pitchFamily="34" charset="0"/>
                  <a:cs typeface="Calibri" panose="020F0502020204030204" pitchFamily="34" charset="0"/>
                </a:rPr>
                <a:t>criteria of a ‘good’ prospect </a:t>
              </a:r>
              <a:r>
                <a:rPr lang="en-US" sz="675" dirty="0">
                  <a:solidFill>
                    <a:prstClr val="black"/>
                  </a:solidFill>
                  <a:latin typeface="Calibri" panose="020F0502020204030204" pitchFamily="34" charset="0"/>
                  <a:cs typeface="Calibri" panose="020F0502020204030204" pitchFamily="34" charset="0"/>
                </a:rPr>
                <a:t>in the market. </a:t>
              </a:r>
              <a:endParaRPr lang="en-US" sz="600" i="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1.2  Evaluate</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and filter the most attractive opportunities based on </a:t>
              </a:r>
              <a:r>
                <a:rPr lang="en-US" sz="675" u="sng" dirty="0">
                  <a:solidFill>
                    <a:prstClr val="black"/>
                  </a:solidFill>
                  <a:latin typeface="Calibri" panose="020F0502020204030204" pitchFamily="34" charset="0"/>
                  <a:cs typeface="Calibri" panose="020F0502020204030204" pitchFamily="34" charset="0"/>
                </a:rPr>
                <a:t>business criteria </a:t>
              </a:r>
              <a:r>
                <a:rPr lang="en-US" sz="675" dirty="0">
                  <a:solidFill>
                    <a:prstClr val="black"/>
                  </a:solidFill>
                  <a:latin typeface="Calibri" panose="020F0502020204030204" pitchFamily="34" charset="0"/>
                  <a:cs typeface="Calibri" panose="020F0502020204030204" pitchFamily="34" charset="0"/>
                </a:rPr>
                <a:t>and </a:t>
              </a:r>
              <a:r>
                <a:rPr lang="en-US" sz="675" u="sng" dirty="0">
                  <a:solidFill>
                    <a:prstClr val="black"/>
                  </a:solidFill>
                  <a:latin typeface="Calibri" panose="020F0502020204030204" pitchFamily="34" charset="0"/>
                  <a:cs typeface="Calibri" panose="020F0502020204030204" pitchFamily="34" charset="0"/>
                </a:rPr>
                <a:t>thresholds</a:t>
              </a: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1.3  Prioritize</a:t>
              </a:r>
              <a:r>
                <a:rPr lang="en-US" sz="750" dirty="0">
                  <a:solidFill>
                    <a:prstClr val="black"/>
                  </a:solidFill>
                  <a:latin typeface="Calibri" panose="020F0502020204030204" pitchFamily="34" charset="0"/>
                  <a:cs typeface="Calibri" panose="020F0502020204030204" pitchFamily="34" charset="0"/>
                </a:rPr>
                <a:t> </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80’ customers/opportunities that will enable maximum focus on high potential opportunities (business impact, time/effort &amp; resources/investments to implement)</a:t>
              </a:r>
              <a:endParaRPr lang="en-US" sz="675"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endParaRPr lang="en-US" sz="675" dirty="0">
                <a:solidFill>
                  <a:prstClr val="black"/>
                </a:solidFill>
                <a:latin typeface="Calibri"/>
              </a:endParaRPr>
            </a:p>
          </p:txBody>
        </p:sp>
        <p:sp>
          <p:nvSpPr>
            <p:cNvPr id="21" name="Rectangle 10"/>
            <p:cNvSpPr/>
            <p:nvPr/>
          </p:nvSpPr>
          <p:spPr>
            <a:xfrm>
              <a:off x="2540167" y="2195998"/>
              <a:ext cx="2340000" cy="3168000"/>
            </a:xfrm>
            <a:prstGeom prst="rect">
              <a:avLst/>
            </a:prstGeom>
            <a:solidFill>
              <a:schemeClr val="accent3">
                <a:lumMod val="40000"/>
                <a:lumOff val="60000"/>
              </a:schemeClr>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a:r>
                <a:rPr lang="en-US" sz="750" b="1" dirty="0">
                  <a:solidFill>
                    <a:prstClr val="black"/>
                  </a:solidFill>
                  <a:latin typeface="Calibri"/>
                </a:rPr>
                <a:t>2.1  Identify Contacts &amp; Classification with different Roles</a:t>
              </a:r>
            </a:p>
            <a:p>
              <a:pPr defTabSz="779025"/>
              <a:r>
                <a:rPr lang="en-US" sz="675" dirty="0">
                  <a:solidFill>
                    <a:prstClr val="black"/>
                  </a:solidFill>
                  <a:latin typeface="Calibri"/>
                </a:rPr>
                <a:t>Sum up findings out of STEP 1 and set up timeline for the whole STEP 2. Identify and include all customer in a list.</a:t>
              </a:r>
            </a:p>
            <a:p>
              <a:pPr defTabSz="779025"/>
              <a:endParaRPr lang="en-US" sz="675" dirty="0">
                <a:solidFill>
                  <a:prstClr val="black"/>
                </a:solidFill>
                <a:latin typeface="Calibri"/>
              </a:endParaRPr>
            </a:p>
            <a:p>
              <a:pPr defTabSz="779025"/>
              <a:r>
                <a:rPr lang="en-US" sz="750" b="1" dirty="0">
                  <a:solidFill>
                    <a:prstClr val="black"/>
                  </a:solidFill>
                  <a:latin typeface="Calibri"/>
                </a:rPr>
                <a:t>2.2  Profiling of the Customer Network</a:t>
              </a:r>
            </a:p>
            <a:p>
              <a:pPr defTabSz="779025"/>
              <a:r>
                <a:rPr lang="en-US" sz="675" dirty="0">
                  <a:solidFill>
                    <a:prstClr val="black"/>
                  </a:solidFill>
                  <a:latin typeface="Calibri"/>
                </a:rPr>
                <a:t>Develop customer contact profile and assign customer classification. Connect customer contacts with ITW representatives.</a:t>
              </a:r>
            </a:p>
            <a:p>
              <a:pPr defTabSz="779025"/>
              <a:endParaRPr lang="en-US" sz="675" dirty="0">
                <a:solidFill>
                  <a:prstClr val="black"/>
                </a:solidFill>
                <a:latin typeface="Calibri"/>
              </a:endParaRPr>
            </a:p>
            <a:p>
              <a:pPr defTabSz="779025"/>
              <a:r>
                <a:rPr lang="en-US" sz="750" b="1" dirty="0">
                  <a:solidFill>
                    <a:prstClr val="black"/>
                  </a:solidFill>
                  <a:latin typeface="Calibri"/>
                </a:rPr>
                <a:t>2.3  Understand Customer Procurement Process</a:t>
              </a:r>
            </a:p>
            <a:p>
              <a:pPr defTabSz="779025"/>
              <a:r>
                <a:rPr lang="en-US" sz="675" dirty="0">
                  <a:solidFill>
                    <a:prstClr val="black"/>
                  </a:solidFill>
                  <a:latin typeface="Calibri"/>
                </a:rPr>
                <a:t>Identify customer Procurement process</a:t>
              </a:r>
            </a:p>
            <a:p>
              <a:pPr defTabSz="779025"/>
              <a:endParaRPr lang="en-US" sz="675" b="1" dirty="0">
                <a:solidFill>
                  <a:prstClr val="black"/>
                </a:solidFill>
                <a:latin typeface="Calibri"/>
              </a:endParaRPr>
            </a:p>
            <a:p>
              <a:pPr defTabSz="779025"/>
              <a:r>
                <a:rPr lang="en-US" sz="750" b="1" dirty="0">
                  <a:solidFill>
                    <a:prstClr val="black"/>
                  </a:solidFill>
                  <a:latin typeface="Calibri"/>
                </a:rPr>
                <a:t>2.4  80/20 Focusing</a:t>
              </a:r>
            </a:p>
            <a:p>
              <a:pPr defTabSz="779025"/>
              <a:r>
                <a:rPr lang="en-US" sz="675" dirty="0">
                  <a:solidFill>
                    <a:prstClr val="black"/>
                  </a:solidFill>
                  <a:latin typeface="Calibri"/>
                </a:rPr>
                <a:t>Selection of 80 customer contacts</a:t>
              </a:r>
            </a:p>
            <a:p>
              <a:pPr defTabSz="779025"/>
              <a:endParaRPr lang="en-US" sz="675" dirty="0">
                <a:solidFill>
                  <a:prstClr val="black"/>
                </a:solidFill>
                <a:latin typeface="Calibri"/>
              </a:endParaRPr>
            </a:p>
            <a:p>
              <a:pPr defTabSz="779025"/>
              <a:r>
                <a:rPr lang="en-US" sz="750" b="1" dirty="0">
                  <a:solidFill>
                    <a:prstClr val="black"/>
                  </a:solidFill>
                  <a:latin typeface="Calibri"/>
                </a:rPr>
                <a:t>2.5  Relationship-Management Actions</a:t>
              </a:r>
            </a:p>
            <a:p>
              <a:pPr defTabSz="779025"/>
              <a:r>
                <a:rPr lang="en-US" sz="675" dirty="0">
                  <a:solidFill>
                    <a:prstClr val="black"/>
                  </a:solidFill>
                  <a:latin typeface="Calibri"/>
                </a:rPr>
                <a:t>Set up an Action Plan for identified Key Contacts</a:t>
              </a:r>
            </a:p>
          </p:txBody>
        </p:sp>
        <p:sp>
          <p:nvSpPr>
            <p:cNvPr id="22" name="Rectangle 10"/>
            <p:cNvSpPr/>
            <p:nvPr/>
          </p:nvSpPr>
          <p:spPr>
            <a:xfrm>
              <a:off x="4926000"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a:r>
                <a:rPr lang="en-US" sz="750" b="1" dirty="0">
                  <a:solidFill>
                    <a:prstClr val="black"/>
                  </a:solidFill>
                  <a:latin typeface="Calibri"/>
                </a:rPr>
                <a:t>3.1  Define customer’s needs, pain points &amp; opportunities</a:t>
              </a:r>
            </a:p>
            <a:p>
              <a:pPr marL="192830" indent="-192830" defTabSz="779025">
                <a:buFont typeface="+mj-lt"/>
                <a:buAutoNum type="alphaUcPeriod"/>
              </a:pPr>
              <a:endParaRPr lang="en-US" sz="675" dirty="0">
                <a:solidFill>
                  <a:prstClr val="black"/>
                </a:solidFill>
                <a:latin typeface="Calibri"/>
              </a:endParaRPr>
            </a:p>
            <a:p>
              <a:pPr defTabSz="779025"/>
              <a:r>
                <a:rPr lang="en-US" sz="750" b="1" dirty="0">
                  <a:solidFill>
                    <a:prstClr val="black"/>
                  </a:solidFill>
                  <a:latin typeface="Calibri"/>
                </a:rPr>
                <a:t>3.2  Determine Product/Service Strategy</a:t>
              </a:r>
            </a:p>
            <a:p>
              <a:pPr marL="283424" lvl="1" indent="-101223" defTabSz="779025">
                <a:buFont typeface="Arial" panose="020B0604020202020204" pitchFamily="34" charset="0"/>
                <a:buChar char="•"/>
              </a:pPr>
              <a:r>
                <a:rPr lang="en-US" sz="675" dirty="0">
                  <a:solidFill>
                    <a:prstClr val="black"/>
                  </a:solidFill>
                  <a:latin typeface="Calibri"/>
                </a:rPr>
                <a:t>Does current product or customized solution meet the needs or require an enhancement?</a:t>
              </a:r>
            </a:p>
            <a:p>
              <a:pPr marL="283424" lvl="1" indent="-101223" defTabSz="779025">
                <a:buFont typeface="Arial" panose="020B0604020202020204" pitchFamily="34" charset="0"/>
                <a:buChar char="•"/>
              </a:pPr>
              <a:r>
                <a:rPr lang="en-US" sz="675" dirty="0">
                  <a:solidFill>
                    <a:prstClr val="black"/>
                  </a:solidFill>
                  <a:latin typeface="Calibri"/>
                </a:rPr>
                <a:t>Risk Assessment</a:t>
              </a:r>
            </a:p>
            <a:p>
              <a:pPr marL="192830" indent="-192830" defTabSz="779025">
                <a:buFont typeface="+mj-lt"/>
                <a:buAutoNum type="alphaUcPeriod"/>
              </a:pPr>
              <a:endParaRPr lang="en-US" sz="675" dirty="0">
                <a:solidFill>
                  <a:prstClr val="black"/>
                </a:solidFill>
                <a:latin typeface="Calibri"/>
              </a:endParaRPr>
            </a:p>
            <a:p>
              <a:pPr defTabSz="779025"/>
              <a:r>
                <a:rPr lang="en-US" sz="675" b="1" dirty="0">
                  <a:solidFill>
                    <a:prstClr val="black"/>
                  </a:solidFill>
                  <a:latin typeface="Calibri"/>
                </a:rPr>
                <a:t>3.3  </a:t>
              </a:r>
              <a:r>
                <a:rPr lang="en-US" sz="750" b="1" dirty="0">
                  <a:solidFill>
                    <a:prstClr val="black"/>
                  </a:solidFill>
                  <a:latin typeface="Calibri"/>
                </a:rPr>
                <a:t>Customize our Value Proposition</a:t>
              </a:r>
            </a:p>
            <a:p>
              <a:pPr marL="283424" lvl="1" indent="-101223" defTabSz="779025">
                <a:buFont typeface="Arial" panose="020B0604020202020204" pitchFamily="34" charset="0"/>
                <a:buChar char="•"/>
              </a:pPr>
              <a:r>
                <a:rPr lang="en-US" sz="675" dirty="0">
                  <a:solidFill>
                    <a:prstClr val="black"/>
                  </a:solidFill>
                  <a:latin typeface="Calibri"/>
                </a:rPr>
                <a:t>Uptime</a:t>
              </a:r>
            </a:p>
            <a:p>
              <a:pPr marL="283424" lvl="1" indent="-101223" defTabSz="779025">
                <a:buFont typeface="Arial" panose="020B0604020202020204" pitchFamily="34" charset="0"/>
                <a:buChar char="•"/>
              </a:pPr>
              <a:r>
                <a:rPr lang="en-US" sz="675" dirty="0">
                  <a:solidFill>
                    <a:prstClr val="black"/>
                  </a:solidFill>
                  <a:latin typeface="Calibri"/>
                </a:rPr>
                <a:t>Quantify lost sales,</a:t>
              </a:r>
            </a:p>
            <a:p>
              <a:pPr marL="283424" lvl="1" indent="-101223" defTabSz="779025">
                <a:buFont typeface="Arial" panose="020B0604020202020204" pitchFamily="34" charset="0"/>
                <a:buChar char="•"/>
              </a:pPr>
              <a:r>
                <a:rPr lang="en-US" sz="675" dirty="0">
                  <a:solidFill>
                    <a:prstClr val="black"/>
                  </a:solidFill>
                  <a:latin typeface="Calibri"/>
                </a:rPr>
                <a:t>Impact to retailer</a:t>
              </a:r>
            </a:p>
            <a:p>
              <a:pPr marL="283424" lvl="1" indent="-101223" defTabSz="779025">
                <a:buFont typeface="Arial" panose="020B0604020202020204" pitchFamily="34" charset="0"/>
                <a:buChar char="•"/>
              </a:pPr>
              <a:r>
                <a:rPr lang="en-US" sz="675" dirty="0">
                  <a:solidFill>
                    <a:prstClr val="black"/>
                  </a:solidFill>
                  <a:latin typeface="Calibri"/>
                </a:rPr>
                <a:t>Inventory</a:t>
              </a:r>
            </a:p>
            <a:p>
              <a:pPr marL="283424" lvl="1" indent="-101223" defTabSz="779025">
                <a:buFont typeface="Arial" panose="020B0604020202020204" pitchFamily="34" charset="0"/>
                <a:buChar char="•"/>
              </a:pPr>
              <a:r>
                <a:rPr lang="en-US" sz="675" dirty="0">
                  <a:solidFill>
                    <a:prstClr val="black"/>
                  </a:solidFill>
                  <a:latin typeface="Calibri"/>
                </a:rPr>
                <a:t>Financial impact/Payback scenario</a:t>
              </a:r>
            </a:p>
            <a:p>
              <a:pPr marL="283424" lvl="1" indent="-101223" defTabSz="779025">
                <a:buFont typeface="Arial" panose="020B0604020202020204" pitchFamily="34" charset="0"/>
                <a:buChar char="•"/>
              </a:pPr>
              <a:r>
                <a:rPr lang="en-US" sz="675" dirty="0">
                  <a:solidFill>
                    <a:prstClr val="black"/>
                  </a:solidFill>
                  <a:latin typeface="Calibri"/>
                </a:rPr>
                <a:t>Efficiency</a:t>
              </a:r>
            </a:p>
            <a:p>
              <a:pPr marL="283424" lvl="1" indent="-101223" defTabSz="779025">
                <a:buFont typeface="Arial" panose="020B0604020202020204" pitchFamily="34" charset="0"/>
                <a:buChar char="•"/>
              </a:pPr>
              <a:r>
                <a:rPr lang="en-US" sz="675" dirty="0">
                  <a:solidFill>
                    <a:prstClr val="black"/>
                  </a:solidFill>
                  <a:latin typeface="Calibri"/>
                </a:rPr>
                <a:t>Safety</a:t>
              </a:r>
            </a:p>
          </p:txBody>
        </p:sp>
        <p:sp>
          <p:nvSpPr>
            <p:cNvPr id="23" name="Rectangle 11"/>
            <p:cNvSpPr/>
            <p:nvPr/>
          </p:nvSpPr>
          <p:spPr>
            <a:xfrm>
              <a:off x="7323037"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4.1  Product Testing</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Understand, engage in, and execute the product testing phase</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4.2  Finalization of Specification</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Completely align w/ our customer on physical and performance specifications</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4.3  Establish Pricing</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4.4  Documented Commitment to Purchase</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4.5  Deployment Strategy</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Effectively execute a deployment strategy, and facilitate a transition to Step 5</a:t>
              </a:r>
            </a:p>
          </p:txBody>
        </p:sp>
        <p:sp>
          <p:nvSpPr>
            <p:cNvPr id="24" name="Rectangle 12"/>
            <p:cNvSpPr/>
            <p:nvPr/>
          </p:nvSpPr>
          <p:spPr>
            <a:xfrm>
              <a:off x="9722004"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5.1  Project Deployment</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Project Management</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Operations</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Supply</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Aftersales</a:t>
              </a:r>
            </a:p>
            <a:p>
              <a:pPr marL="798538" lvl="2" indent="-214255" defTabSz="779025" fontAlgn="base">
                <a:spcBef>
                  <a:spcPct val="0"/>
                </a:spcBef>
                <a:spcAft>
                  <a:spcPct val="0"/>
                </a:spcAft>
                <a:buFont typeface="Arial" panose="020B0604020202020204" pitchFamily="34" charset="0"/>
                <a:buChar char="•"/>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5.2  Follow Up</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Inside – Out</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Quantitative Performance Tracking</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Financial validation</a:t>
              </a:r>
            </a:p>
            <a:p>
              <a:pPr marL="1168537" lvl="3"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Outside – In</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Qualitative Performance Tracking</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Internal &amp; External Feedback</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Leverage Performance with Customer</a:t>
              </a:r>
            </a:p>
          </p:txBody>
        </p:sp>
        <p:grpSp>
          <p:nvGrpSpPr>
            <p:cNvPr id="28" name="Gruppieren 27"/>
            <p:cNvGrpSpPr/>
            <p:nvPr/>
          </p:nvGrpSpPr>
          <p:grpSpPr>
            <a:xfrm>
              <a:off x="102140" y="1241790"/>
              <a:ext cx="11987720" cy="792000"/>
              <a:chOff x="144000" y="1188000"/>
              <a:chExt cx="11987720" cy="792000"/>
            </a:xfrm>
          </p:grpSpPr>
          <p:sp>
            <p:nvSpPr>
              <p:cNvPr id="30" name="Chevron 4"/>
              <p:cNvSpPr/>
              <p:nvPr/>
            </p:nvSpPr>
            <p:spPr>
              <a:xfrm>
                <a:off x="144000" y="1188000"/>
                <a:ext cx="2412000" cy="792000"/>
              </a:xfrm>
              <a:prstGeom prst="chevron">
                <a:avLst/>
              </a:prstGeom>
              <a:solidFill>
                <a:schemeClr val="tx2">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black"/>
                    </a:solidFill>
                    <a:latin typeface="Calibri"/>
                  </a:rPr>
                  <a:t>1. Segmentation &amp; Customer Analysis</a:t>
                </a:r>
              </a:p>
            </p:txBody>
          </p:sp>
          <p:sp>
            <p:nvSpPr>
              <p:cNvPr id="31" name="Chevron 5"/>
              <p:cNvSpPr/>
              <p:nvPr/>
            </p:nvSpPr>
            <p:spPr>
              <a:xfrm>
                <a:off x="2537930" y="1188000"/>
                <a:ext cx="2412000" cy="792000"/>
              </a:xfrm>
              <a:prstGeom prst="chevron">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2. Mapping the Customer</a:t>
                </a:r>
              </a:p>
            </p:txBody>
          </p:sp>
          <p:sp>
            <p:nvSpPr>
              <p:cNvPr id="32" name="Chevron 6"/>
              <p:cNvSpPr/>
              <p:nvPr/>
            </p:nvSpPr>
            <p:spPr>
              <a:xfrm>
                <a:off x="4931860" y="1188000"/>
                <a:ext cx="2412000" cy="792000"/>
              </a:xfrm>
              <a:prstGeom prst="chevron">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3. Customize the Value Proposition</a:t>
                </a:r>
              </a:p>
            </p:txBody>
          </p:sp>
          <p:sp>
            <p:nvSpPr>
              <p:cNvPr id="33" name="Chevron 7"/>
              <p:cNvSpPr/>
              <p:nvPr/>
            </p:nvSpPr>
            <p:spPr>
              <a:xfrm>
                <a:off x="7325790" y="1188000"/>
                <a:ext cx="2412000" cy="792000"/>
              </a:xfrm>
              <a:prstGeom prst="chevron">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4. Setting the Plan to Win</a:t>
                </a:r>
              </a:p>
            </p:txBody>
          </p:sp>
          <p:sp>
            <p:nvSpPr>
              <p:cNvPr id="34" name="Chevron 8"/>
              <p:cNvSpPr/>
              <p:nvPr/>
            </p:nvSpPr>
            <p:spPr>
              <a:xfrm>
                <a:off x="9719720" y="1188000"/>
                <a:ext cx="2412000" cy="792000"/>
              </a:xfrm>
              <a:prstGeom prst="chevron">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5. Deploy &amp; Follow Up</a:t>
                </a:r>
              </a:p>
            </p:txBody>
          </p:sp>
        </p:grpSp>
        <p:sp>
          <p:nvSpPr>
            <p:cNvPr id="29" name="TextBox 17"/>
            <p:cNvSpPr txBox="1"/>
            <p:nvPr/>
          </p:nvSpPr>
          <p:spPr>
            <a:xfrm>
              <a:off x="293831" y="652912"/>
              <a:ext cx="5041664" cy="430887"/>
            </a:xfrm>
            <a:prstGeom prst="rect">
              <a:avLst/>
            </a:prstGeom>
            <a:noFill/>
          </p:spPr>
          <p:txBody>
            <a:bodyPr wrap="none" rtlCol="0">
              <a:spAutoFit/>
            </a:bodyPr>
            <a:lstStyle/>
            <a:p>
              <a:pPr defTabSz="779025"/>
              <a:r>
                <a:rPr lang="en-US" b="1" dirty="0">
                  <a:solidFill>
                    <a:prstClr val="black"/>
                  </a:solidFill>
                  <a:latin typeface="Calibri"/>
                </a:rPr>
                <a:t>Concentrated / Key / Development Accounts </a:t>
              </a:r>
            </a:p>
          </p:txBody>
        </p:sp>
      </p:grpSp>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7" name="Title 1"/>
          <p:cNvSpPr txBox="1">
            <a:spLocks/>
          </p:cNvSpPr>
          <p:nvPr/>
        </p:nvSpPr>
        <p:spPr>
          <a:xfrm>
            <a:off x="2667689" y="0"/>
            <a:ext cx="6474658" cy="514350"/>
          </a:xfrm>
          <a:prstGeom prst="rect">
            <a:avLst/>
          </a:prstGeom>
        </p:spPr>
        <p:txBody>
          <a:bodyPr lIns="91417" tIns="45708" rIns="91417" bIns="45708"/>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699" b="1" i="1" dirty="0">
                <a:solidFill>
                  <a:prstClr val="white"/>
                </a:solidFill>
                <a:latin typeface="Calibri"/>
              </a:rPr>
              <a:t>Concentrated Sales Process – Step 2</a:t>
            </a:r>
          </a:p>
        </p:txBody>
      </p:sp>
      <p:sp>
        <p:nvSpPr>
          <p:cNvPr id="27"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13</a:t>
            </a:fld>
            <a:endParaRPr lang="en-US" sz="975" b="1" dirty="0">
              <a:solidFill>
                <a:prstClr val="black"/>
              </a:solidFill>
              <a:latin typeface="Calibri"/>
            </a:endParaRPr>
          </a:p>
        </p:txBody>
      </p:sp>
      <p:sp>
        <p:nvSpPr>
          <p:cNvPr id="25" name="Freeform 5"/>
          <p:cNvSpPr>
            <a:spLocks noEditPoints="1"/>
          </p:cNvSpPr>
          <p:nvPr/>
        </p:nvSpPr>
        <p:spPr bwMode="auto">
          <a:xfrm>
            <a:off x="1850401" y="1082674"/>
            <a:ext cx="1874394" cy="3381483"/>
          </a:xfrm>
          <a:custGeom>
            <a:avLst/>
            <a:gdLst>
              <a:gd name="T0" fmla="*/ 196 w 351"/>
              <a:gd name="T1" fmla="*/ 1 h 353"/>
              <a:gd name="T2" fmla="*/ 173 w 351"/>
              <a:gd name="T3" fmla="*/ 1 h 353"/>
              <a:gd name="T4" fmla="*/ 115 w 351"/>
              <a:gd name="T5" fmla="*/ 9 h 353"/>
              <a:gd name="T6" fmla="*/ 43 w 351"/>
              <a:gd name="T7" fmla="*/ 13 h 353"/>
              <a:gd name="T8" fmla="*/ 39 w 351"/>
              <a:gd name="T9" fmla="*/ 14 h 353"/>
              <a:gd name="T10" fmla="*/ 40 w 351"/>
              <a:gd name="T11" fmla="*/ 11 h 353"/>
              <a:gd name="T12" fmla="*/ 40 w 351"/>
              <a:gd name="T13" fmla="*/ 17 h 353"/>
              <a:gd name="T14" fmla="*/ 39 w 351"/>
              <a:gd name="T15" fmla="*/ 12 h 353"/>
              <a:gd name="T16" fmla="*/ 38 w 351"/>
              <a:gd name="T17" fmla="*/ 12 h 353"/>
              <a:gd name="T18" fmla="*/ 37 w 351"/>
              <a:gd name="T19" fmla="*/ 13 h 353"/>
              <a:gd name="T20" fmla="*/ 36 w 351"/>
              <a:gd name="T21" fmla="*/ 16 h 353"/>
              <a:gd name="T22" fmla="*/ 35 w 351"/>
              <a:gd name="T23" fmla="*/ 21 h 353"/>
              <a:gd name="T24" fmla="*/ 108 w 351"/>
              <a:gd name="T25" fmla="*/ 17 h 353"/>
              <a:gd name="T26" fmla="*/ 39 w 351"/>
              <a:gd name="T27" fmla="*/ 16 h 353"/>
              <a:gd name="T28" fmla="*/ 35 w 351"/>
              <a:gd name="T29" fmla="*/ 13 h 353"/>
              <a:gd name="T30" fmla="*/ 34 w 351"/>
              <a:gd name="T31" fmla="*/ 13 h 353"/>
              <a:gd name="T32" fmla="*/ 345 w 351"/>
              <a:gd name="T33" fmla="*/ 303 h 353"/>
              <a:gd name="T34" fmla="*/ 345 w 351"/>
              <a:gd name="T35" fmla="*/ 325 h 353"/>
              <a:gd name="T36" fmla="*/ 317 w 351"/>
              <a:gd name="T37" fmla="*/ 342 h 353"/>
              <a:gd name="T38" fmla="*/ 111 w 351"/>
              <a:gd name="T39" fmla="*/ 352 h 353"/>
              <a:gd name="T40" fmla="*/ 11 w 351"/>
              <a:gd name="T41" fmla="*/ 332 h 353"/>
              <a:gd name="T42" fmla="*/ 3 w 351"/>
              <a:gd name="T43" fmla="*/ 285 h 353"/>
              <a:gd name="T44" fmla="*/ 1 w 351"/>
              <a:gd name="T45" fmla="*/ 149 h 353"/>
              <a:gd name="T46" fmla="*/ 5 w 351"/>
              <a:gd name="T47" fmla="*/ 66 h 353"/>
              <a:gd name="T48" fmla="*/ 7 w 351"/>
              <a:gd name="T49" fmla="*/ 37 h 353"/>
              <a:gd name="T50" fmla="*/ 6 w 351"/>
              <a:gd name="T51" fmla="*/ 29 h 353"/>
              <a:gd name="T52" fmla="*/ 11 w 351"/>
              <a:gd name="T53" fmla="*/ 21 h 353"/>
              <a:gd name="T54" fmla="*/ 21 w 351"/>
              <a:gd name="T55" fmla="*/ 20 h 353"/>
              <a:gd name="T56" fmla="*/ 25 w 351"/>
              <a:gd name="T57" fmla="*/ 29 h 353"/>
              <a:gd name="T58" fmla="*/ 24 w 351"/>
              <a:gd name="T59" fmla="*/ 36 h 353"/>
              <a:gd name="T60" fmla="*/ 20 w 351"/>
              <a:gd name="T61" fmla="*/ 85 h 353"/>
              <a:gd name="T62" fmla="*/ 18 w 351"/>
              <a:gd name="T63" fmla="*/ 276 h 353"/>
              <a:gd name="T64" fmla="*/ 21 w 351"/>
              <a:gd name="T65" fmla="*/ 324 h 353"/>
              <a:gd name="T66" fmla="*/ 21 w 351"/>
              <a:gd name="T67" fmla="*/ 324 h 353"/>
              <a:gd name="T68" fmla="*/ 32 w 351"/>
              <a:gd name="T69" fmla="*/ 327 h 353"/>
              <a:gd name="T70" fmla="*/ 239 w 351"/>
              <a:gd name="T71" fmla="*/ 336 h 353"/>
              <a:gd name="T72" fmla="*/ 331 w 351"/>
              <a:gd name="T73" fmla="*/ 324 h 353"/>
              <a:gd name="T74" fmla="*/ 335 w 351"/>
              <a:gd name="T75" fmla="*/ 325 h 353"/>
              <a:gd name="T76" fmla="*/ 331 w 351"/>
              <a:gd name="T77" fmla="*/ 322 h 353"/>
              <a:gd name="T78" fmla="*/ 335 w 351"/>
              <a:gd name="T79" fmla="*/ 43 h 353"/>
              <a:gd name="T80" fmla="*/ 332 w 351"/>
              <a:gd name="T81" fmla="*/ 21 h 353"/>
              <a:gd name="T82" fmla="*/ 334 w 351"/>
              <a:gd name="T83" fmla="*/ 20 h 353"/>
              <a:gd name="T84" fmla="*/ 321 w 351"/>
              <a:gd name="T85" fmla="*/ 18 h 353"/>
              <a:gd name="T86" fmla="*/ 217 w 351"/>
              <a:gd name="T87" fmla="*/ 13 h 353"/>
              <a:gd name="T88" fmla="*/ 117 w 351"/>
              <a:gd name="T89" fmla="*/ 15 h 353"/>
              <a:gd name="T90" fmla="*/ 36 w 351"/>
              <a:gd name="T91" fmla="*/ 18 h 353"/>
              <a:gd name="T92" fmla="*/ 123 w 351"/>
              <a:gd name="T93" fmla="*/ 12 h 353"/>
              <a:gd name="T94" fmla="*/ 130 w 351"/>
              <a:gd name="T95" fmla="*/ 9 h 353"/>
              <a:gd name="T96" fmla="*/ 139 w 351"/>
              <a:gd name="T97" fmla="*/ 8 h 353"/>
              <a:gd name="T98" fmla="*/ 130 w 351"/>
              <a:gd name="T99" fmla="*/ 8 h 353"/>
              <a:gd name="T100" fmla="*/ 132 w 351"/>
              <a:gd name="T101" fmla="*/ 7 h 353"/>
              <a:gd name="T102" fmla="*/ 79 w 351"/>
              <a:gd name="T103" fmla="*/ 9 h 353"/>
              <a:gd name="T104" fmla="*/ 122 w 351"/>
              <a:gd name="T105" fmla="*/ 6 h 353"/>
              <a:gd name="T106" fmla="*/ 164 w 351"/>
              <a:gd name="T107" fmla="*/ 3 h 353"/>
              <a:gd name="T108" fmla="*/ 264 w 351"/>
              <a:gd name="T109" fmla="*/ 1 h 353"/>
              <a:gd name="T110" fmla="*/ 341 w 351"/>
              <a:gd name="T111" fmla="*/ 11 h 353"/>
              <a:gd name="T112" fmla="*/ 348 w 351"/>
              <a:gd name="T113" fmla="*/ 34 h 353"/>
              <a:gd name="T114" fmla="*/ 129 w 351"/>
              <a:gd name="T115" fmla="*/ 7 h 353"/>
              <a:gd name="T116" fmla="*/ 156 w 351"/>
              <a:gd name="T11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1" h="353">
                <a:moveTo>
                  <a:pt x="273" y="14"/>
                </a:moveTo>
                <a:cubicBezTo>
                  <a:pt x="272" y="14"/>
                  <a:pt x="270" y="14"/>
                  <a:pt x="268" y="14"/>
                </a:cubicBezTo>
                <a:cubicBezTo>
                  <a:pt x="269" y="14"/>
                  <a:pt x="271" y="14"/>
                  <a:pt x="273" y="14"/>
                </a:cubicBezTo>
                <a:close/>
                <a:moveTo>
                  <a:pt x="208" y="1"/>
                </a:moveTo>
                <a:cubicBezTo>
                  <a:pt x="207" y="1"/>
                  <a:pt x="206" y="1"/>
                  <a:pt x="203" y="1"/>
                </a:cubicBezTo>
                <a:cubicBezTo>
                  <a:pt x="203" y="1"/>
                  <a:pt x="207" y="1"/>
                  <a:pt x="208" y="1"/>
                </a:cubicBezTo>
                <a:close/>
                <a:moveTo>
                  <a:pt x="196" y="1"/>
                </a:moveTo>
                <a:cubicBezTo>
                  <a:pt x="198" y="1"/>
                  <a:pt x="201" y="1"/>
                  <a:pt x="201" y="0"/>
                </a:cubicBezTo>
                <a:cubicBezTo>
                  <a:pt x="200" y="0"/>
                  <a:pt x="197" y="0"/>
                  <a:pt x="196" y="1"/>
                </a:cubicBezTo>
                <a:close/>
                <a:moveTo>
                  <a:pt x="182" y="3"/>
                </a:moveTo>
                <a:cubicBezTo>
                  <a:pt x="180" y="3"/>
                  <a:pt x="177" y="3"/>
                  <a:pt x="177" y="3"/>
                </a:cubicBezTo>
                <a:cubicBezTo>
                  <a:pt x="178" y="3"/>
                  <a:pt x="181" y="3"/>
                  <a:pt x="182" y="3"/>
                </a:cubicBezTo>
                <a:close/>
                <a:moveTo>
                  <a:pt x="164" y="1"/>
                </a:moveTo>
                <a:cubicBezTo>
                  <a:pt x="168" y="1"/>
                  <a:pt x="171" y="1"/>
                  <a:pt x="173" y="1"/>
                </a:cubicBezTo>
                <a:cubicBezTo>
                  <a:pt x="169" y="1"/>
                  <a:pt x="165" y="1"/>
                  <a:pt x="164" y="1"/>
                </a:cubicBezTo>
                <a:close/>
                <a:moveTo>
                  <a:pt x="132" y="13"/>
                </a:moveTo>
                <a:cubicBezTo>
                  <a:pt x="135" y="13"/>
                  <a:pt x="144" y="12"/>
                  <a:pt x="148" y="12"/>
                </a:cubicBezTo>
                <a:lnTo>
                  <a:pt x="132" y="13"/>
                </a:lnTo>
                <a:close/>
                <a:moveTo>
                  <a:pt x="131" y="8"/>
                </a:moveTo>
                <a:cubicBezTo>
                  <a:pt x="127" y="8"/>
                  <a:pt x="127" y="8"/>
                  <a:pt x="127" y="8"/>
                </a:cubicBezTo>
                <a:cubicBezTo>
                  <a:pt x="125" y="9"/>
                  <a:pt x="114" y="9"/>
                  <a:pt x="115" y="9"/>
                </a:cubicBezTo>
                <a:cubicBezTo>
                  <a:pt x="122" y="9"/>
                  <a:pt x="131" y="8"/>
                  <a:pt x="137" y="8"/>
                </a:cubicBezTo>
                <a:cubicBezTo>
                  <a:pt x="135" y="8"/>
                  <a:pt x="133" y="8"/>
                  <a:pt x="131" y="8"/>
                </a:cubicBezTo>
                <a:close/>
                <a:moveTo>
                  <a:pt x="71" y="10"/>
                </a:moveTo>
                <a:cubicBezTo>
                  <a:pt x="68" y="10"/>
                  <a:pt x="68" y="10"/>
                  <a:pt x="68" y="10"/>
                </a:cubicBezTo>
                <a:cubicBezTo>
                  <a:pt x="68" y="10"/>
                  <a:pt x="68" y="11"/>
                  <a:pt x="69" y="11"/>
                </a:cubicBezTo>
                <a:cubicBezTo>
                  <a:pt x="70" y="10"/>
                  <a:pt x="71" y="10"/>
                  <a:pt x="71" y="10"/>
                </a:cubicBezTo>
                <a:close/>
                <a:moveTo>
                  <a:pt x="43" y="13"/>
                </a:moveTo>
                <a:cubicBezTo>
                  <a:pt x="39" y="14"/>
                  <a:pt x="39" y="14"/>
                  <a:pt x="39" y="14"/>
                </a:cubicBezTo>
                <a:cubicBezTo>
                  <a:pt x="39" y="14"/>
                  <a:pt x="39" y="14"/>
                  <a:pt x="39" y="14"/>
                </a:cubicBezTo>
                <a:cubicBezTo>
                  <a:pt x="39" y="14"/>
                  <a:pt x="39" y="14"/>
                  <a:pt x="39" y="14"/>
                </a:cubicBezTo>
                <a:cubicBezTo>
                  <a:pt x="40" y="14"/>
                  <a:pt x="40" y="14"/>
                  <a:pt x="40" y="14"/>
                </a:cubicBezTo>
                <a:lnTo>
                  <a:pt x="43" y="13"/>
                </a:lnTo>
                <a:close/>
                <a:moveTo>
                  <a:pt x="39" y="14"/>
                </a:moveTo>
                <a:cubicBezTo>
                  <a:pt x="39" y="14"/>
                  <a:pt x="39" y="14"/>
                  <a:pt x="39" y="14"/>
                </a:cubicBezTo>
                <a:cubicBezTo>
                  <a:pt x="39" y="14"/>
                  <a:pt x="38" y="14"/>
                  <a:pt x="38" y="14"/>
                </a:cubicBezTo>
                <a:cubicBezTo>
                  <a:pt x="38" y="14"/>
                  <a:pt x="38" y="14"/>
                  <a:pt x="39" y="14"/>
                </a:cubicBezTo>
                <a:close/>
                <a:moveTo>
                  <a:pt x="39" y="14"/>
                </a:moveTo>
                <a:cubicBezTo>
                  <a:pt x="39" y="14"/>
                  <a:pt x="39" y="14"/>
                  <a:pt x="39" y="14"/>
                </a:cubicBezTo>
                <a:cubicBezTo>
                  <a:pt x="39" y="14"/>
                  <a:pt x="39" y="14"/>
                  <a:pt x="39" y="14"/>
                </a:cubicBezTo>
                <a:cubicBezTo>
                  <a:pt x="39" y="14"/>
                  <a:pt x="39" y="14"/>
                  <a:pt x="39" y="14"/>
                </a:cubicBezTo>
                <a:close/>
                <a:moveTo>
                  <a:pt x="40" y="11"/>
                </a:moveTo>
                <a:cubicBezTo>
                  <a:pt x="40" y="11"/>
                  <a:pt x="40" y="11"/>
                  <a:pt x="40" y="11"/>
                </a:cubicBezTo>
                <a:cubicBezTo>
                  <a:pt x="40" y="11"/>
                  <a:pt x="40" y="11"/>
                  <a:pt x="40" y="11"/>
                </a:cubicBezTo>
                <a:cubicBezTo>
                  <a:pt x="40" y="11"/>
                  <a:pt x="40" y="11"/>
                  <a:pt x="40" y="11"/>
                </a:cubicBezTo>
                <a:cubicBezTo>
                  <a:pt x="39" y="11"/>
                  <a:pt x="39" y="11"/>
                  <a:pt x="39" y="11"/>
                </a:cubicBezTo>
                <a:cubicBezTo>
                  <a:pt x="39" y="11"/>
                  <a:pt x="40" y="11"/>
                  <a:pt x="40" y="11"/>
                </a:cubicBezTo>
                <a:close/>
                <a:moveTo>
                  <a:pt x="39" y="18"/>
                </a:moveTo>
                <a:cubicBezTo>
                  <a:pt x="39" y="17"/>
                  <a:pt x="40" y="18"/>
                  <a:pt x="40" y="17"/>
                </a:cubicBezTo>
                <a:cubicBezTo>
                  <a:pt x="40" y="17"/>
                  <a:pt x="39" y="17"/>
                  <a:pt x="39" y="18"/>
                </a:cubicBezTo>
                <a:close/>
                <a:moveTo>
                  <a:pt x="39" y="12"/>
                </a:moveTo>
                <a:cubicBezTo>
                  <a:pt x="39" y="12"/>
                  <a:pt x="39" y="12"/>
                  <a:pt x="39" y="12"/>
                </a:cubicBezTo>
                <a:cubicBezTo>
                  <a:pt x="39" y="12"/>
                  <a:pt x="39" y="12"/>
                  <a:pt x="39" y="12"/>
                </a:cubicBezTo>
                <a:close/>
                <a:moveTo>
                  <a:pt x="39" y="12"/>
                </a:moveTo>
                <a:cubicBezTo>
                  <a:pt x="39" y="11"/>
                  <a:pt x="39" y="11"/>
                  <a:pt x="39" y="11"/>
                </a:cubicBezTo>
                <a:cubicBezTo>
                  <a:pt x="39" y="11"/>
                  <a:pt x="39" y="11"/>
                  <a:pt x="39" y="12"/>
                </a:cubicBezTo>
                <a:close/>
                <a:moveTo>
                  <a:pt x="39" y="19"/>
                </a:moveTo>
                <a:cubicBezTo>
                  <a:pt x="39" y="19"/>
                  <a:pt x="39" y="19"/>
                  <a:pt x="39" y="19"/>
                </a:cubicBezTo>
                <a:cubicBezTo>
                  <a:pt x="39" y="19"/>
                  <a:pt x="39" y="19"/>
                  <a:pt x="39" y="19"/>
                </a:cubicBezTo>
                <a:close/>
                <a:moveTo>
                  <a:pt x="39" y="17"/>
                </a:moveTo>
                <a:cubicBezTo>
                  <a:pt x="39" y="17"/>
                  <a:pt x="38" y="17"/>
                  <a:pt x="38" y="18"/>
                </a:cubicBezTo>
                <a:cubicBezTo>
                  <a:pt x="38" y="18"/>
                  <a:pt x="39" y="18"/>
                  <a:pt x="39" y="17"/>
                </a:cubicBezTo>
                <a:close/>
                <a:moveTo>
                  <a:pt x="38" y="12"/>
                </a:moveTo>
                <a:cubicBezTo>
                  <a:pt x="38" y="12"/>
                  <a:pt x="38" y="11"/>
                  <a:pt x="38" y="12"/>
                </a:cubicBezTo>
                <a:cubicBezTo>
                  <a:pt x="38" y="12"/>
                  <a:pt x="38" y="12"/>
                  <a:pt x="38" y="12"/>
                </a:cubicBezTo>
                <a:close/>
                <a:moveTo>
                  <a:pt x="38" y="14"/>
                </a:moveTo>
                <a:cubicBezTo>
                  <a:pt x="38" y="14"/>
                  <a:pt x="38" y="14"/>
                  <a:pt x="38" y="14"/>
                </a:cubicBezTo>
                <a:cubicBezTo>
                  <a:pt x="38" y="14"/>
                  <a:pt x="38" y="14"/>
                  <a:pt x="38" y="14"/>
                </a:cubicBezTo>
                <a:close/>
                <a:moveTo>
                  <a:pt x="38" y="13"/>
                </a:moveTo>
                <a:cubicBezTo>
                  <a:pt x="37" y="13"/>
                  <a:pt x="37" y="13"/>
                  <a:pt x="37" y="13"/>
                </a:cubicBezTo>
                <a:cubicBezTo>
                  <a:pt x="37" y="13"/>
                  <a:pt x="37" y="13"/>
                  <a:pt x="38" y="13"/>
                </a:cubicBezTo>
                <a:close/>
                <a:moveTo>
                  <a:pt x="37" y="13"/>
                </a:moveTo>
                <a:cubicBezTo>
                  <a:pt x="37" y="13"/>
                  <a:pt x="37" y="13"/>
                  <a:pt x="37" y="13"/>
                </a:cubicBezTo>
                <a:cubicBezTo>
                  <a:pt x="37" y="13"/>
                  <a:pt x="37" y="13"/>
                  <a:pt x="37" y="13"/>
                </a:cubicBezTo>
                <a:cubicBezTo>
                  <a:pt x="37" y="13"/>
                  <a:pt x="37" y="13"/>
                  <a:pt x="37" y="13"/>
                </a:cubicBezTo>
                <a:close/>
                <a:moveTo>
                  <a:pt x="36" y="16"/>
                </a:moveTo>
                <a:cubicBezTo>
                  <a:pt x="37" y="17"/>
                  <a:pt x="37" y="16"/>
                  <a:pt x="36" y="16"/>
                </a:cubicBezTo>
                <a:close/>
                <a:moveTo>
                  <a:pt x="35" y="18"/>
                </a:moveTo>
                <a:cubicBezTo>
                  <a:pt x="35" y="18"/>
                  <a:pt x="36" y="18"/>
                  <a:pt x="36" y="18"/>
                </a:cubicBezTo>
                <a:cubicBezTo>
                  <a:pt x="36" y="18"/>
                  <a:pt x="35" y="18"/>
                  <a:pt x="35" y="18"/>
                </a:cubicBezTo>
                <a:close/>
                <a:moveTo>
                  <a:pt x="36" y="19"/>
                </a:moveTo>
                <a:cubicBezTo>
                  <a:pt x="35" y="19"/>
                  <a:pt x="36" y="19"/>
                  <a:pt x="36" y="19"/>
                </a:cubicBezTo>
                <a:close/>
                <a:moveTo>
                  <a:pt x="35" y="21"/>
                </a:moveTo>
                <a:cubicBezTo>
                  <a:pt x="35" y="21"/>
                  <a:pt x="35" y="21"/>
                  <a:pt x="35" y="21"/>
                </a:cubicBezTo>
                <a:cubicBezTo>
                  <a:pt x="35" y="21"/>
                  <a:pt x="35" y="21"/>
                  <a:pt x="35" y="21"/>
                </a:cubicBezTo>
                <a:close/>
                <a:moveTo>
                  <a:pt x="34" y="21"/>
                </a:moveTo>
                <a:cubicBezTo>
                  <a:pt x="34" y="21"/>
                  <a:pt x="34" y="21"/>
                  <a:pt x="34" y="21"/>
                </a:cubicBezTo>
                <a:close/>
                <a:moveTo>
                  <a:pt x="108" y="17"/>
                </a:moveTo>
                <a:cubicBezTo>
                  <a:pt x="103" y="18"/>
                  <a:pt x="99" y="18"/>
                  <a:pt x="95" y="18"/>
                </a:cubicBezTo>
                <a:cubicBezTo>
                  <a:pt x="98" y="18"/>
                  <a:pt x="102" y="17"/>
                  <a:pt x="104" y="18"/>
                </a:cubicBezTo>
                <a:cubicBezTo>
                  <a:pt x="105" y="17"/>
                  <a:pt x="107" y="17"/>
                  <a:pt x="108" y="17"/>
                </a:cubicBezTo>
                <a:close/>
                <a:moveTo>
                  <a:pt x="39" y="17"/>
                </a:moveTo>
                <a:cubicBezTo>
                  <a:pt x="39" y="16"/>
                  <a:pt x="39" y="17"/>
                  <a:pt x="39" y="16"/>
                </a:cubicBezTo>
                <a:cubicBezTo>
                  <a:pt x="39" y="16"/>
                  <a:pt x="40" y="16"/>
                  <a:pt x="40" y="16"/>
                </a:cubicBezTo>
                <a:cubicBezTo>
                  <a:pt x="39" y="16"/>
                  <a:pt x="38" y="16"/>
                  <a:pt x="37" y="16"/>
                </a:cubicBezTo>
                <a:cubicBezTo>
                  <a:pt x="38" y="16"/>
                  <a:pt x="38" y="17"/>
                  <a:pt x="39" y="16"/>
                </a:cubicBezTo>
                <a:cubicBezTo>
                  <a:pt x="39" y="16"/>
                  <a:pt x="39" y="16"/>
                  <a:pt x="38" y="16"/>
                </a:cubicBezTo>
                <a:cubicBezTo>
                  <a:pt x="39" y="16"/>
                  <a:pt x="39" y="16"/>
                  <a:pt x="39" y="16"/>
                </a:cubicBezTo>
                <a:cubicBezTo>
                  <a:pt x="39" y="16"/>
                  <a:pt x="39" y="17"/>
                  <a:pt x="39" y="17"/>
                </a:cubicBezTo>
                <a:cubicBezTo>
                  <a:pt x="39" y="17"/>
                  <a:pt x="39" y="17"/>
                  <a:pt x="39" y="17"/>
                </a:cubicBezTo>
                <a:close/>
                <a:moveTo>
                  <a:pt x="39" y="12"/>
                </a:moveTo>
                <a:cubicBezTo>
                  <a:pt x="38" y="12"/>
                  <a:pt x="38" y="12"/>
                  <a:pt x="39" y="12"/>
                </a:cubicBezTo>
                <a:cubicBezTo>
                  <a:pt x="39" y="12"/>
                  <a:pt x="38" y="12"/>
                  <a:pt x="38" y="12"/>
                </a:cubicBezTo>
                <a:cubicBezTo>
                  <a:pt x="38" y="12"/>
                  <a:pt x="38" y="12"/>
                  <a:pt x="39" y="12"/>
                </a:cubicBezTo>
                <a:close/>
                <a:moveTo>
                  <a:pt x="35" y="13"/>
                </a:moveTo>
                <a:cubicBezTo>
                  <a:pt x="35" y="13"/>
                  <a:pt x="35" y="13"/>
                  <a:pt x="35" y="13"/>
                </a:cubicBezTo>
                <a:cubicBezTo>
                  <a:pt x="35" y="13"/>
                  <a:pt x="36" y="13"/>
                  <a:pt x="37" y="13"/>
                </a:cubicBezTo>
                <a:cubicBezTo>
                  <a:pt x="36" y="13"/>
                  <a:pt x="36" y="13"/>
                  <a:pt x="37" y="13"/>
                </a:cubicBezTo>
                <a:cubicBezTo>
                  <a:pt x="37" y="12"/>
                  <a:pt x="38" y="13"/>
                  <a:pt x="38" y="12"/>
                </a:cubicBezTo>
                <a:cubicBezTo>
                  <a:pt x="37" y="12"/>
                  <a:pt x="36" y="12"/>
                  <a:pt x="36" y="13"/>
                </a:cubicBezTo>
                <a:cubicBezTo>
                  <a:pt x="36" y="12"/>
                  <a:pt x="35" y="12"/>
                  <a:pt x="35" y="12"/>
                </a:cubicBezTo>
                <a:cubicBezTo>
                  <a:pt x="35" y="13"/>
                  <a:pt x="34" y="12"/>
                  <a:pt x="34" y="13"/>
                </a:cubicBezTo>
                <a:cubicBezTo>
                  <a:pt x="34" y="13"/>
                  <a:pt x="35" y="13"/>
                  <a:pt x="35" y="13"/>
                </a:cubicBezTo>
                <a:close/>
                <a:moveTo>
                  <a:pt x="35" y="19"/>
                </a:moveTo>
                <a:cubicBezTo>
                  <a:pt x="35" y="19"/>
                  <a:pt x="36" y="19"/>
                  <a:pt x="36" y="19"/>
                </a:cubicBezTo>
                <a:cubicBezTo>
                  <a:pt x="36" y="19"/>
                  <a:pt x="35" y="19"/>
                  <a:pt x="35" y="19"/>
                </a:cubicBezTo>
                <a:close/>
                <a:moveTo>
                  <a:pt x="350" y="152"/>
                </a:moveTo>
                <a:cubicBezTo>
                  <a:pt x="349" y="186"/>
                  <a:pt x="348" y="220"/>
                  <a:pt x="347" y="253"/>
                </a:cubicBezTo>
                <a:cubicBezTo>
                  <a:pt x="347" y="269"/>
                  <a:pt x="346" y="288"/>
                  <a:pt x="345" y="303"/>
                </a:cubicBezTo>
                <a:cubicBezTo>
                  <a:pt x="345" y="308"/>
                  <a:pt x="345" y="312"/>
                  <a:pt x="345" y="317"/>
                </a:cubicBezTo>
                <a:cubicBezTo>
                  <a:pt x="345" y="321"/>
                  <a:pt x="345" y="321"/>
                  <a:pt x="345" y="321"/>
                </a:cubicBezTo>
                <a:cubicBezTo>
                  <a:pt x="345" y="323"/>
                  <a:pt x="345" y="323"/>
                  <a:pt x="345" y="323"/>
                </a:cubicBezTo>
                <a:cubicBezTo>
                  <a:pt x="345" y="324"/>
                  <a:pt x="345" y="324"/>
                  <a:pt x="345" y="324"/>
                </a:cubicBezTo>
                <a:cubicBezTo>
                  <a:pt x="345" y="325"/>
                  <a:pt x="345" y="325"/>
                  <a:pt x="345" y="325"/>
                </a:cubicBezTo>
                <a:cubicBezTo>
                  <a:pt x="345" y="325"/>
                  <a:pt x="345" y="325"/>
                  <a:pt x="345" y="325"/>
                </a:cubicBezTo>
                <a:cubicBezTo>
                  <a:pt x="345" y="325"/>
                  <a:pt x="345" y="325"/>
                  <a:pt x="345" y="325"/>
                </a:cubicBezTo>
                <a:cubicBezTo>
                  <a:pt x="345" y="326"/>
                  <a:pt x="345" y="326"/>
                  <a:pt x="345" y="326"/>
                </a:cubicBezTo>
                <a:cubicBezTo>
                  <a:pt x="344" y="327"/>
                  <a:pt x="344" y="327"/>
                  <a:pt x="344" y="327"/>
                </a:cubicBezTo>
                <a:cubicBezTo>
                  <a:pt x="344" y="327"/>
                  <a:pt x="344" y="328"/>
                  <a:pt x="344" y="329"/>
                </a:cubicBezTo>
                <a:cubicBezTo>
                  <a:pt x="343" y="330"/>
                  <a:pt x="343" y="331"/>
                  <a:pt x="342" y="331"/>
                </a:cubicBezTo>
                <a:cubicBezTo>
                  <a:pt x="341" y="332"/>
                  <a:pt x="340" y="333"/>
                  <a:pt x="339" y="334"/>
                </a:cubicBezTo>
                <a:cubicBezTo>
                  <a:pt x="338" y="335"/>
                  <a:pt x="336" y="336"/>
                  <a:pt x="334" y="336"/>
                </a:cubicBezTo>
                <a:cubicBezTo>
                  <a:pt x="328" y="339"/>
                  <a:pt x="322" y="340"/>
                  <a:pt x="317" y="342"/>
                </a:cubicBezTo>
                <a:cubicBezTo>
                  <a:pt x="305" y="344"/>
                  <a:pt x="294" y="345"/>
                  <a:pt x="285" y="346"/>
                </a:cubicBezTo>
                <a:cubicBezTo>
                  <a:pt x="270" y="348"/>
                  <a:pt x="255" y="349"/>
                  <a:pt x="240" y="350"/>
                </a:cubicBezTo>
                <a:cubicBezTo>
                  <a:pt x="222" y="351"/>
                  <a:pt x="222" y="351"/>
                  <a:pt x="222" y="351"/>
                </a:cubicBezTo>
                <a:cubicBezTo>
                  <a:pt x="215" y="351"/>
                  <a:pt x="215" y="351"/>
                  <a:pt x="215" y="351"/>
                </a:cubicBezTo>
                <a:cubicBezTo>
                  <a:pt x="205" y="352"/>
                  <a:pt x="195" y="352"/>
                  <a:pt x="186" y="352"/>
                </a:cubicBezTo>
                <a:cubicBezTo>
                  <a:pt x="180" y="352"/>
                  <a:pt x="175" y="352"/>
                  <a:pt x="170" y="353"/>
                </a:cubicBezTo>
                <a:cubicBezTo>
                  <a:pt x="153" y="353"/>
                  <a:pt x="131" y="352"/>
                  <a:pt x="111" y="352"/>
                </a:cubicBezTo>
                <a:cubicBezTo>
                  <a:pt x="106" y="351"/>
                  <a:pt x="101" y="351"/>
                  <a:pt x="96" y="351"/>
                </a:cubicBezTo>
                <a:cubicBezTo>
                  <a:pt x="88" y="350"/>
                  <a:pt x="88" y="350"/>
                  <a:pt x="88" y="350"/>
                </a:cubicBezTo>
                <a:cubicBezTo>
                  <a:pt x="79" y="350"/>
                  <a:pt x="67" y="349"/>
                  <a:pt x="58" y="348"/>
                </a:cubicBezTo>
                <a:cubicBezTo>
                  <a:pt x="53" y="347"/>
                  <a:pt x="48" y="346"/>
                  <a:pt x="43" y="345"/>
                </a:cubicBezTo>
                <a:cubicBezTo>
                  <a:pt x="37" y="344"/>
                  <a:pt x="32" y="343"/>
                  <a:pt x="27" y="341"/>
                </a:cubicBezTo>
                <a:cubicBezTo>
                  <a:pt x="24" y="340"/>
                  <a:pt x="22" y="339"/>
                  <a:pt x="19" y="338"/>
                </a:cubicBezTo>
                <a:cubicBezTo>
                  <a:pt x="16" y="337"/>
                  <a:pt x="14" y="335"/>
                  <a:pt x="11" y="332"/>
                </a:cubicBezTo>
                <a:cubicBezTo>
                  <a:pt x="10" y="331"/>
                  <a:pt x="9" y="329"/>
                  <a:pt x="9" y="328"/>
                </a:cubicBezTo>
                <a:cubicBezTo>
                  <a:pt x="9" y="327"/>
                  <a:pt x="9" y="326"/>
                  <a:pt x="9" y="326"/>
                </a:cubicBezTo>
                <a:cubicBezTo>
                  <a:pt x="8" y="326"/>
                  <a:pt x="8" y="326"/>
                  <a:pt x="8" y="326"/>
                </a:cubicBezTo>
                <a:cubicBezTo>
                  <a:pt x="8" y="325"/>
                  <a:pt x="8" y="325"/>
                  <a:pt x="8" y="325"/>
                </a:cubicBezTo>
                <a:cubicBezTo>
                  <a:pt x="7" y="319"/>
                  <a:pt x="7" y="319"/>
                  <a:pt x="7" y="319"/>
                </a:cubicBezTo>
                <a:cubicBezTo>
                  <a:pt x="7" y="316"/>
                  <a:pt x="6" y="312"/>
                  <a:pt x="6" y="308"/>
                </a:cubicBezTo>
                <a:cubicBezTo>
                  <a:pt x="5" y="300"/>
                  <a:pt x="4" y="292"/>
                  <a:pt x="3" y="285"/>
                </a:cubicBezTo>
                <a:cubicBezTo>
                  <a:pt x="3" y="284"/>
                  <a:pt x="3" y="284"/>
                  <a:pt x="3" y="283"/>
                </a:cubicBezTo>
                <a:cubicBezTo>
                  <a:pt x="3" y="273"/>
                  <a:pt x="2" y="262"/>
                  <a:pt x="1" y="252"/>
                </a:cubicBezTo>
                <a:cubicBezTo>
                  <a:pt x="1" y="250"/>
                  <a:pt x="1" y="250"/>
                  <a:pt x="1" y="249"/>
                </a:cubicBezTo>
                <a:cubicBezTo>
                  <a:pt x="1" y="244"/>
                  <a:pt x="1" y="241"/>
                  <a:pt x="1" y="236"/>
                </a:cubicBezTo>
                <a:cubicBezTo>
                  <a:pt x="1" y="216"/>
                  <a:pt x="0" y="202"/>
                  <a:pt x="1" y="186"/>
                </a:cubicBezTo>
                <a:cubicBezTo>
                  <a:pt x="1" y="177"/>
                  <a:pt x="1" y="166"/>
                  <a:pt x="1" y="157"/>
                </a:cubicBezTo>
                <a:cubicBezTo>
                  <a:pt x="1" y="149"/>
                  <a:pt x="1" y="149"/>
                  <a:pt x="1" y="149"/>
                </a:cubicBezTo>
                <a:cubicBezTo>
                  <a:pt x="1" y="146"/>
                  <a:pt x="1" y="145"/>
                  <a:pt x="1" y="142"/>
                </a:cubicBezTo>
                <a:cubicBezTo>
                  <a:pt x="2" y="137"/>
                  <a:pt x="2" y="137"/>
                  <a:pt x="2" y="137"/>
                </a:cubicBezTo>
                <a:cubicBezTo>
                  <a:pt x="2" y="128"/>
                  <a:pt x="2" y="128"/>
                  <a:pt x="2" y="128"/>
                </a:cubicBezTo>
                <a:cubicBezTo>
                  <a:pt x="2" y="119"/>
                  <a:pt x="2" y="119"/>
                  <a:pt x="2" y="119"/>
                </a:cubicBezTo>
                <a:cubicBezTo>
                  <a:pt x="3" y="110"/>
                  <a:pt x="3" y="110"/>
                  <a:pt x="3" y="110"/>
                </a:cubicBezTo>
                <a:cubicBezTo>
                  <a:pt x="3" y="102"/>
                  <a:pt x="3" y="95"/>
                  <a:pt x="4" y="86"/>
                </a:cubicBezTo>
                <a:cubicBezTo>
                  <a:pt x="5" y="66"/>
                  <a:pt x="5" y="66"/>
                  <a:pt x="5" y="66"/>
                </a:cubicBezTo>
                <a:cubicBezTo>
                  <a:pt x="6" y="54"/>
                  <a:pt x="6" y="54"/>
                  <a:pt x="6" y="54"/>
                </a:cubicBezTo>
                <a:cubicBezTo>
                  <a:pt x="6" y="48"/>
                  <a:pt x="6" y="48"/>
                  <a:pt x="6" y="48"/>
                </a:cubicBezTo>
                <a:cubicBezTo>
                  <a:pt x="7" y="40"/>
                  <a:pt x="7" y="40"/>
                  <a:pt x="7" y="40"/>
                </a:cubicBezTo>
                <a:cubicBezTo>
                  <a:pt x="7" y="39"/>
                  <a:pt x="7" y="39"/>
                  <a:pt x="7" y="39"/>
                </a:cubicBezTo>
                <a:cubicBezTo>
                  <a:pt x="7" y="39"/>
                  <a:pt x="7" y="39"/>
                  <a:pt x="7" y="39"/>
                </a:cubicBezTo>
                <a:cubicBezTo>
                  <a:pt x="7" y="38"/>
                  <a:pt x="7" y="38"/>
                  <a:pt x="7" y="38"/>
                </a:cubicBezTo>
                <a:cubicBezTo>
                  <a:pt x="7" y="38"/>
                  <a:pt x="7" y="38"/>
                  <a:pt x="7" y="37"/>
                </a:cubicBezTo>
                <a:cubicBezTo>
                  <a:pt x="7" y="36"/>
                  <a:pt x="7" y="35"/>
                  <a:pt x="7" y="34"/>
                </a:cubicBezTo>
                <a:cubicBezTo>
                  <a:pt x="6" y="34"/>
                  <a:pt x="6" y="34"/>
                  <a:pt x="6" y="34"/>
                </a:cubicBezTo>
                <a:cubicBezTo>
                  <a:pt x="6" y="34"/>
                  <a:pt x="6" y="33"/>
                  <a:pt x="6" y="33"/>
                </a:cubicBezTo>
                <a:cubicBezTo>
                  <a:pt x="6" y="33"/>
                  <a:pt x="7" y="32"/>
                  <a:pt x="7" y="31"/>
                </a:cubicBezTo>
                <a:cubicBezTo>
                  <a:pt x="6" y="31"/>
                  <a:pt x="6" y="31"/>
                  <a:pt x="6" y="31"/>
                </a:cubicBezTo>
                <a:cubicBezTo>
                  <a:pt x="6" y="30"/>
                  <a:pt x="7" y="30"/>
                  <a:pt x="7" y="30"/>
                </a:cubicBezTo>
                <a:cubicBezTo>
                  <a:pt x="7" y="29"/>
                  <a:pt x="6" y="29"/>
                  <a:pt x="6" y="29"/>
                </a:cubicBezTo>
                <a:cubicBezTo>
                  <a:pt x="6" y="29"/>
                  <a:pt x="7" y="28"/>
                  <a:pt x="7" y="28"/>
                </a:cubicBezTo>
                <a:cubicBezTo>
                  <a:pt x="7" y="28"/>
                  <a:pt x="7" y="28"/>
                  <a:pt x="7" y="28"/>
                </a:cubicBezTo>
                <a:cubicBezTo>
                  <a:pt x="7" y="27"/>
                  <a:pt x="8" y="26"/>
                  <a:pt x="8" y="25"/>
                </a:cubicBezTo>
                <a:cubicBezTo>
                  <a:pt x="8" y="25"/>
                  <a:pt x="8" y="25"/>
                  <a:pt x="8" y="25"/>
                </a:cubicBezTo>
                <a:cubicBezTo>
                  <a:pt x="8" y="24"/>
                  <a:pt x="9" y="23"/>
                  <a:pt x="10" y="22"/>
                </a:cubicBezTo>
                <a:cubicBezTo>
                  <a:pt x="10" y="22"/>
                  <a:pt x="10" y="22"/>
                  <a:pt x="10" y="22"/>
                </a:cubicBezTo>
                <a:cubicBezTo>
                  <a:pt x="10" y="22"/>
                  <a:pt x="11" y="22"/>
                  <a:pt x="11" y="21"/>
                </a:cubicBezTo>
                <a:cubicBezTo>
                  <a:pt x="11" y="21"/>
                  <a:pt x="11" y="21"/>
                  <a:pt x="12" y="21"/>
                </a:cubicBezTo>
                <a:cubicBezTo>
                  <a:pt x="12" y="21"/>
                  <a:pt x="12" y="21"/>
                  <a:pt x="13" y="20"/>
                </a:cubicBezTo>
                <a:cubicBezTo>
                  <a:pt x="13" y="20"/>
                  <a:pt x="13" y="20"/>
                  <a:pt x="14" y="20"/>
                </a:cubicBezTo>
                <a:cubicBezTo>
                  <a:pt x="14" y="20"/>
                  <a:pt x="15" y="20"/>
                  <a:pt x="15" y="19"/>
                </a:cubicBezTo>
                <a:cubicBezTo>
                  <a:pt x="16" y="20"/>
                  <a:pt x="17" y="19"/>
                  <a:pt x="18" y="20"/>
                </a:cubicBezTo>
                <a:cubicBezTo>
                  <a:pt x="19" y="20"/>
                  <a:pt x="19" y="19"/>
                  <a:pt x="19" y="20"/>
                </a:cubicBezTo>
                <a:cubicBezTo>
                  <a:pt x="19" y="20"/>
                  <a:pt x="20" y="20"/>
                  <a:pt x="21" y="20"/>
                </a:cubicBezTo>
                <a:cubicBezTo>
                  <a:pt x="21" y="20"/>
                  <a:pt x="21" y="21"/>
                  <a:pt x="21" y="21"/>
                </a:cubicBezTo>
                <a:cubicBezTo>
                  <a:pt x="21" y="21"/>
                  <a:pt x="22" y="21"/>
                  <a:pt x="22" y="21"/>
                </a:cubicBezTo>
                <a:cubicBezTo>
                  <a:pt x="22" y="22"/>
                  <a:pt x="24" y="23"/>
                  <a:pt x="24" y="24"/>
                </a:cubicBezTo>
                <a:cubicBezTo>
                  <a:pt x="24" y="24"/>
                  <a:pt x="24" y="25"/>
                  <a:pt x="24" y="25"/>
                </a:cubicBezTo>
                <a:cubicBezTo>
                  <a:pt x="24" y="25"/>
                  <a:pt x="25" y="26"/>
                  <a:pt x="25" y="26"/>
                </a:cubicBezTo>
                <a:cubicBezTo>
                  <a:pt x="25" y="27"/>
                  <a:pt x="25" y="27"/>
                  <a:pt x="25" y="28"/>
                </a:cubicBezTo>
                <a:cubicBezTo>
                  <a:pt x="25" y="28"/>
                  <a:pt x="25" y="28"/>
                  <a:pt x="25" y="29"/>
                </a:cubicBezTo>
                <a:cubicBezTo>
                  <a:pt x="25" y="29"/>
                  <a:pt x="26" y="30"/>
                  <a:pt x="26" y="30"/>
                </a:cubicBezTo>
                <a:cubicBezTo>
                  <a:pt x="26" y="31"/>
                  <a:pt x="26" y="31"/>
                  <a:pt x="26" y="32"/>
                </a:cubicBezTo>
                <a:cubicBezTo>
                  <a:pt x="26" y="32"/>
                  <a:pt x="26" y="32"/>
                  <a:pt x="26" y="32"/>
                </a:cubicBezTo>
                <a:cubicBezTo>
                  <a:pt x="26" y="33"/>
                  <a:pt x="25" y="33"/>
                  <a:pt x="25" y="33"/>
                </a:cubicBezTo>
                <a:cubicBezTo>
                  <a:pt x="25" y="34"/>
                  <a:pt x="25" y="34"/>
                  <a:pt x="25" y="34"/>
                </a:cubicBezTo>
                <a:cubicBezTo>
                  <a:pt x="25" y="34"/>
                  <a:pt x="24" y="34"/>
                  <a:pt x="24" y="35"/>
                </a:cubicBezTo>
                <a:cubicBezTo>
                  <a:pt x="24" y="35"/>
                  <a:pt x="25" y="36"/>
                  <a:pt x="24" y="36"/>
                </a:cubicBezTo>
                <a:cubicBezTo>
                  <a:pt x="24" y="37"/>
                  <a:pt x="24" y="38"/>
                  <a:pt x="24" y="39"/>
                </a:cubicBezTo>
                <a:cubicBezTo>
                  <a:pt x="23" y="39"/>
                  <a:pt x="23" y="39"/>
                  <a:pt x="23" y="39"/>
                </a:cubicBezTo>
                <a:cubicBezTo>
                  <a:pt x="23" y="40"/>
                  <a:pt x="23" y="40"/>
                  <a:pt x="23" y="40"/>
                </a:cubicBezTo>
                <a:cubicBezTo>
                  <a:pt x="23" y="40"/>
                  <a:pt x="23" y="40"/>
                  <a:pt x="23" y="40"/>
                </a:cubicBezTo>
                <a:cubicBezTo>
                  <a:pt x="23" y="43"/>
                  <a:pt x="23" y="43"/>
                  <a:pt x="23" y="43"/>
                </a:cubicBezTo>
                <a:cubicBezTo>
                  <a:pt x="22" y="51"/>
                  <a:pt x="22" y="59"/>
                  <a:pt x="21" y="66"/>
                </a:cubicBezTo>
                <a:cubicBezTo>
                  <a:pt x="21" y="72"/>
                  <a:pt x="20" y="78"/>
                  <a:pt x="20" y="85"/>
                </a:cubicBezTo>
                <a:cubicBezTo>
                  <a:pt x="19" y="104"/>
                  <a:pt x="18" y="123"/>
                  <a:pt x="17" y="141"/>
                </a:cubicBezTo>
                <a:cubicBezTo>
                  <a:pt x="17" y="152"/>
                  <a:pt x="16" y="167"/>
                  <a:pt x="16" y="176"/>
                </a:cubicBezTo>
                <a:cubicBezTo>
                  <a:pt x="16" y="189"/>
                  <a:pt x="16" y="200"/>
                  <a:pt x="16" y="211"/>
                </a:cubicBezTo>
                <a:cubicBezTo>
                  <a:pt x="16" y="232"/>
                  <a:pt x="16" y="232"/>
                  <a:pt x="16" y="232"/>
                </a:cubicBezTo>
                <a:cubicBezTo>
                  <a:pt x="16" y="238"/>
                  <a:pt x="16" y="238"/>
                  <a:pt x="16" y="238"/>
                </a:cubicBezTo>
                <a:cubicBezTo>
                  <a:pt x="17" y="258"/>
                  <a:pt x="17" y="258"/>
                  <a:pt x="17" y="258"/>
                </a:cubicBezTo>
                <a:cubicBezTo>
                  <a:pt x="17" y="264"/>
                  <a:pt x="17" y="270"/>
                  <a:pt x="18" y="276"/>
                </a:cubicBezTo>
                <a:cubicBezTo>
                  <a:pt x="18" y="285"/>
                  <a:pt x="19" y="296"/>
                  <a:pt x="21" y="307"/>
                </a:cubicBezTo>
                <a:cubicBezTo>
                  <a:pt x="21" y="312"/>
                  <a:pt x="22" y="318"/>
                  <a:pt x="23" y="323"/>
                </a:cubicBezTo>
                <a:cubicBezTo>
                  <a:pt x="23" y="323"/>
                  <a:pt x="23" y="323"/>
                  <a:pt x="23" y="323"/>
                </a:cubicBezTo>
                <a:cubicBezTo>
                  <a:pt x="23" y="323"/>
                  <a:pt x="23" y="323"/>
                  <a:pt x="23" y="323"/>
                </a:cubicBezTo>
                <a:cubicBezTo>
                  <a:pt x="23" y="323"/>
                  <a:pt x="23" y="323"/>
                  <a:pt x="23" y="323"/>
                </a:cubicBezTo>
                <a:cubicBezTo>
                  <a:pt x="22" y="323"/>
                  <a:pt x="22" y="323"/>
                  <a:pt x="22" y="323"/>
                </a:cubicBezTo>
                <a:cubicBezTo>
                  <a:pt x="22" y="324"/>
                  <a:pt x="21" y="324"/>
                  <a:pt x="21" y="324"/>
                </a:cubicBezTo>
                <a:cubicBezTo>
                  <a:pt x="21" y="324"/>
                  <a:pt x="21" y="324"/>
                  <a:pt x="21" y="324"/>
                </a:cubicBezTo>
                <a:cubicBezTo>
                  <a:pt x="21" y="324"/>
                  <a:pt x="21" y="324"/>
                  <a:pt x="21" y="324"/>
                </a:cubicBezTo>
                <a:cubicBezTo>
                  <a:pt x="21" y="324"/>
                  <a:pt x="21" y="324"/>
                  <a:pt x="21" y="324"/>
                </a:cubicBezTo>
                <a:cubicBezTo>
                  <a:pt x="21" y="324"/>
                  <a:pt x="21" y="324"/>
                  <a:pt x="21" y="324"/>
                </a:cubicBezTo>
                <a:cubicBezTo>
                  <a:pt x="21" y="324"/>
                  <a:pt x="21" y="324"/>
                  <a:pt x="21" y="324"/>
                </a:cubicBezTo>
                <a:cubicBezTo>
                  <a:pt x="20" y="324"/>
                  <a:pt x="20" y="324"/>
                  <a:pt x="21" y="324"/>
                </a:cubicBezTo>
                <a:cubicBezTo>
                  <a:pt x="21" y="324"/>
                  <a:pt x="21" y="324"/>
                  <a:pt x="21" y="324"/>
                </a:cubicBezTo>
                <a:cubicBezTo>
                  <a:pt x="21" y="324"/>
                  <a:pt x="21" y="324"/>
                  <a:pt x="21" y="324"/>
                </a:cubicBezTo>
                <a:cubicBezTo>
                  <a:pt x="22" y="324"/>
                  <a:pt x="24" y="324"/>
                  <a:pt x="23" y="324"/>
                </a:cubicBezTo>
                <a:cubicBezTo>
                  <a:pt x="23" y="324"/>
                  <a:pt x="23" y="324"/>
                  <a:pt x="23" y="324"/>
                </a:cubicBezTo>
                <a:cubicBezTo>
                  <a:pt x="23" y="323"/>
                  <a:pt x="23" y="323"/>
                  <a:pt x="23" y="323"/>
                </a:cubicBezTo>
                <a:cubicBezTo>
                  <a:pt x="23" y="323"/>
                  <a:pt x="23" y="323"/>
                  <a:pt x="23" y="323"/>
                </a:cubicBezTo>
                <a:cubicBezTo>
                  <a:pt x="23" y="323"/>
                  <a:pt x="24" y="324"/>
                  <a:pt x="25" y="324"/>
                </a:cubicBezTo>
                <a:cubicBezTo>
                  <a:pt x="27" y="325"/>
                  <a:pt x="29" y="326"/>
                  <a:pt x="32" y="327"/>
                </a:cubicBezTo>
                <a:cubicBezTo>
                  <a:pt x="33" y="328"/>
                  <a:pt x="34" y="328"/>
                  <a:pt x="35" y="328"/>
                </a:cubicBezTo>
                <a:cubicBezTo>
                  <a:pt x="49" y="332"/>
                  <a:pt x="62" y="333"/>
                  <a:pt x="75" y="335"/>
                </a:cubicBezTo>
                <a:cubicBezTo>
                  <a:pt x="91" y="336"/>
                  <a:pt x="111" y="337"/>
                  <a:pt x="128" y="338"/>
                </a:cubicBezTo>
                <a:cubicBezTo>
                  <a:pt x="143" y="338"/>
                  <a:pt x="158" y="338"/>
                  <a:pt x="173" y="338"/>
                </a:cubicBezTo>
                <a:cubicBezTo>
                  <a:pt x="185" y="338"/>
                  <a:pt x="197" y="338"/>
                  <a:pt x="208" y="337"/>
                </a:cubicBezTo>
                <a:cubicBezTo>
                  <a:pt x="221" y="337"/>
                  <a:pt x="221" y="337"/>
                  <a:pt x="221" y="337"/>
                </a:cubicBezTo>
                <a:cubicBezTo>
                  <a:pt x="239" y="336"/>
                  <a:pt x="239" y="336"/>
                  <a:pt x="239" y="336"/>
                </a:cubicBezTo>
                <a:cubicBezTo>
                  <a:pt x="250" y="335"/>
                  <a:pt x="261" y="335"/>
                  <a:pt x="272" y="333"/>
                </a:cubicBezTo>
                <a:cubicBezTo>
                  <a:pt x="282" y="333"/>
                  <a:pt x="292" y="331"/>
                  <a:pt x="302" y="330"/>
                </a:cubicBezTo>
                <a:cubicBezTo>
                  <a:pt x="305" y="329"/>
                  <a:pt x="309" y="329"/>
                  <a:pt x="312" y="328"/>
                </a:cubicBezTo>
                <a:cubicBezTo>
                  <a:pt x="315" y="328"/>
                  <a:pt x="317" y="327"/>
                  <a:pt x="319" y="327"/>
                </a:cubicBezTo>
                <a:cubicBezTo>
                  <a:pt x="322" y="326"/>
                  <a:pt x="325" y="325"/>
                  <a:pt x="328" y="324"/>
                </a:cubicBezTo>
                <a:cubicBezTo>
                  <a:pt x="329" y="324"/>
                  <a:pt x="330" y="323"/>
                  <a:pt x="331" y="323"/>
                </a:cubicBezTo>
                <a:cubicBezTo>
                  <a:pt x="331" y="324"/>
                  <a:pt x="331" y="324"/>
                  <a:pt x="331" y="324"/>
                </a:cubicBezTo>
                <a:cubicBezTo>
                  <a:pt x="331" y="325"/>
                  <a:pt x="331" y="325"/>
                  <a:pt x="331" y="325"/>
                </a:cubicBezTo>
                <a:cubicBezTo>
                  <a:pt x="330" y="325"/>
                  <a:pt x="330" y="325"/>
                  <a:pt x="330" y="325"/>
                </a:cubicBezTo>
                <a:cubicBezTo>
                  <a:pt x="327" y="325"/>
                  <a:pt x="332"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6" y="325"/>
                  <a:pt x="335" y="325"/>
                  <a:pt x="335" y="325"/>
                </a:cubicBezTo>
                <a:cubicBezTo>
                  <a:pt x="334" y="324"/>
                  <a:pt x="333" y="324"/>
                  <a:pt x="333" y="323"/>
                </a:cubicBezTo>
                <a:cubicBezTo>
                  <a:pt x="332" y="323"/>
                  <a:pt x="332" y="322"/>
                  <a:pt x="331" y="322"/>
                </a:cubicBezTo>
                <a:cubicBezTo>
                  <a:pt x="331" y="322"/>
                  <a:pt x="331" y="322"/>
                  <a:pt x="331" y="322"/>
                </a:cubicBezTo>
                <a:cubicBezTo>
                  <a:pt x="331" y="322"/>
                  <a:pt x="331" y="322"/>
                  <a:pt x="331" y="322"/>
                </a:cubicBezTo>
                <a:cubicBezTo>
                  <a:pt x="331" y="322"/>
                  <a:pt x="331" y="323"/>
                  <a:pt x="331" y="323"/>
                </a:cubicBezTo>
                <a:cubicBezTo>
                  <a:pt x="332" y="302"/>
                  <a:pt x="332" y="302"/>
                  <a:pt x="332" y="302"/>
                </a:cubicBezTo>
                <a:cubicBezTo>
                  <a:pt x="332" y="282"/>
                  <a:pt x="333" y="263"/>
                  <a:pt x="334" y="241"/>
                </a:cubicBezTo>
                <a:cubicBezTo>
                  <a:pt x="334" y="225"/>
                  <a:pt x="335" y="208"/>
                  <a:pt x="335" y="190"/>
                </a:cubicBezTo>
                <a:cubicBezTo>
                  <a:pt x="336" y="167"/>
                  <a:pt x="337" y="143"/>
                  <a:pt x="337" y="119"/>
                </a:cubicBezTo>
                <a:cubicBezTo>
                  <a:pt x="337" y="93"/>
                  <a:pt x="337" y="67"/>
                  <a:pt x="335" y="43"/>
                </a:cubicBezTo>
                <a:cubicBezTo>
                  <a:pt x="335" y="42"/>
                  <a:pt x="335" y="41"/>
                  <a:pt x="335" y="39"/>
                </a:cubicBezTo>
                <a:cubicBezTo>
                  <a:pt x="335" y="36"/>
                  <a:pt x="335" y="37"/>
                  <a:pt x="334" y="34"/>
                </a:cubicBezTo>
                <a:cubicBezTo>
                  <a:pt x="334" y="32"/>
                  <a:pt x="335" y="33"/>
                  <a:pt x="334" y="32"/>
                </a:cubicBezTo>
                <a:cubicBezTo>
                  <a:pt x="334" y="29"/>
                  <a:pt x="334" y="27"/>
                  <a:pt x="333" y="24"/>
                </a:cubicBezTo>
                <a:cubicBezTo>
                  <a:pt x="333" y="23"/>
                  <a:pt x="333" y="22"/>
                  <a:pt x="332" y="21"/>
                </a:cubicBezTo>
                <a:cubicBezTo>
                  <a:pt x="332" y="21"/>
                  <a:pt x="332" y="21"/>
                  <a:pt x="332" y="21"/>
                </a:cubicBezTo>
                <a:cubicBezTo>
                  <a:pt x="332" y="21"/>
                  <a:pt x="332" y="21"/>
                  <a:pt x="332" y="21"/>
                </a:cubicBezTo>
                <a:cubicBezTo>
                  <a:pt x="332" y="21"/>
                  <a:pt x="333" y="21"/>
                  <a:pt x="333" y="20"/>
                </a:cubicBezTo>
                <a:cubicBezTo>
                  <a:pt x="333" y="20"/>
                  <a:pt x="333" y="20"/>
                  <a:pt x="333" y="20"/>
                </a:cubicBezTo>
                <a:cubicBezTo>
                  <a:pt x="334" y="20"/>
                  <a:pt x="334" y="20"/>
                  <a:pt x="334" y="20"/>
                </a:cubicBezTo>
                <a:cubicBezTo>
                  <a:pt x="334" y="20"/>
                  <a:pt x="334" y="19"/>
                  <a:pt x="334" y="19"/>
                </a:cubicBezTo>
                <a:cubicBezTo>
                  <a:pt x="334" y="19"/>
                  <a:pt x="334" y="19"/>
                  <a:pt x="334" y="19"/>
                </a:cubicBezTo>
                <a:cubicBezTo>
                  <a:pt x="334" y="19"/>
                  <a:pt x="334" y="19"/>
                  <a:pt x="334" y="19"/>
                </a:cubicBezTo>
                <a:cubicBezTo>
                  <a:pt x="334" y="20"/>
                  <a:pt x="334" y="20"/>
                  <a:pt x="334" y="20"/>
                </a:cubicBezTo>
                <a:cubicBezTo>
                  <a:pt x="333" y="20"/>
                  <a:pt x="333" y="20"/>
                  <a:pt x="333" y="20"/>
                </a:cubicBezTo>
                <a:cubicBezTo>
                  <a:pt x="333" y="20"/>
                  <a:pt x="333" y="20"/>
                  <a:pt x="333" y="20"/>
                </a:cubicBezTo>
                <a:cubicBezTo>
                  <a:pt x="333" y="21"/>
                  <a:pt x="332" y="21"/>
                  <a:pt x="332" y="21"/>
                </a:cubicBezTo>
                <a:cubicBezTo>
                  <a:pt x="332" y="21"/>
                  <a:pt x="332" y="21"/>
                  <a:pt x="332" y="21"/>
                </a:cubicBezTo>
                <a:cubicBezTo>
                  <a:pt x="332" y="21"/>
                  <a:pt x="331" y="21"/>
                  <a:pt x="331" y="20"/>
                </a:cubicBezTo>
                <a:cubicBezTo>
                  <a:pt x="330" y="20"/>
                  <a:pt x="329" y="20"/>
                  <a:pt x="328" y="19"/>
                </a:cubicBezTo>
                <a:cubicBezTo>
                  <a:pt x="326" y="19"/>
                  <a:pt x="323" y="18"/>
                  <a:pt x="321" y="18"/>
                </a:cubicBezTo>
                <a:cubicBezTo>
                  <a:pt x="311" y="16"/>
                  <a:pt x="300" y="15"/>
                  <a:pt x="290" y="14"/>
                </a:cubicBezTo>
                <a:cubicBezTo>
                  <a:pt x="287" y="14"/>
                  <a:pt x="290" y="14"/>
                  <a:pt x="288" y="14"/>
                </a:cubicBezTo>
                <a:cubicBezTo>
                  <a:pt x="276" y="13"/>
                  <a:pt x="259" y="13"/>
                  <a:pt x="244" y="13"/>
                </a:cubicBezTo>
                <a:cubicBezTo>
                  <a:pt x="226" y="13"/>
                  <a:pt x="226" y="13"/>
                  <a:pt x="226" y="13"/>
                </a:cubicBezTo>
                <a:cubicBezTo>
                  <a:pt x="225" y="13"/>
                  <a:pt x="225" y="13"/>
                  <a:pt x="224" y="13"/>
                </a:cubicBezTo>
                <a:cubicBezTo>
                  <a:pt x="222" y="13"/>
                  <a:pt x="223" y="13"/>
                  <a:pt x="222" y="13"/>
                </a:cubicBezTo>
                <a:cubicBezTo>
                  <a:pt x="217" y="13"/>
                  <a:pt x="217" y="13"/>
                  <a:pt x="217" y="13"/>
                </a:cubicBezTo>
                <a:cubicBezTo>
                  <a:pt x="202" y="13"/>
                  <a:pt x="188" y="13"/>
                  <a:pt x="173" y="14"/>
                </a:cubicBezTo>
                <a:cubicBezTo>
                  <a:pt x="170" y="13"/>
                  <a:pt x="170" y="13"/>
                  <a:pt x="166" y="14"/>
                </a:cubicBezTo>
                <a:cubicBezTo>
                  <a:pt x="163" y="14"/>
                  <a:pt x="163" y="14"/>
                  <a:pt x="160" y="14"/>
                </a:cubicBezTo>
                <a:cubicBezTo>
                  <a:pt x="160" y="14"/>
                  <a:pt x="156" y="14"/>
                  <a:pt x="156" y="14"/>
                </a:cubicBezTo>
                <a:cubicBezTo>
                  <a:pt x="155" y="14"/>
                  <a:pt x="156" y="14"/>
                  <a:pt x="155" y="14"/>
                </a:cubicBezTo>
                <a:cubicBezTo>
                  <a:pt x="153" y="14"/>
                  <a:pt x="144" y="14"/>
                  <a:pt x="138" y="14"/>
                </a:cubicBezTo>
                <a:cubicBezTo>
                  <a:pt x="132" y="15"/>
                  <a:pt x="125" y="15"/>
                  <a:pt x="117" y="15"/>
                </a:cubicBezTo>
                <a:cubicBezTo>
                  <a:pt x="125" y="15"/>
                  <a:pt x="131" y="14"/>
                  <a:pt x="133" y="14"/>
                </a:cubicBezTo>
                <a:cubicBezTo>
                  <a:pt x="125" y="14"/>
                  <a:pt x="112" y="14"/>
                  <a:pt x="105" y="14"/>
                </a:cubicBezTo>
                <a:cubicBezTo>
                  <a:pt x="47" y="18"/>
                  <a:pt x="47" y="18"/>
                  <a:pt x="47" y="18"/>
                </a:cubicBezTo>
                <a:cubicBezTo>
                  <a:pt x="45" y="18"/>
                  <a:pt x="45" y="18"/>
                  <a:pt x="45" y="18"/>
                </a:cubicBezTo>
                <a:cubicBezTo>
                  <a:pt x="39" y="18"/>
                  <a:pt x="39" y="18"/>
                  <a:pt x="39" y="18"/>
                </a:cubicBezTo>
                <a:cubicBezTo>
                  <a:pt x="38" y="18"/>
                  <a:pt x="38" y="18"/>
                  <a:pt x="38" y="18"/>
                </a:cubicBezTo>
                <a:cubicBezTo>
                  <a:pt x="38" y="18"/>
                  <a:pt x="37" y="18"/>
                  <a:pt x="36" y="18"/>
                </a:cubicBezTo>
                <a:cubicBezTo>
                  <a:pt x="38" y="18"/>
                  <a:pt x="38" y="18"/>
                  <a:pt x="38" y="18"/>
                </a:cubicBezTo>
                <a:cubicBezTo>
                  <a:pt x="39" y="18"/>
                  <a:pt x="39" y="18"/>
                  <a:pt x="39" y="18"/>
                </a:cubicBezTo>
                <a:cubicBezTo>
                  <a:pt x="41" y="18"/>
                  <a:pt x="41" y="18"/>
                  <a:pt x="41" y="18"/>
                </a:cubicBezTo>
                <a:cubicBezTo>
                  <a:pt x="99" y="15"/>
                  <a:pt x="99" y="15"/>
                  <a:pt x="99" y="15"/>
                </a:cubicBezTo>
                <a:cubicBezTo>
                  <a:pt x="143" y="13"/>
                  <a:pt x="143" y="13"/>
                  <a:pt x="143" y="13"/>
                </a:cubicBezTo>
                <a:cubicBezTo>
                  <a:pt x="151" y="12"/>
                  <a:pt x="155" y="12"/>
                  <a:pt x="151" y="12"/>
                </a:cubicBezTo>
                <a:cubicBezTo>
                  <a:pt x="141" y="12"/>
                  <a:pt x="132" y="12"/>
                  <a:pt x="123" y="12"/>
                </a:cubicBezTo>
                <a:cubicBezTo>
                  <a:pt x="121" y="12"/>
                  <a:pt x="119" y="12"/>
                  <a:pt x="121" y="12"/>
                </a:cubicBezTo>
                <a:cubicBezTo>
                  <a:pt x="141" y="11"/>
                  <a:pt x="164" y="10"/>
                  <a:pt x="181" y="10"/>
                </a:cubicBezTo>
                <a:cubicBezTo>
                  <a:pt x="183" y="10"/>
                  <a:pt x="187" y="9"/>
                  <a:pt x="190" y="9"/>
                </a:cubicBezTo>
                <a:cubicBezTo>
                  <a:pt x="191" y="9"/>
                  <a:pt x="192" y="9"/>
                  <a:pt x="194" y="9"/>
                </a:cubicBezTo>
                <a:cubicBezTo>
                  <a:pt x="193" y="9"/>
                  <a:pt x="192" y="9"/>
                  <a:pt x="192" y="9"/>
                </a:cubicBezTo>
                <a:cubicBezTo>
                  <a:pt x="173" y="9"/>
                  <a:pt x="158" y="9"/>
                  <a:pt x="138" y="10"/>
                </a:cubicBezTo>
                <a:cubicBezTo>
                  <a:pt x="130" y="9"/>
                  <a:pt x="130" y="9"/>
                  <a:pt x="130" y="9"/>
                </a:cubicBezTo>
                <a:cubicBezTo>
                  <a:pt x="124" y="10"/>
                  <a:pt x="114" y="10"/>
                  <a:pt x="106" y="10"/>
                </a:cubicBezTo>
                <a:cubicBezTo>
                  <a:pt x="104" y="10"/>
                  <a:pt x="105" y="10"/>
                  <a:pt x="104" y="10"/>
                </a:cubicBezTo>
                <a:cubicBezTo>
                  <a:pt x="85" y="11"/>
                  <a:pt x="68" y="12"/>
                  <a:pt x="51" y="13"/>
                </a:cubicBezTo>
                <a:cubicBezTo>
                  <a:pt x="66" y="12"/>
                  <a:pt x="81" y="11"/>
                  <a:pt x="94" y="11"/>
                </a:cubicBezTo>
                <a:cubicBezTo>
                  <a:pt x="96" y="10"/>
                  <a:pt x="97" y="10"/>
                  <a:pt x="98" y="10"/>
                </a:cubicBezTo>
                <a:cubicBezTo>
                  <a:pt x="143" y="8"/>
                  <a:pt x="143" y="8"/>
                  <a:pt x="143" y="8"/>
                </a:cubicBezTo>
                <a:cubicBezTo>
                  <a:pt x="145" y="8"/>
                  <a:pt x="145" y="8"/>
                  <a:pt x="139" y="8"/>
                </a:cubicBezTo>
                <a:cubicBezTo>
                  <a:pt x="141" y="8"/>
                  <a:pt x="142" y="8"/>
                  <a:pt x="144" y="8"/>
                </a:cubicBezTo>
                <a:cubicBezTo>
                  <a:pt x="144" y="8"/>
                  <a:pt x="144" y="8"/>
                  <a:pt x="143" y="8"/>
                </a:cubicBezTo>
                <a:cubicBezTo>
                  <a:pt x="160" y="7"/>
                  <a:pt x="160" y="7"/>
                  <a:pt x="160" y="7"/>
                </a:cubicBezTo>
                <a:cubicBezTo>
                  <a:pt x="161" y="7"/>
                  <a:pt x="162" y="7"/>
                  <a:pt x="161" y="7"/>
                </a:cubicBezTo>
                <a:cubicBezTo>
                  <a:pt x="142" y="7"/>
                  <a:pt x="142" y="7"/>
                  <a:pt x="142" y="7"/>
                </a:cubicBezTo>
                <a:cubicBezTo>
                  <a:pt x="139" y="7"/>
                  <a:pt x="136" y="8"/>
                  <a:pt x="133" y="8"/>
                </a:cubicBezTo>
                <a:cubicBezTo>
                  <a:pt x="132" y="8"/>
                  <a:pt x="132" y="8"/>
                  <a:pt x="130" y="8"/>
                </a:cubicBezTo>
                <a:cubicBezTo>
                  <a:pt x="124" y="8"/>
                  <a:pt x="124" y="8"/>
                  <a:pt x="124" y="8"/>
                </a:cubicBezTo>
                <a:cubicBezTo>
                  <a:pt x="119" y="8"/>
                  <a:pt x="119" y="8"/>
                  <a:pt x="119" y="8"/>
                </a:cubicBezTo>
                <a:cubicBezTo>
                  <a:pt x="112" y="8"/>
                  <a:pt x="104" y="9"/>
                  <a:pt x="96" y="9"/>
                </a:cubicBezTo>
                <a:cubicBezTo>
                  <a:pt x="90" y="10"/>
                  <a:pt x="84" y="10"/>
                  <a:pt x="78" y="10"/>
                </a:cubicBezTo>
                <a:cubicBezTo>
                  <a:pt x="80" y="10"/>
                  <a:pt x="85" y="10"/>
                  <a:pt x="90" y="9"/>
                </a:cubicBezTo>
                <a:cubicBezTo>
                  <a:pt x="105" y="9"/>
                  <a:pt x="122" y="7"/>
                  <a:pt x="135" y="7"/>
                </a:cubicBezTo>
                <a:cubicBezTo>
                  <a:pt x="136" y="7"/>
                  <a:pt x="134" y="7"/>
                  <a:pt x="132" y="7"/>
                </a:cubicBezTo>
                <a:cubicBezTo>
                  <a:pt x="122" y="7"/>
                  <a:pt x="122" y="7"/>
                  <a:pt x="122" y="7"/>
                </a:cubicBezTo>
                <a:cubicBezTo>
                  <a:pt x="120" y="7"/>
                  <a:pt x="123" y="7"/>
                  <a:pt x="121" y="7"/>
                </a:cubicBezTo>
                <a:cubicBezTo>
                  <a:pt x="92" y="9"/>
                  <a:pt x="92" y="9"/>
                  <a:pt x="92" y="9"/>
                </a:cubicBezTo>
                <a:cubicBezTo>
                  <a:pt x="91" y="9"/>
                  <a:pt x="88" y="9"/>
                  <a:pt x="90" y="8"/>
                </a:cubicBezTo>
                <a:cubicBezTo>
                  <a:pt x="89" y="8"/>
                  <a:pt x="88" y="8"/>
                  <a:pt x="87" y="8"/>
                </a:cubicBezTo>
                <a:cubicBezTo>
                  <a:pt x="84" y="9"/>
                  <a:pt x="87" y="8"/>
                  <a:pt x="86" y="9"/>
                </a:cubicBezTo>
                <a:cubicBezTo>
                  <a:pt x="85" y="8"/>
                  <a:pt x="81" y="9"/>
                  <a:pt x="79" y="9"/>
                </a:cubicBezTo>
                <a:cubicBezTo>
                  <a:pt x="66" y="10"/>
                  <a:pt x="55" y="10"/>
                  <a:pt x="41" y="11"/>
                </a:cubicBezTo>
                <a:cubicBezTo>
                  <a:pt x="50" y="10"/>
                  <a:pt x="63" y="10"/>
                  <a:pt x="76" y="9"/>
                </a:cubicBezTo>
                <a:cubicBezTo>
                  <a:pt x="79" y="9"/>
                  <a:pt x="76" y="9"/>
                  <a:pt x="77" y="9"/>
                </a:cubicBezTo>
                <a:cubicBezTo>
                  <a:pt x="87" y="8"/>
                  <a:pt x="87" y="8"/>
                  <a:pt x="87" y="8"/>
                </a:cubicBezTo>
                <a:cubicBezTo>
                  <a:pt x="91" y="8"/>
                  <a:pt x="93" y="8"/>
                  <a:pt x="96" y="8"/>
                </a:cubicBezTo>
                <a:cubicBezTo>
                  <a:pt x="110" y="7"/>
                  <a:pt x="110" y="7"/>
                  <a:pt x="110" y="7"/>
                </a:cubicBezTo>
                <a:cubicBezTo>
                  <a:pt x="114" y="7"/>
                  <a:pt x="117" y="6"/>
                  <a:pt x="122" y="6"/>
                </a:cubicBezTo>
                <a:cubicBezTo>
                  <a:pt x="124" y="6"/>
                  <a:pt x="123" y="6"/>
                  <a:pt x="126" y="6"/>
                </a:cubicBezTo>
                <a:cubicBezTo>
                  <a:pt x="127" y="6"/>
                  <a:pt x="123" y="6"/>
                  <a:pt x="125" y="5"/>
                </a:cubicBezTo>
                <a:cubicBezTo>
                  <a:pt x="128" y="5"/>
                  <a:pt x="125" y="6"/>
                  <a:pt x="127" y="5"/>
                </a:cubicBezTo>
                <a:cubicBezTo>
                  <a:pt x="130" y="5"/>
                  <a:pt x="131" y="5"/>
                  <a:pt x="132" y="5"/>
                </a:cubicBezTo>
                <a:cubicBezTo>
                  <a:pt x="138" y="5"/>
                  <a:pt x="144" y="5"/>
                  <a:pt x="151" y="4"/>
                </a:cubicBezTo>
                <a:cubicBezTo>
                  <a:pt x="153" y="4"/>
                  <a:pt x="148" y="4"/>
                  <a:pt x="150" y="4"/>
                </a:cubicBezTo>
                <a:cubicBezTo>
                  <a:pt x="153" y="4"/>
                  <a:pt x="162" y="4"/>
                  <a:pt x="164" y="3"/>
                </a:cubicBezTo>
                <a:cubicBezTo>
                  <a:pt x="171" y="3"/>
                  <a:pt x="175" y="3"/>
                  <a:pt x="184" y="3"/>
                </a:cubicBezTo>
                <a:cubicBezTo>
                  <a:pt x="186" y="3"/>
                  <a:pt x="184" y="3"/>
                  <a:pt x="185" y="3"/>
                </a:cubicBezTo>
                <a:cubicBezTo>
                  <a:pt x="190" y="2"/>
                  <a:pt x="193" y="3"/>
                  <a:pt x="199" y="2"/>
                </a:cubicBezTo>
                <a:cubicBezTo>
                  <a:pt x="202" y="2"/>
                  <a:pt x="209" y="2"/>
                  <a:pt x="213" y="2"/>
                </a:cubicBezTo>
                <a:cubicBezTo>
                  <a:pt x="214" y="2"/>
                  <a:pt x="210" y="2"/>
                  <a:pt x="207" y="2"/>
                </a:cubicBezTo>
                <a:cubicBezTo>
                  <a:pt x="209" y="2"/>
                  <a:pt x="214" y="2"/>
                  <a:pt x="216" y="2"/>
                </a:cubicBezTo>
                <a:cubicBezTo>
                  <a:pt x="232" y="1"/>
                  <a:pt x="245" y="1"/>
                  <a:pt x="264" y="1"/>
                </a:cubicBezTo>
                <a:cubicBezTo>
                  <a:pt x="267" y="1"/>
                  <a:pt x="268" y="1"/>
                  <a:pt x="270" y="1"/>
                </a:cubicBezTo>
                <a:cubicBezTo>
                  <a:pt x="271" y="1"/>
                  <a:pt x="271" y="1"/>
                  <a:pt x="270" y="1"/>
                </a:cubicBezTo>
                <a:cubicBezTo>
                  <a:pt x="281" y="1"/>
                  <a:pt x="304" y="3"/>
                  <a:pt x="310" y="3"/>
                </a:cubicBezTo>
                <a:cubicBezTo>
                  <a:pt x="313" y="3"/>
                  <a:pt x="309" y="3"/>
                  <a:pt x="311" y="3"/>
                </a:cubicBezTo>
                <a:cubicBezTo>
                  <a:pt x="315" y="4"/>
                  <a:pt x="321" y="5"/>
                  <a:pt x="324" y="5"/>
                </a:cubicBezTo>
                <a:cubicBezTo>
                  <a:pt x="327" y="5"/>
                  <a:pt x="329" y="6"/>
                  <a:pt x="332" y="7"/>
                </a:cubicBezTo>
                <a:cubicBezTo>
                  <a:pt x="335" y="8"/>
                  <a:pt x="338" y="9"/>
                  <a:pt x="341" y="11"/>
                </a:cubicBezTo>
                <a:cubicBezTo>
                  <a:pt x="341" y="12"/>
                  <a:pt x="342" y="12"/>
                  <a:pt x="342" y="13"/>
                </a:cubicBezTo>
                <a:cubicBezTo>
                  <a:pt x="343" y="13"/>
                  <a:pt x="343" y="13"/>
                  <a:pt x="343" y="13"/>
                </a:cubicBezTo>
                <a:cubicBezTo>
                  <a:pt x="343" y="14"/>
                  <a:pt x="343" y="14"/>
                  <a:pt x="343" y="14"/>
                </a:cubicBezTo>
                <a:cubicBezTo>
                  <a:pt x="344" y="15"/>
                  <a:pt x="344" y="16"/>
                  <a:pt x="344" y="16"/>
                </a:cubicBezTo>
                <a:cubicBezTo>
                  <a:pt x="345" y="18"/>
                  <a:pt x="345" y="19"/>
                  <a:pt x="346" y="20"/>
                </a:cubicBezTo>
                <a:cubicBezTo>
                  <a:pt x="346" y="23"/>
                  <a:pt x="347" y="25"/>
                  <a:pt x="347" y="27"/>
                </a:cubicBezTo>
                <a:cubicBezTo>
                  <a:pt x="348" y="30"/>
                  <a:pt x="348" y="33"/>
                  <a:pt x="348" y="34"/>
                </a:cubicBezTo>
                <a:cubicBezTo>
                  <a:pt x="349" y="38"/>
                  <a:pt x="349" y="46"/>
                  <a:pt x="349" y="52"/>
                </a:cubicBezTo>
                <a:cubicBezTo>
                  <a:pt x="351" y="85"/>
                  <a:pt x="351" y="118"/>
                  <a:pt x="350" y="152"/>
                </a:cubicBezTo>
                <a:close/>
                <a:moveTo>
                  <a:pt x="148" y="5"/>
                </a:moveTo>
                <a:cubicBezTo>
                  <a:pt x="143" y="5"/>
                  <a:pt x="141" y="5"/>
                  <a:pt x="135" y="5"/>
                </a:cubicBezTo>
                <a:cubicBezTo>
                  <a:pt x="133" y="6"/>
                  <a:pt x="132" y="6"/>
                  <a:pt x="128" y="6"/>
                </a:cubicBezTo>
                <a:cubicBezTo>
                  <a:pt x="128" y="6"/>
                  <a:pt x="119" y="6"/>
                  <a:pt x="120" y="7"/>
                </a:cubicBezTo>
                <a:cubicBezTo>
                  <a:pt x="124" y="7"/>
                  <a:pt x="127" y="7"/>
                  <a:pt x="129" y="7"/>
                </a:cubicBezTo>
                <a:cubicBezTo>
                  <a:pt x="131" y="6"/>
                  <a:pt x="129" y="6"/>
                  <a:pt x="130" y="6"/>
                </a:cubicBezTo>
                <a:cubicBezTo>
                  <a:pt x="135" y="6"/>
                  <a:pt x="143" y="6"/>
                  <a:pt x="149" y="5"/>
                </a:cubicBezTo>
                <a:cubicBezTo>
                  <a:pt x="149" y="5"/>
                  <a:pt x="147" y="5"/>
                  <a:pt x="148" y="5"/>
                </a:cubicBezTo>
                <a:close/>
                <a:moveTo>
                  <a:pt x="149" y="5"/>
                </a:moveTo>
                <a:cubicBezTo>
                  <a:pt x="150" y="5"/>
                  <a:pt x="150" y="5"/>
                  <a:pt x="150" y="5"/>
                </a:cubicBezTo>
                <a:cubicBezTo>
                  <a:pt x="154" y="5"/>
                  <a:pt x="151" y="5"/>
                  <a:pt x="149" y="5"/>
                </a:cubicBezTo>
                <a:close/>
                <a:moveTo>
                  <a:pt x="156" y="14"/>
                </a:moveTo>
                <a:cubicBezTo>
                  <a:pt x="156" y="14"/>
                  <a:pt x="156" y="14"/>
                  <a:pt x="156" y="14"/>
                </a:cubicBezTo>
                <a:cubicBezTo>
                  <a:pt x="156" y="14"/>
                  <a:pt x="156" y="14"/>
                  <a:pt x="156" y="14"/>
                </a:cubicBezTo>
                <a:close/>
              </a:path>
            </a:pathLst>
          </a:custGeom>
          <a:solidFill>
            <a:srgbClr val="C00000"/>
          </a:solidFill>
          <a:ln>
            <a:noFill/>
          </a:ln>
          <a:effectLst>
            <a:outerShdw blurRad="50800" dist="25400" dir="2700000" algn="tl" rotWithShape="0">
              <a:prstClr val="black">
                <a:alpha val="40000"/>
              </a:prstClr>
            </a:outerShdw>
          </a:effectLst>
        </p:spPr>
        <p:txBody>
          <a:bodyPr vert="horz" wrap="square" lIns="51423" tIns="25712" rIns="51423" bIns="25712"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617"/>
            <a:endParaRPr lang="en-US" sz="1350" b="1">
              <a:solidFill>
                <a:prstClr val="black"/>
              </a:solidFill>
              <a:latin typeface="Calibri" panose="020F0502020204030204" pitchFamily="34" charset="0"/>
              <a:cs typeface="Calibri" panose="020F0502020204030204" pitchFamily="34" charset="0"/>
            </a:endParaRPr>
          </a:p>
        </p:txBody>
      </p:sp>
      <p:sp>
        <p:nvSpPr>
          <p:cNvPr id="2" name="Rounded Rectangle 6">
            <a:extLst>
              <a:ext uri="{FF2B5EF4-FFF2-40B4-BE49-F238E27FC236}">
                <a16:creationId xmlns:a16="http://schemas.microsoft.com/office/drawing/2014/main" id="{97163E34-A4B5-874A-E493-85E527BE23ED}"/>
              </a:ext>
            </a:extLst>
          </p:cNvPr>
          <p:cNvSpPr/>
          <p:nvPr/>
        </p:nvSpPr>
        <p:spPr>
          <a:xfrm>
            <a:off x="1935001" y="4548109"/>
            <a:ext cx="1732827" cy="229936"/>
          </a:xfrm>
          <a:prstGeom prst="roundRect">
            <a:avLst/>
          </a:prstGeom>
          <a:solidFill>
            <a:srgbClr val="00B050"/>
          </a:soli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400" b="1" kern="0" dirty="0">
                <a:solidFill>
                  <a:sysClr val="windowText" lastClr="000000"/>
                </a:solidFill>
                <a:latin typeface="Calibri"/>
                <a:cs typeface="Calibri" panose="020F0502020204030204" pitchFamily="34" charset="0"/>
              </a:rPr>
              <a:t>NAM Led</a:t>
            </a:r>
            <a:endParaRPr lang="en-US" altLang="en-US" sz="1400" kern="0" dirty="0">
              <a:solidFill>
                <a:prstClr val="black"/>
              </a:solidFill>
              <a:latin typeface="Calibri"/>
              <a:cs typeface="Calibri" panose="020F0502020204030204" pitchFamily="34" charset="0"/>
            </a:endParaRPr>
          </a:p>
        </p:txBody>
      </p:sp>
      <p:sp>
        <p:nvSpPr>
          <p:cNvPr id="3" name="Rechteck 55">
            <a:extLst>
              <a:ext uri="{FF2B5EF4-FFF2-40B4-BE49-F238E27FC236}">
                <a16:creationId xmlns:a16="http://schemas.microsoft.com/office/drawing/2014/main" id="{EED07FE0-CBD7-7D95-1E04-7883823935E3}"/>
              </a:ext>
            </a:extLst>
          </p:cNvPr>
          <p:cNvSpPr/>
          <p:nvPr/>
        </p:nvSpPr>
        <p:spPr>
          <a:xfrm>
            <a:off x="4482666" y="1911991"/>
            <a:ext cx="3768265" cy="1149498"/>
          </a:xfrm>
          <a:prstGeom prst="rect">
            <a:avLst/>
          </a:prstGeom>
          <a:solidFill>
            <a:srgbClr val="D7E4B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617"/>
            <a:r>
              <a:rPr lang="en-US" sz="1350" b="1" dirty="0">
                <a:solidFill>
                  <a:schemeClr val="tx1"/>
                </a:solidFill>
                <a:latin typeface="Calibri"/>
              </a:rPr>
              <a:t>Key Points:</a:t>
            </a:r>
          </a:p>
          <a:p>
            <a:pPr defTabSz="685617"/>
            <a:endParaRPr lang="en-US" sz="1100" b="1" dirty="0">
              <a:solidFill>
                <a:schemeClr val="tx1"/>
              </a:solidFill>
              <a:latin typeface="Calibri"/>
            </a:endParaRPr>
          </a:p>
          <a:p>
            <a:pPr defTabSz="685617"/>
            <a:r>
              <a:rPr lang="en-US" sz="1100" dirty="0">
                <a:solidFill>
                  <a:schemeClr val="tx1"/>
                </a:solidFill>
                <a:latin typeface="Calibri"/>
              </a:rPr>
              <a:t>In simple terms:</a:t>
            </a:r>
          </a:p>
          <a:p>
            <a:pPr marL="228600" indent="-228600" defTabSz="685617">
              <a:buFont typeface="+mj-lt"/>
              <a:buAutoNum type="arabicPeriod"/>
            </a:pPr>
            <a:r>
              <a:rPr lang="en-US" sz="1100" dirty="0">
                <a:solidFill>
                  <a:schemeClr val="tx1"/>
                </a:solidFill>
                <a:latin typeface="Calibri"/>
              </a:rPr>
              <a:t>Be sure to know all players, and where the influence lies</a:t>
            </a:r>
          </a:p>
          <a:p>
            <a:pPr marL="228600" indent="-228600" defTabSz="685617">
              <a:buFont typeface="+mj-lt"/>
              <a:buAutoNum type="arabicPeriod"/>
            </a:pPr>
            <a:r>
              <a:rPr lang="en-US" sz="1100" dirty="0">
                <a:solidFill>
                  <a:schemeClr val="tx1"/>
                </a:solidFill>
                <a:latin typeface="Calibri"/>
              </a:rPr>
              <a:t>Be sure to understand their buying process</a:t>
            </a:r>
          </a:p>
          <a:p>
            <a:pPr marL="228600" indent="-228600" defTabSz="685617">
              <a:buFont typeface="+mj-lt"/>
              <a:buAutoNum type="arabicPeriod"/>
            </a:pPr>
            <a:r>
              <a:rPr lang="en-US" sz="1100" dirty="0">
                <a:solidFill>
                  <a:schemeClr val="tx1"/>
                </a:solidFill>
                <a:latin typeface="Calibri"/>
              </a:rPr>
              <a:t>Develop high-quality targeted relationship strategies</a:t>
            </a:r>
          </a:p>
          <a:p>
            <a:pPr defTabSz="685617"/>
            <a:endParaRPr lang="en-US" sz="1350" b="1" dirty="0">
              <a:solidFill>
                <a:schemeClr val="tx1"/>
              </a:solidFill>
              <a:latin typeface="Calibri"/>
            </a:endParaRPr>
          </a:p>
        </p:txBody>
      </p:sp>
    </p:spTree>
    <p:extLst>
      <p:ext uri="{BB962C8B-B14F-4D97-AF65-F5344CB8AC3E}">
        <p14:creationId xmlns:p14="http://schemas.microsoft.com/office/powerpoint/2010/main" val="255740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2: WHAT / WHY / DESIRED OUTCOMES</a:t>
            </a:r>
          </a:p>
        </p:txBody>
      </p:sp>
      <p:sp>
        <p:nvSpPr>
          <p:cNvPr id="27"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14</a:t>
            </a:fld>
            <a:endParaRPr lang="en-US" sz="975" b="1" dirty="0">
              <a:solidFill>
                <a:prstClr val="black"/>
              </a:solidFill>
              <a:latin typeface="Calibri"/>
            </a:endParaRPr>
          </a:p>
        </p:txBody>
      </p:sp>
      <p:sp>
        <p:nvSpPr>
          <p:cNvPr id="11" name="Rounded Rectangle 6">
            <a:extLst>
              <a:ext uri="{FF2B5EF4-FFF2-40B4-BE49-F238E27FC236}">
                <a16:creationId xmlns:a16="http://schemas.microsoft.com/office/drawing/2014/main" id="{C33177BB-097E-4D95-B5D7-D2F84B762305}"/>
              </a:ext>
            </a:extLst>
          </p:cNvPr>
          <p:cNvSpPr/>
          <p:nvPr/>
        </p:nvSpPr>
        <p:spPr>
          <a:xfrm>
            <a:off x="243416" y="1149875"/>
            <a:ext cx="2539377" cy="3725138"/>
          </a:xfrm>
          <a:prstGeom prst="roundRect">
            <a:avLst>
              <a:gd name="adj" fmla="val 14309"/>
            </a:avLst>
          </a:prstGeom>
          <a:gradFill rotWithShape="1">
            <a:gsLst>
              <a:gs pos="0">
                <a:srgbClr val="254D71">
                  <a:tint val="50000"/>
                  <a:satMod val="300000"/>
                </a:srgbClr>
              </a:gs>
              <a:gs pos="35000">
                <a:srgbClr val="254D71">
                  <a:tint val="37000"/>
                  <a:satMod val="300000"/>
                </a:srgbClr>
              </a:gs>
              <a:gs pos="100000">
                <a:srgbClr val="254D71">
                  <a:tint val="15000"/>
                  <a:satMod val="350000"/>
                </a:srgbClr>
              </a:gs>
            </a:gsLst>
            <a:lin ang="16200000" scaled="1"/>
          </a:gra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defTabSz="584283"/>
            <a:r>
              <a:rPr lang="en-US" sz="1050" b="1" dirty="0">
                <a:solidFill>
                  <a:prstClr val="black"/>
                </a:solidFill>
                <a:latin typeface="Calibri"/>
              </a:rPr>
              <a:t>Step 2.1</a:t>
            </a:r>
          </a:p>
          <a:p>
            <a:pPr defTabSz="584283"/>
            <a:r>
              <a:rPr lang="en-US" sz="1050" b="1" u="sng" dirty="0">
                <a:solidFill>
                  <a:prstClr val="black"/>
                </a:solidFill>
                <a:latin typeface="Calibri"/>
              </a:rPr>
              <a:t>Identify</a:t>
            </a:r>
            <a:r>
              <a:rPr lang="en-US" sz="1050" b="1" dirty="0">
                <a:solidFill>
                  <a:prstClr val="black"/>
                </a:solidFill>
                <a:latin typeface="Calibri"/>
              </a:rPr>
              <a:t> Contacts &amp; Classification with different Roles</a:t>
            </a:r>
          </a:p>
          <a:p>
            <a:pPr defTabSz="584283"/>
            <a:r>
              <a:rPr lang="en-US" sz="900" dirty="0">
                <a:solidFill>
                  <a:prstClr val="black"/>
                </a:solidFill>
                <a:latin typeface="Calibri"/>
              </a:rPr>
              <a:t>Sum up findings out of STEP 1 and set up timeline for the whole STEP 2. Identify and include all customer in a list.</a:t>
            </a:r>
          </a:p>
          <a:p>
            <a:pPr defTabSz="584283"/>
            <a:endParaRPr lang="en-US" sz="300" dirty="0">
              <a:solidFill>
                <a:prstClr val="black"/>
              </a:solidFill>
              <a:latin typeface="Calibri"/>
            </a:endParaRPr>
          </a:p>
          <a:p>
            <a:pPr defTabSz="584283"/>
            <a:r>
              <a:rPr lang="en-US" sz="1050" b="1" dirty="0">
                <a:solidFill>
                  <a:prstClr val="black"/>
                </a:solidFill>
                <a:latin typeface="Calibri"/>
              </a:rPr>
              <a:t>Step 2.2</a:t>
            </a:r>
          </a:p>
          <a:p>
            <a:pPr defTabSz="584283"/>
            <a:r>
              <a:rPr lang="en-US" sz="1050" b="1" u="sng" dirty="0">
                <a:solidFill>
                  <a:prstClr val="black"/>
                </a:solidFill>
                <a:latin typeface="Calibri"/>
              </a:rPr>
              <a:t>Profiling</a:t>
            </a:r>
            <a:r>
              <a:rPr lang="en-US" sz="1050" b="1" dirty="0">
                <a:solidFill>
                  <a:prstClr val="black"/>
                </a:solidFill>
                <a:latin typeface="Calibri"/>
              </a:rPr>
              <a:t> of the Customer Network</a:t>
            </a:r>
          </a:p>
          <a:p>
            <a:pPr defTabSz="584283"/>
            <a:r>
              <a:rPr lang="en-US" sz="900" dirty="0">
                <a:solidFill>
                  <a:prstClr val="black"/>
                </a:solidFill>
                <a:latin typeface="Calibri"/>
              </a:rPr>
              <a:t>Develop customer contact profile and assign customer classification. Connect customer contacts with ITW representatives.</a:t>
            </a:r>
          </a:p>
          <a:p>
            <a:pPr defTabSz="584283"/>
            <a:endParaRPr lang="en-US" sz="300" dirty="0">
              <a:solidFill>
                <a:prstClr val="black"/>
              </a:solidFill>
              <a:latin typeface="Calibri"/>
            </a:endParaRPr>
          </a:p>
          <a:p>
            <a:pPr defTabSz="584283"/>
            <a:r>
              <a:rPr lang="en-US" sz="1050" b="1" dirty="0">
                <a:solidFill>
                  <a:prstClr val="black"/>
                </a:solidFill>
                <a:latin typeface="Calibri"/>
              </a:rPr>
              <a:t>Step 2.3</a:t>
            </a:r>
          </a:p>
          <a:p>
            <a:pPr defTabSz="584283"/>
            <a:r>
              <a:rPr lang="en-US" sz="1050" b="1" u="sng" dirty="0">
                <a:solidFill>
                  <a:prstClr val="black"/>
                </a:solidFill>
                <a:latin typeface="Calibri"/>
              </a:rPr>
              <a:t>Understand</a:t>
            </a:r>
            <a:r>
              <a:rPr lang="en-US" sz="1050" b="1" dirty="0">
                <a:solidFill>
                  <a:prstClr val="black"/>
                </a:solidFill>
                <a:latin typeface="Calibri"/>
              </a:rPr>
              <a:t> Customer Procurement Process</a:t>
            </a:r>
          </a:p>
          <a:p>
            <a:pPr defTabSz="584283"/>
            <a:r>
              <a:rPr lang="en-US" sz="900" dirty="0">
                <a:solidFill>
                  <a:prstClr val="black"/>
                </a:solidFill>
                <a:latin typeface="Calibri"/>
              </a:rPr>
              <a:t>Identify customer Procurement process</a:t>
            </a:r>
          </a:p>
          <a:p>
            <a:pPr defTabSz="584283"/>
            <a:endParaRPr lang="en-US" sz="300" b="1" dirty="0">
              <a:solidFill>
                <a:prstClr val="black"/>
              </a:solidFill>
              <a:latin typeface="Calibri"/>
            </a:endParaRPr>
          </a:p>
          <a:p>
            <a:pPr defTabSz="584283"/>
            <a:r>
              <a:rPr lang="en-US" sz="1050" b="1" dirty="0">
                <a:solidFill>
                  <a:prstClr val="black"/>
                </a:solidFill>
                <a:latin typeface="Calibri"/>
              </a:rPr>
              <a:t>Step 2.4</a:t>
            </a:r>
          </a:p>
          <a:p>
            <a:pPr defTabSz="584283"/>
            <a:r>
              <a:rPr lang="en-US" sz="1050" b="1" u="sng" dirty="0">
                <a:solidFill>
                  <a:prstClr val="black"/>
                </a:solidFill>
                <a:latin typeface="Calibri"/>
              </a:rPr>
              <a:t>80/20 Focusing</a:t>
            </a:r>
          </a:p>
          <a:p>
            <a:pPr defTabSz="584283"/>
            <a:r>
              <a:rPr lang="en-US" sz="900" dirty="0">
                <a:solidFill>
                  <a:prstClr val="black"/>
                </a:solidFill>
                <a:latin typeface="Calibri"/>
              </a:rPr>
              <a:t>Selection of 80 customer contacts</a:t>
            </a:r>
          </a:p>
          <a:p>
            <a:pPr defTabSz="584283"/>
            <a:endParaRPr lang="en-US" sz="300" dirty="0">
              <a:solidFill>
                <a:prstClr val="black"/>
              </a:solidFill>
              <a:latin typeface="Calibri"/>
            </a:endParaRPr>
          </a:p>
          <a:p>
            <a:pPr defTabSz="584283"/>
            <a:r>
              <a:rPr lang="en-US" sz="1050" b="1" dirty="0">
                <a:solidFill>
                  <a:prstClr val="black"/>
                </a:solidFill>
                <a:latin typeface="Calibri"/>
              </a:rPr>
              <a:t>Step 2.5</a:t>
            </a:r>
          </a:p>
          <a:p>
            <a:pPr defTabSz="584283"/>
            <a:r>
              <a:rPr lang="en-US" sz="1050" b="1" u="sng" dirty="0">
                <a:solidFill>
                  <a:prstClr val="black"/>
                </a:solidFill>
                <a:latin typeface="Calibri"/>
              </a:rPr>
              <a:t>Relationship-Management Actions</a:t>
            </a:r>
          </a:p>
          <a:p>
            <a:pPr defTabSz="584283"/>
            <a:r>
              <a:rPr lang="en-US" sz="900" dirty="0">
                <a:solidFill>
                  <a:prstClr val="black"/>
                </a:solidFill>
                <a:latin typeface="Calibri"/>
              </a:rPr>
              <a:t>Set up an Action Plan for identified Key Contacts</a:t>
            </a:r>
          </a:p>
        </p:txBody>
      </p:sp>
      <p:sp>
        <p:nvSpPr>
          <p:cNvPr id="12" name="Rounded Rectangle 7">
            <a:extLst>
              <a:ext uri="{FF2B5EF4-FFF2-40B4-BE49-F238E27FC236}">
                <a16:creationId xmlns:a16="http://schemas.microsoft.com/office/drawing/2014/main" id="{039E4100-6379-47D0-8425-7D15231E4B34}"/>
              </a:ext>
            </a:extLst>
          </p:cNvPr>
          <p:cNvSpPr/>
          <p:nvPr/>
        </p:nvSpPr>
        <p:spPr>
          <a:xfrm>
            <a:off x="3251355" y="1149876"/>
            <a:ext cx="2539377" cy="3725138"/>
          </a:xfrm>
          <a:prstGeom prst="roundRect">
            <a:avLst/>
          </a:prstGeom>
          <a:gradFill rotWithShape="1">
            <a:gsLst>
              <a:gs pos="0">
                <a:srgbClr val="F2B02F">
                  <a:tint val="50000"/>
                  <a:satMod val="300000"/>
                </a:srgbClr>
              </a:gs>
              <a:gs pos="35000">
                <a:srgbClr val="F2B02F">
                  <a:tint val="37000"/>
                  <a:satMod val="300000"/>
                </a:srgbClr>
              </a:gs>
              <a:gs pos="100000">
                <a:srgbClr val="F2B02F">
                  <a:tint val="15000"/>
                  <a:satMod val="350000"/>
                </a:srgbClr>
              </a:gs>
            </a:gsLst>
            <a:lin ang="16200000" scaled="1"/>
          </a:gradFill>
          <a:ln w="9525" cap="flat" cmpd="sng" algn="ctr">
            <a:solidFill>
              <a:srgbClr val="F2B02F">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sz="1200" kern="0" dirty="0">
                <a:solidFill>
                  <a:sysClr val="windowText" lastClr="000000"/>
                </a:solidFill>
                <a:latin typeface="Calibri"/>
                <a:cs typeface="Calibri" panose="020F0502020204030204" pitchFamily="34" charset="0"/>
              </a:rPr>
              <a:t>To provide a process for mapping the customer and identifying the important contacts based on a 80/20 approach.   </a:t>
            </a:r>
          </a:p>
          <a:p>
            <a:pPr algn="ctr" defTabSz="418826">
              <a:defRPr/>
            </a:pPr>
            <a:endParaRPr lang="en-US" sz="1200" kern="0" dirty="0">
              <a:solidFill>
                <a:sysClr val="windowText" lastClr="000000"/>
              </a:solidFill>
              <a:latin typeface="Calibri"/>
              <a:cs typeface="Calibri" panose="020F0502020204030204" pitchFamily="34" charset="0"/>
            </a:endParaRPr>
          </a:p>
          <a:p>
            <a:pPr algn="ctr" defTabSz="418826">
              <a:defRPr/>
            </a:pPr>
            <a:r>
              <a:rPr lang="en-US" sz="1200" kern="0" dirty="0">
                <a:solidFill>
                  <a:sysClr val="windowText" lastClr="000000"/>
                </a:solidFill>
                <a:latin typeface="Calibri"/>
                <a:cs typeface="Calibri" panose="020F0502020204030204" pitchFamily="34" charset="0"/>
              </a:rPr>
              <a:t>To ensure that we have identified all the contacts and the relevant network (no blind spots).</a:t>
            </a:r>
          </a:p>
          <a:p>
            <a:pPr algn="ctr" defTabSz="418826">
              <a:defRPr/>
            </a:pPr>
            <a:endParaRPr lang="en-US" sz="1200" kern="0" dirty="0">
              <a:solidFill>
                <a:sysClr val="windowText" lastClr="000000"/>
              </a:solidFill>
              <a:latin typeface="Calibri"/>
              <a:cs typeface="Calibri" panose="020F0502020204030204" pitchFamily="34" charset="0"/>
            </a:endParaRPr>
          </a:p>
          <a:p>
            <a:pPr algn="ctr" defTabSz="418826">
              <a:defRPr/>
            </a:pPr>
            <a:r>
              <a:rPr lang="en-US" sz="1200" kern="0" dirty="0">
                <a:solidFill>
                  <a:sysClr val="windowText" lastClr="000000"/>
                </a:solidFill>
                <a:latin typeface="Calibri"/>
                <a:cs typeface="Calibri" panose="020F0502020204030204" pitchFamily="34" charset="0"/>
              </a:rPr>
              <a:t>Method to set up a valid relation ship to key people at focus customers.</a:t>
            </a:r>
          </a:p>
          <a:p>
            <a:pPr algn="ctr" defTabSz="418826">
              <a:defRPr/>
            </a:pPr>
            <a:endParaRPr lang="en-US" sz="1200" kern="0" dirty="0">
              <a:solidFill>
                <a:sysClr val="windowText" lastClr="000000"/>
              </a:solidFill>
              <a:latin typeface="Calibri"/>
              <a:cs typeface="Calibri" panose="020F0502020204030204" pitchFamily="34" charset="0"/>
            </a:endParaRPr>
          </a:p>
          <a:p>
            <a:pPr algn="ctr" defTabSz="418826">
              <a:defRPr/>
            </a:pPr>
            <a:r>
              <a:rPr lang="en-US" sz="1200" kern="0" dirty="0">
                <a:solidFill>
                  <a:sysClr val="windowText" lastClr="000000"/>
                </a:solidFill>
                <a:latin typeface="Calibri"/>
                <a:cs typeface="Calibri" panose="020F0502020204030204" pitchFamily="34" charset="0"/>
              </a:rPr>
              <a:t>Enable (FEG) stakeholders to focus on the relevant contacts in the organization to drive growth. </a:t>
            </a:r>
          </a:p>
        </p:txBody>
      </p:sp>
      <p:sp>
        <p:nvSpPr>
          <p:cNvPr id="14" name="Rounded Rectangle 8">
            <a:extLst>
              <a:ext uri="{FF2B5EF4-FFF2-40B4-BE49-F238E27FC236}">
                <a16:creationId xmlns:a16="http://schemas.microsoft.com/office/drawing/2014/main" id="{2D4CAC81-9F94-4435-9F71-E554299D7BE6}"/>
              </a:ext>
            </a:extLst>
          </p:cNvPr>
          <p:cNvSpPr/>
          <p:nvPr/>
        </p:nvSpPr>
        <p:spPr>
          <a:xfrm>
            <a:off x="6329150" y="1149876"/>
            <a:ext cx="2539326" cy="3725138"/>
          </a:xfrm>
          <a:prstGeom prst="roundRect">
            <a:avLst>
              <a:gd name="adj" fmla="val 16667"/>
            </a:avLst>
          </a:prstGeom>
          <a:gradFill rotWithShape="1">
            <a:gsLst>
              <a:gs pos="0">
                <a:srgbClr val="499018">
                  <a:lumMod val="60000"/>
                  <a:lumOff val="40000"/>
                </a:srgbClr>
              </a:gs>
              <a:gs pos="35000">
                <a:srgbClr val="499018">
                  <a:tint val="37000"/>
                  <a:satMod val="300000"/>
                </a:srgbClr>
              </a:gs>
              <a:gs pos="100000">
                <a:srgbClr val="499018">
                  <a:tint val="15000"/>
                  <a:satMod val="350000"/>
                </a:srgbClr>
              </a:gs>
            </a:gsLst>
            <a:lin ang="16200000" scaled="1"/>
          </a:gradFill>
          <a:ln w="9525" cap="flat" cmpd="sng" algn="ctr">
            <a:solidFill>
              <a:srgbClr val="00B050"/>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sz="1200" kern="0" dirty="0">
                <a:solidFill>
                  <a:sysClr val="windowText" lastClr="000000"/>
                </a:solidFill>
                <a:latin typeface="Calibri"/>
                <a:cs typeface="Calibri" panose="020F0502020204030204" pitchFamily="34" charset="0"/>
              </a:rPr>
              <a:t>Give everyone clear view on customer decision makers and influencers. Only spending time with the right people and focusing on the “80” opportunity. </a:t>
            </a:r>
          </a:p>
          <a:p>
            <a:pPr algn="ctr" defTabSz="418826">
              <a:defRPr/>
            </a:pPr>
            <a:endParaRPr lang="en-US" sz="1200" kern="0" dirty="0">
              <a:solidFill>
                <a:sysClr val="windowText" lastClr="000000"/>
              </a:solidFill>
              <a:latin typeface="Calibri"/>
              <a:cs typeface="Calibri" panose="020F0502020204030204" pitchFamily="34" charset="0"/>
            </a:endParaRPr>
          </a:p>
          <a:p>
            <a:pPr algn="ctr" defTabSz="418826">
              <a:defRPr/>
            </a:pPr>
            <a:r>
              <a:rPr lang="en-US" sz="1200" kern="0" dirty="0">
                <a:solidFill>
                  <a:sysClr val="windowText" lastClr="000000"/>
                </a:solidFill>
                <a:latin typeface="Calibri"/>
                <a:cs typeface="Calibri" panose="020F0502020204030204" pitchFamily="34" charset="0"/>
              </a:rPr>
              <a:t>Useful tool to support  customer map through complete 5 Step process and reach FEG targets in concentrated markets.</a:t>
            </a:r>
          </a:p>
          <a:p>
            <a:pPr defTabSz="418826">
              <a:defRPr/>
            </a:pPr>
            <a:endParaRPr lang="en-US" sz="1200" kern="0" dirty="0">
              <a:solidFill>
                <a:sysClr val="windowText" lastClr="000000"/>
              </a:solidFill>
              <a:latin typeface="Calibri"/>
              <a:cs typeface="Calibri" panose="020F0502020204030204" pitchFamily="34" charset="0"/>
            </a:endParaRPr>
          </a:p>
        </p:txBody>
      </p:sp>
      <p:sp>
        <p:nvSpPr>
          <p:cNvPr id="15" name="Rounded Rectangle 6">
            <a:extLst>
              <a:ext uri="{FF2B5EF4-FFF2-40B4-BE49-F238E27FC236}">
                <a16:creationId xmlns:a16="http://schemas.microsoft.com/office/drawing/2014/main" id="{2ACE83A7-775A-4715-BC4B-34617AB184C1}"/>
              </a:ext>
            </a:extLst>
          </p:cNvPr>
          <p:cNvSpPr/>
          <p:nvPr/>
        </p:nvSpPr>
        <p:spPr>
          <a:xfrm>
            <a:off x="293691" y="665654"/>
            <a:ext cx="2539377" cy="392751"/>
          </a:xfrm>
          <a:prstGeom prst="roundRect">
            <a:avLst/>
          </a:prstGeom>
          <a:gradFill rotWithShape="1">
            <a:gsLst>
              <a:gs pos="0">
                <a:srgbClr val="254D71">
                  <a:tint val="50000"/>
                  <a:satMod val="300000"/>
                </a:srgbClr>
              </a:gs>
              <a:gs pos="35000">
                <a:srgbClr val="254D71">
                  <a:tint val="37000"/>
                  <a:satMod val="300000"/>
                </a:srgbClr>
              </a:gs>
              <a:gs pos="100000">
                <a:srgbClr val="254D71">
                  <a:tint val="15000"/>
                  <a:satMod val="350000"/>
                </a:srgbClr>
              </a:gs>
            </a:gsLst>
            <a:lin ang="16200000" scaled="1"/>
          </a:gra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800" b="1" kern="0" dirty="0">
                <a:solidFill>
                  <a:sysClr val="windowText" lastClr="000000"/>
                </a:solidFill>
                <a:latin typeface="Calibri"/>
                <a:cs typeface="Calibri" panose="020F0502020204030204" pitchFamily="34" charset="0"/>
              </a:rPr>
              <a:t>What</a:t>
            </a:r>
            <a:endParaRPr lang="en-US" altLang="en-US" sz="1800" kern="0" dirty="0">
              <a:solidFill>
                <a:prstClr val="black"/>
              </a:solidFill>
              <a:latin typeface="Calibri"/>
              <a:cs typeface="Calibri" panose="020F0502020204030204" pitchFamily="34" charset="0"/>
            </a:endParaRPr>
          </a:p>
        </p:txBody>
      </p:sp>
      <p:sp>
        <p:nvSpPr>
          <p:cNvPr id="16" name="Rounded Rectangle 7">
            <a:extLst>
              <a:ext uri="{FF2B5EF4-FFF2-40B4-BE49-F238E27FC236}">
                <a16:creationId xmlns:a16="http://schemas.microsoft.com/office/drawing/2014/main" id="{BF8E7E7F-3525-4800-A368-E719525E3C20}"/>
              </a:ext>
            </a:extLst>
          </p:cNvPr>
          <p:cNvSpPr/>
          <p:nvPr/>
        </p:nvSpPr>
        <p:spPr>
          <a:xfrm>
            <a:off x="3251355" y="651435"/>
            <a:ext cx="2539377" cy="392751"/>
          </a:xfrm>
          <a:prstGeom prst="roundRect">
            <a:avLst/>
          </a:prstGeom>
          <a:gradFill rotWithShape="1">
            <a:gsLst>
              <a:gs pos="0">
                <a:srgbClr val="F2B02F">
                  <a:tint val="50000"/>
                  <a:satMod val="300000"/>
                </a:srgbClr>
              </a:gs>
              <a:gs pos="35000">
                <a:srgbClr val="F2B02F">
                  <a:tint val="37000"/>
                  <a:satMod val="300000"/>
                </a:srgbClr>
              </a:gs>
              <a:gs pos="100000">
                <a:srgbClr val="F2B02F">
                  <a:tint val="15000"/>
                  <a:satMod val="350000"/>
                </a:srgbClr>
              </a:gs>
            </a:gsLst>
            <a:lin ang="16200000" scaled="1"/>
          </a:gradFill>
          <a:ln w="9525" cap="flat" cmpd="sng" algn="ctr">
            <a:solidFill>
              <a:srgbClr val="F2B02F">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800" b="1" kern="0" dirty="0">
                <a:solidFill>
                  <a:sysClr val="windowText" lastClr="000000"/>
                </a:solidFill>
                <a:latin typeface="Calibri"/>
                <a:cs typeface="Calibri" panose="020F0502020204030204" pitchFamily="34" charset="0"/>
              </a:rPr>
              <a:t>Why</a:t>
            </a:r>
            <a:endParaRPr lang="en-US" altLang="en-US" sz="1200" kern="0" dirty="0">
              <a:solidFill>
                <a:prstClr val="black"/>
              </a:solidFill>
              <a:latin typeface="Calibri"/>
              <a:cs typeface="Calibri" panose="020F0502020204030204" pitchFamily="34" charset="0"/>
            </a:endParaRPr>
          </a:p>
        </p:txBody>
      </p:sp>
      <p:sp>
        <p:nvSpPr>
          <p:cNvPr id="18" name="Rounded Rectangle 8">
            <a:extLst>
              <a:ext uri="{FF2B5EF4-FFF2-40B4-BE49-F238E27FC236}">
                <a16:creationId xmlns:a16="http://schemas.microsoft.com/office/drawing/2014/main" id="{E7F4D549-B8F2-4927-A971-D93BC668C93D}"/>
              </a:ext>
            </a:extLst>
          </p:cNvPr>
          <p:cNvSpPr/>
          <p:nvPr/>
        </p:nvSpPr>
        <p:spPr>
          <a:xfrm>
            <a:off x="6332668" y="651434"/>
            <a:ext cx="2539326" cy="392751"/>
          </a:xfrm>
          <a:prstGeom prst="roundRect">
            <a:avLst/>
          </a:prstGeom>
          <a:gradFill flip="none" rotWithShape="1">
            <a:gsLst>
              <a:gs pos="0">
                <a:srgbClr val="499018">
                  <a:lumMod val="40000"/>
                  <a:lumOff val="60000"/>
                  <a:tint val="66000"/>
                  <a:satMod val="160000"/>
                </a:srgbClr>
              </a:gs>
              <a:gs pos="50000">
                <a:srgbClr val="499018">
                  <a:lumMod val="40000"/>
                  <a:lumOff val="60000"/>
                  <a:tint val="44500"/>
                  <a:satMod val="160000"/>
                </a:srgbClr>
              </a:gs>
              <a:gs pos="100000">
                <a:srgbClr val="499018">
                  <a:lumMod val="40000"/>
                  <a:lumOff val="60000"/>
                  <a:tint val="23500"/>
                  <a:satMod val="160000"/>
                </a:srgbClr>
              </a:gs>
            </a:gsLst>
            <a:lin ang="16200000" scaled="1"/>
            <a:tileRect/>
          </a:gradFill>
          <a:ln w="9525" cap="flat" cmpd="sng" algn="ctr">
            <a:solidFill>
              <a:srgbClr val="00B050"/>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sz="1800" b="1" kern="0" dirty="0">
                <a:solidFill>
                  <a:sysClr val="windowText" lastClr="000000"/>
                </a:solidFill>
                <a:latin typeface="Calibri"/>
                <a:cs typeface="Calibri" panose="020F0502020204030204" pitchFamily="34" charset="0"/>
              </a:rPr>
              <a:t>Desired Outcomes</a:t>
            </a:r>
          </a:p>
        </p:txBody>
      </p:sp>
      <p:sp>
        <p:nvSpPr>
          <p:cNvPr id="2" name="Rechteck 55">
            <a:extLst>
              <a:ext uri="{FF2B5EF4-FFF2-40B4-BE49-F238E27FC236}">
                <a16:creationId xmlns:a16="http://schemas.microsoft.com/office/drawing/2014/main" id="{FD1E82AA-A2EF-B12E-ADE5-2E5C52CEAF38}"/>
              </a:ext>
            </a:extLst>
          </p:cNvPr>
          <p:cNvSpPr/>
          <p:nvPr/>
        </p:nvSpPr>
        <p:spPr>
          <a:xfrm>
            <a:off x="6061940" y="3951905"/>
            <a:ext cx="2968154" cy="923108"/>
          </a:xfrm>
          <a:prstGeom prst="rect">
            <a:avLst/>
          </a:prstGeom>
          <a:solidFill>
            <a:srgbClr val="D7E4B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617"/>
            <a:r>
              <a:rPr lang="en-US" sz="1000" b="1" dirty="0">
                <a:solidFill>
                  <a:schemeClr val="tx1"/>
                </a:solidFill>
                <a:latin typeface="Calibri"/>
              </a:rPr>
              <a:t>Key Points (emphasis on “Why”):</a:t>
            </a:r>
          </a:p>
          <a:p>
            <a:pPr defTabSz="685617"/>
            <a:endParaRPr lang="en-US" sz="1000" b="1" dirty="0">
              <a:solidFill>
                <a:schemeClr val="tx1"/>
              </a:solidFill>
              <a:latin typeface="Calibri"/>
            </a:endParaRPr>
          </a:p>
          <a:p>
            <a:pPr marL="171450" indent="-171450" defTabSz="685617">
              <a:buFont typeface="Arial" panose="020B0604020202020204" pitchFamily="34" charset="0"/>
              <a:buChar char="•"/>
            </a:pPr>
            <a:r>
              <a:rPr lang="en-US" sz="1000" dirty="0">
                <a:solidFill>
                  <a:schemeClr val="tx1"/>
                </a:solidFill>
                <a:latin typeface="Calibri"/>
              </a:rPr>
              <a:t>Blind spots are real – Mapping minimizes risk</a:t>
            </a:r>
          </a:p>
          <a:p>
            <a:pPr marL="171450" indent="-171450" defTabSz="685617">
              <a:buFont typeface="Arial" panose="020B0604020202020204" pitchFamily="34" charset="0"/>
              <a:buChar char="•"/>
            </a:pPr>
            <a:r>
              <a:rPr lang="en-US" sz="1000" dirty="0">
                <a:solidFill>
                  <a:schemeClr val="tx1"/>
                </a:solidFill>
                <a:latin typeface="Calibri"/>
              </a:rPr>
              <a:t>Layered relationships between the client and ITW help to maximize potential for best partnership</a:t>
            </a:r>
          </a:p>
          <a:p>
            <a:pPr marL="171450" indent="-171450" defTabSz="685617">
              <a:buFont typeface="Arial" panose="020B0604020202020204" pitchFamily="34" charset="0"/>
              <a:buChar char="•"/>
            </a:pPr>
            <a:endParaRPr lang="en-US" sz="1100" dirty="0">
              <a:solidFill>
                <a:schemeClr val="tx1"/>
              </a:solidFill>
              <a:latin typeface="Calibri"/>
            </a:endParaRPr>
          </a:p>
          <a:p>
            <a:pPr defTabSz="685617"/>
            <a:endParaRPr lang="en-US" sz="1350" b="1" dirty="0">
              <a:solidFill>
                <a:schemeClr val="tx1"/>
              </a:solidFill>
              <a:latin typeface="Calibri"/>
            </a:endParaRPr>
          </a:p>
        </p:txBody>
      </p:sp>
    </p:spTree>
    <p:extLst>
      <p:ext uri="{BB962C8B-B14F-4D97-AF65-F5344CB8AC3E}">
        <p14:creationId xmlns:p14="http://schemas.microsoft.com/office/powerpoint/2010/main" val="182980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15</a:t>
            </a:fld>
            <a:endParaRPr lang="en-US" sz="975" b="1" dirty="0">
              <a:solidFill>
                <a:prstClr val="black"/>
              </a:solidFill>
              <a:latin typeface="Calibri"/>
            </a:endParaRPr>
          </a:p>
        </p:txBody>
      </p:sp>
      <p:sp>
        <p:nvSpPr>
          <p:cNvPr id="64"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2: OVERVIEW</a:t>
            </a:r>
          </a:p>
        </p:txBody>
      </p:sp>
      <p:grpSp>
        <p:nvGrpSpPr>
          <p:cNvPr id="3" name="Gruppieren 2"/>
          <p:cNvGrpSpPr/>
          <p:nvPr/>
        </p:nvGrpSpPr>
        <p:grpSpPr>
          <a:xfrm>
            <a:off x="-88996" y="647993"/>
            <a:ext cx="9221417" cy="4257317"/>
            <a:chOff x="-120894" y="864191"/>
            <a:chExt cx="12298069" cy="5677737"/>
          </a:xfrm>
        </p:grpSpPr>
        <p:sp>
          <p:nvSpPr>
            <p:cNvPr id="59" name="Textfeld 58"/>
            <p:cNvSpPr txBox="1"/>
            <p:nvPr/>
          </p:nvSpPr>
          <p:spPr>
            <a:xfrm rot="16200000">
              <a:off x="-885071" y="5346094"/>
              <a:ext cx="1960683" cy="430986"/>
            </a:xfrm>
            <a:prstGeom prst="rect">
              <a:avLst/>
            </a:prstGeom>
            <a:noFill/>
          </p:spPr>
          <p:txBody>
            <a:bodyPr wrap="square" rtlCol="0">
              <a:spAutoFit/>
            </a:bodyPr>
            <a:lstStyle/>
            <a:p>
              <a:pPr algn="ctr" defTabSz="685617"/>
              <a:r>
                <a:rPr lang="en-GB" b="1" dirty="0">
                  <a:solidFill>
                    <a:prstClr val="black"/>
                  </a:solidFill>
                  <a:latin typeface="Calibri"/>
                  <a:cs typeface="Calibri" panose="020F0502020204030204" pitchFamily="34" charset="0"/>
                </a:rPr>
                <a:t>DELIVERABLES</a:t>
              </a:r>
            </a:p>
          </p:txBody>
        </p:sp>
        <p:sp>
          <p:nvSpPr>
            <p:cNvPr id="56" name="Pfeil nach unten 55"/>
            <p:cNvSpPr/>
            <p:nvPr/>
          </p:nvSpPr>
          <p:spPr>
            <a:xfrm>
              <a:off x="5985175" y="1800000"/>
              <a:ext cx="648000" cy="3096000"/>
            </a:xfrm>
            <a:prstGeom prst="downArrow">
              <a:avLst/>
            </a:prstGeom>
            <a:solidFill>
              <a:sysClr val="window" lastClr="FFFFFF">
                <a:lumMod val="65000"/>
              </a:sysClr>
            </a:solidFill>
            <a:ln w="25400" cap="flat" cmpd="sng" algn="ctr">
              <a:noFill/>
              <a:prstDash val="solid"/>
            </a:ln>
            <a:effectLst/>
          </p:spPr>
          <p:txBody>
            <a:bodyPr rtlCol="0" anchor="ctr"/>
            <a:lstStyle/>
            <a:p>
              <a:pPr algn="ctr" defTabSz="685617">
                <a:defRPr/>
              </a:pPr>
              <a:endParaRPr lang="en-GB" sz="1350" kern="0" dirty="0">
                <a:solidFill>
                  <a:prstClr val="white"/>
                </a:solidFill>
                <a:latin typeface="Calibri"/>
                <a:cs typeface="Calibri" panose="020F0502020204030204" pitchFamily="34" charset="0"/>
              </a:endParaRPr>
            </a:p>
          </p:txBody>
        </p:sp>
        <p:sp>
          <p:nvSpPr>
            <p:cNvPr id="57" name="Pfeil nach unten 56"/>
            <p:cNvSpPr/>
            <p:nvPr/>
          </p:nvSpPr>
          <p:spPr>
            <a:xfrm>
              <a:off x="8307175" y="1800000"/>
              <a:ext cx="648000" cy="3096000"/>
            </a:xfrm>
            <a:prstGeom prst="downArrow">
              <a:avLst/>
            </a:prstGeom>
            <a:solidFill>
              <a:sysClr val="window" lastClr="FFFFFF">
                <a:lumMod val="65000"/>
              </a:sysClr>
            </a:solidFill>
            <a:ln w="25400" cap="flat" cmpd="sng" algn="ctr">
              <a:noFill/>
              <a:prstDash val="solid"/>
            </a:ln>
            <a:effectLst/>
          </p:spPr>
          <p:txBody>
            <a:bodyPr rtlCol="0" anchor="ctr"/>
            <a:lstStyle/>
            <a:p>
              <a:pPr algn="ctr" defTabSz="685617">
                <a:defRPr/>
              </a:pPr>
              <a:endParaRPr lang="en-GB" sz="1350" kern="0" dirty="0">
                <a:solidFill>
                  <a:prstClr val="white"/>
                </a:solidFill>
                <a:latin typeface="Calibri"/>
                <a:cs typeface="Calibri" panose="020F0502020204030204" pitchFamily="34" charset="0"/>
              </a:endParaRPr>
            </a:p>
          </p:txBody>
        </p:sp>
        <p:sp>
          <p:nvSpPr>
            <p:cNvPr id="58" name="Pfeil nach unten 57"/>
            <p:cNvSpPr/>
            <p:nvPr/>
          </p:nvSpPr>
          <p:spPr>
            <a:xfrm>
              <a:off x="3465175" y="1800000"/>
              <a:ext cx="648000" cy="3096000"/>
            </a:xfrm>
            <a:prstGeom prst="downArrow">
              <a:avLst/>
            </a:prstGeom>
            <a:solidFill>
              <a:sysClr val="window" lastClr="FFFFFF">
                <a:lumMod val="65000"/>
              </a:sysClr>
            </a:solidFill>
            <a:ln w="25400" cap="flat" cmpd="sng" algn="ctr">
              <a:noFill/>
              <a:prstDash val="solid"/>
            </a:ln>
            <a:effectLst/>
          </p:spPr>
          <p:txBody>
            <a:bodyPr rtlCol="0" anchor="ctr"/>
            <a:lstStyle/>
            <a:p>
              <a:pPr algn="ctr" defTabSz="685617">
                <a:defRPr/>
              </a:pPr>
              <a:endParaRPr lang="en-GB" sz="1350" kern="0" dirty="0">
                <a:solidFill>
                  <a:prstClr val="white"/>
                </a:solidFill>
                <a:latin typeface="Calibri"/>
                <a:cs typeface="Calibri" panose="020F0502020204030204" pitchFamily="34" charset="0"/>
              </a:endParaRPr>
            </a:p>
          </p:txBody>
        </p:sp>
        <p:sp>
          <p:nvSpPr>
            <p:cNvPr id="60" name="Textfeld 59"/>
            <p:cNvSpPr txBox="1"/>
            <p:nvPr/>
          </p:nvSpPr>
          <p:spPr>
            <a:xfrm rot="16200000">
              <a:off x="-784182" y="3006857"/>
              <a:ext cx="1757561" cy="430986"/>
            </a:xfrm>
            <a:prstGeom prst="rect">
              <a:avLst/>
            </a:prstGeom>
            <a:noFill/>
          </p:spPr>
          <p:txBody>
            <a:bodyPr wrap="square" rtlCol="0">
              <a:spAutoFit/>
            </a:bodyPr>
            <a:lstStyle/>
            <a:p>
              <a:pPr algn="ctr" defTabSz="685617"/>
              <a:r>
                <a:rPr lang="en-GB" b="1" dirty="0">
                  <a:solidFill>
                    <a:prstClr val="black"/>
                  </a:solidFill>
                  <a:latin typeface="Calibri"/>
                  <a:cs typeface="Calibri" panose="020F0502020204030204" pitchFamily="34" charset="0"/>
                </a:rPr>
                <a:t>KEY STEPS</a:t>
              </a:r>
            </a:p>
          </p:txBody>
        </p:sp>
        <p:sp>
          <p:nvSpPr>
            <p:cNvPr id="61" name="Arrow: Chevron 22">
              <a:extLst>
                <a:ext uri="{FF2B5EF4-FFF2-40B4-BE49-F238E27FC236}">
                  <a16:creationId xmlns:a16="http://schemas.microsoft.com/office/drawing/2014/main" id="{D5B3DE6A-3A17-4E71-8580-328829D84760}"/>
                </a:ext>
              </a:extLst>
            </p:cNvPr>
            <p:cNvSpPr/>
            <p:nvPr/>
          </p:nvSpPr>
          <p:spPr>
            <a:xfrm>
              <a:off x="7641174" y="1116000"/>
              <a:ext cx="1980000" cy="630001"/>
            </a:xfrm>
            <a:prstGeom prst="chevron">
              <a:avLst/>
            </a:prstGeom>
            <a:solidFill>
              <a:schemeClr val="accent3">
                <a:lumMod val="40000"/>
                <a:lumOff val="60000"/>
              </a:schemeClr>
            </a:solidFill>
            <a:ln w="28575" cap="flat" cmpd="sng" algn="ctr">
              <a:solidFill>
                <a:schemeClr val="bg1">
                  <a:lumMod val="65000"/>
                </a:schemeClr>
              </a:solidFill>
              <a:prstDash val="solid"/>
            </a:ln>
            <a:effectLst/>
          </p:spPr>
          <p:txBody>
            <a:bodyPr rtlCol="0" anchor="ctr"/>
            <a:lstStyle/>
            <a:p>
              <a:pPr defTabSz="685617">
                <a:defRPr/>
              </a:pPr>
              <a:r>
                <a:rPr lang="en-GB" sz="900" b="1" i="1" u="sng" kern="0" dirty="0">
                  <a:solidFill>
                    <a:prstClr val="black"/>
                  </a:solidFill>
                  <a:latin typeface="Calibri"/>
                  <a:cs typeface="Calibri" panose="020F0502020204030204" pitchFamily="34" charset="0"/>
                </a:rPr>
                <a:t>Step 2.4</a:t>
              </a:r>
            </a:p>
            <a:p>
              <a:pPr defTabSz="685617">
                <a:defRPr/>
              </a:pPr>
              <a:r>
                <a:rPr lang="en-GB" sz="900" b="1" kern="0" dirty="0">
                  <a:solidFill>
                    <a:prstClr val="black"/>
                  </a:solidFill>
                  <a:latin typeface="Calibri"/>
                  <a:cs typeface="Calibri" panose="020F0502020204030204" pitchFamily="34" charset="0"/>
                </a:rPr>
                <a:t>80/20 FOCUSING</a:t>
              </a:r>
            </a:p>
          </p:txBody>
        </p:sp>
        <p:sp>
          <p:nvSpPr>
            <p:cNvPr id="63" name="Rounded Rectangle 2"/>
            <p:cNvSpPr/>
            <p:nvPr/>
          </p:nvSpPr>
          <p:spPr>
            <a:xfrm>
              <a:off x="2601175" y="1962350"/>
              <a:ext cx="2376000" cy="2520000"/>
            </a:xfrm>
            <a:prstGeom prst="roundRect">
              <a:avLst/>
            </a:prstGeom>
            <a:solidFill>
              <a:sysClr val="window" lastClr="FFFFFF"/>
            </a:solidFill>
            <a:ln w="19050" cap="flat" cmpd="sng" algn="ctr">
              <a:solidFill>
                <a:schemeClr val="bg1">
                  <a:lumMod val="65000"/>
                </a:schemeClr>
              </a:solidFill>
              <a:prstDash val="solid"/>
            </a:ln>
            <a:effectLst/>
          </p:spPr>
          <p:txBody>
            <a:bodyPr tIns="0" bIns="26994" rtlCol="0" anchor="t"/>
            <a:lstStyle/>
            <a:p>
              <a:pPr marL="128553" indent="-128553" defTabSz="685617">
                <a:buFont typeface="Arial" panose="020B0604020202020204" pitchFamily="34" charset="0"/>
                <a:buChar char="•"/>
                <a:defRPr/>
              </a:pPr>
              <a:r>
                <a:rPr lang="en-US" sz="1050" kern="0" dirty="0">
                  <a:solidFill>
                    <a:prstClr val="black"/>
                  </a:solidFill>
                  <a:latin typeface="Calibri"/>
                  <a:cs typeface="Calibri" panose="020F0502020204030204" pitchFamily="34" charset="0"/>
                </a:rPr>
                <a:t>Identify customer Organization Chart</a:t>
              </a:r>
            </a:p>
            <a:p>
              <a:pPr marL="128553" indent="-128553" defTabSz="685617">
                <a:buFont typeface="Arial" panose="020B0604020202020204" pitchFamily="34" charset="0"/>
                <a:buChar char="•"/>
                <a:defRPr/>
              </a:pPr>
              <a:r>
                <a:rPr lang="en-US" sz="1050" kern="0" dirty="0">
                  <a:solidFill>
                    <a:prstClr val="black"/>
                  </a:solidFill>
                  <a:latin typeface="Calibri"/>
                  <a:cs typeface="Calibri" panose="020F0502020204030204" pitchFamily="34" charset="0"/>
                </a:rPr>
                <a:t>Connect customer contacts with ITW representatives</a:t>
              </a:r>
            </a:p>
          </p:txBody>
        </p:sp>
        <p:sp>
          <p:nvSpPr>
            <p:cNvPr id="65" name="Rounded Rectangle 15"/>
            <p:cNvSpPr/>
            <p:nvPr/>
          </p:nvSpPr>
          <p:spPr>
            <a:xfrm>
              <a:off x="5013175" y="1962350"/>
              <a:ext cx="2592000" cy="2520000"/>
            </a:xfrm>
            <a:prstGeom prst="roundRect">
              <a:avLst/>
            </a:prstGeom>
            <a:solidFill>
              <a:sysClr val="window" lastClr="FFFFFF"/>
            </a:solidFill>
            <a:ln w="19050" cap="flat" cmpd="sng" algn="ctr">
              <a:solidFill>
                <a:schemeClr val="bg1">
                  <a:lumMod val="65000"/>
                </a:schemeClr>
              </a:solidFill>
              <a:prstDash val="solid"/>
            </a:ln>
            <a:effectLst/>
          </p:spPr>
          <p:txBody>
            <a:bodyPr tIns="0" bIns="26994" rtlCol="0" anchor="t"/>
            <a:lstStyle/>
            <a:p>
              <a:pPr marL="128553" indent="-128553" defTabSz="685617">
                <a:buFont typeface="Arial" panose="020B0604020202020204" pitchFamily="34" charset="0"/>
                <a:buChar char="•"/>
                <a:defRPr/>
              </a:pPr>
              <a:r>
                <a:rPr lang="en-US" sz="1050" kern="0" dirty="0">
                  <a:solidFill>
                    <a:prstClr val="black"/>
                  </a:solidFill>
                  <a:latin typeface="Calibri"/>
                  <a:cs typeface="Calibri" panose="020F0502020204030204" pitchFamily="34" charset="0"/>
                </a:rPr>
                <a:t>Outline customer Procurement Process</a:t>
              </a:r>
            </a:p>
            <a:p>
              <a:pPr marL="128553" indent="-128553" defTabSz="685617">
                <a:buFont typeface="Arial" panose="020B0604020202020204" pitchFamily="34" charset="0"/>
                <a:buChar char="•"/>
                <a:defRPr/>
              </a:pPr>
              <a:r>
                <a:rPr lang="en-US" sz="1050" kern="0" dirty="0">
                  <a:solidFill>
                    <a:prstClr val="black"/>
                  </a:solidFill>
                  <a:latin typeface="Calibri"/>
                  <a:cs typeface="Calibri" panose="020F0502020204030204" pitchFamily="34" charset="0"/>
                </a:rPr>
                <a:t>Transfer information regarding Decision Makers &amp; Influencers to Full Contact List </a:t>
              </a:r>
            </a:p>
            <a:p>
              <a:pPr marL="128553" indent="-128553" defTabSz="685617">
                <a:buFont typeface="Arial" panose="020B0604020202020204" pitchFamily="34" charset="0"/>
                <a:buChar char="•"/>
                <a:defRPr/>
              </a:pPr>
              <a:r>
                <a:rPr lang="en-US" sz="1050" kern="0" dirty="0">
                  <a:solidFill>
                    <a:prstClr val="black"/>
                  </a:solidFill>
                  <a:latin typeface="Calibri"/>
                  <a:cs typeface="Calibri" panose="020F0502020204030204" pitchFamily="34" charset="0"/>
                </a:rPr>
                <a:t>Reprioritize customer if necessary</a:t>
              </a:r>
            </a:p>
          </p:txBody>
        </p:sp>
        <p:sp>
          <p:nvSpPr>
            <p:cNvPr id="66" name="Rounded Rectangle 16"/>
            <p:cNvSpPr/>
            <p:nvPr/>
          </p:nvSpPr>
          <p:spPr>
            <a:xfrm>
              <a:off x="7641175" y="1962350"/>
              <a:ext cx="1980000" cy="2520000"/>
            </a:xfrm>
            <a:prstGeom prst="roundRect">
              <a:avLst/>
            </a:prstGeom>
            <a:solidFill>
              <a:sysClr val="window" lastClr="FFFFFF"/>
            </a:solidFill>
            <a:ln w="19050" cap="flat" cmpd="sng" algn="ctr">
              <a:solidFill>
                <a:schemeClr val="bg1">
                  <a:lumMod val="65000"/>
                </a:schemeClr>
              </a:solidFill>
              <a:prstDash val="solid"/>
            </a:ln>
            <a:effectLst/>
          </p:spPr>
          <p:txBody>
            <a:bodyPr tIns="0" bIns="26994" rtlCol="0" anchor="t"/>
            <a:lstStyle/>
            <a:p>
              <a:pPr marL="128553" indent="-128553" defTabSz="685617">
                <a:buFont typeface="Arial" panose="020B0604020202020204" pitchFamily="34" charset="0"/>
                <a:buChar char="•"/>
                <a:defRPr/>
              </a:pPr>
              <a:r>
                <a:rPr lang="en-US" sz="1050" kern="0" dirty="0">
                  <a:solidFill>
                    <a:prstClr val="black"/>
                  </a:solidFill>
                  <a:latin typeface="Calibri"/>
                  <a:cs typeface="Calibri" panose="020F0502020204030204" pitchFamily="34" charset="0"/>
                </a:rPr>
                <a:t>80/20 Focusing for listed &amp; classified contacts</a:t>
              </a:r>
            </a:p>
          </p:txBody>
        </p:sp>
        <p:sp>
          <p:nvSpPr>
            <p:cNvPr id="67" name="Pfeil nach unten 66"/>
            <p:cNvSpPr/>
            <p:nvPr/>
          </p:nvSpPr>
          <p:spPr>
            <a:xfrm>
              <a:off x="1053174" y="1799999"/>
              <a:ext cx="684000" cy="3096000"/>
            </a:xfrm>
            <a:prstGeom prst="downArrow">
              <a:avLst/>
            </a:prstGeom>
            <a:solidFill>
              <a:sysClr val="window" lastClr="FFFFFF">
                <a:lumMod val="65000"/>
              </a:sysClr>
            </a:solidFill>
            <a:ln w="25400" cap="flat" cmpd="sng" algn="ctr">
              <a:noFill/>
              <a:prstDash val="solid"/>
            </a:ln>
            <a:effectLst/>
          </p:spPr>
          <p:txBody>
            <a:bodyPr rtlCol="0" anchor="ctr"/>
            <a:lstStyle/>
            <a:p>
              <a:pPr algn="ctr" defTabSz="685617">
                <a:defRPr/>
              </a:pPr>
              <a:endParaRPr lang="en-GB" sz="1350" kern="0" dirty="0">
                <a:solidFill>
                  <a:prstClr val="white"/>
                </a:solidFill>
                <a:latin typeface="Calibri"/>
                <a:cs typeface="Calibri" panose="020F0502020204030204" pitchFamily="34" charset="0"/>
              </a:endParaRPr>
            </a:p>
          </p:txBody>
        </p:sp>
        <p:sp>
          <p:nvSpPr>
            <p:cNvPr id="68" name="Arrow: Pentagon 15">
              <a:extLst>
                <a:ext uri="{FF2B5EF4-FFF2-40B4-BE49-F238E27FC236}">
                  <a16:creationId xmlns:a16="http://schemas.microsoft.com/office/drawing/2014/main" id="{5C47D65A-44CE-4AEA-8ECB-DB101D4E9128}"/>
                </a:ext>
              </a:extLst>
            </p:cNvPr>
            <p:cNvSpPr/>
            <p:nvPr/>
          </p:nvSpPr>
          <p:spPr>
            <a:xfrm>
              <a:off x="225175" y="1115999"/>
              <a:ext cx="2339999" cy="630000"/>
            </a:xfrm>
            <a:prstGeom prst="chevron">
              <a:avLst/>
            </a:prstGeom>
            <a:solidFill>
              <a:schemeClr val="accent3">
                <a:lumMod val="40000"/>
                <a:lumOff val="60000"/>
              </a:schemeClr>
            </a:solidFill>
            <a:ln w="28575" cap="flat" cmpd="sng" algn="ctr">
              <a:solidFill>
                <a:schemeClr val="bg1">
                  <a:lumMod val="65000"/>
                </a:schemeClr>
              </a:solidFill>
              <a:prstDash val="solid"/>
            </a:ln>
            <a:effectLst/>
          </p:spPr>
          <p:txBody>
            <a:bodyPr rtlCol="0" anchor="ctr"/>
            <a:lstStyle/>
            <a:p>
              <a:pPr defTabSz="685617">
                <a:defRPr/>
              </a:pPr>
              <a:r>
                <a:rPr lang="en-GB" sz="900" b="1" i="1" u="sng" kern="0" dirty="0">
                  <a:solidFill>
                    <a:prstClr val="black"/>
                  </a:solidFill>
                  <a:latin typeface="Calibri"/>
                  <a:cs typeface="Calibri" panose="020F0502020204030204" pitchFamily="34" charset="0"/>
                </a:rPr>
                <a:t>Step 2.1</a:t>
              </a:r>
            </a:p>
            <a:p>
              <a:pPr defTabSz="685617">
                <a:defRPr/>
              </a:pPr>
              <a:r>
                <a:rPr lang="en-GB" sz="900" b="1" kern="0" dirty="0">
                  <a:solidFill>
                    <a:prstClr val="black"/>
                  </a:solidFill>
                  <a:latin typeface="Calibri"/>
                  <a:cs typeface="Calibri" panose="020F0502020204030204" pitchFamily="34" charset="0"/>
                </a:rPr>
                <a:t>IDENTIFY CONTACTS</a:t>
              </a:r>
            </a:p>
          </p:txBody>
        </p:sp>
        <p:sp>
          <p:nvSpPr>
            <p:cNvPr id="69" name="Rounded Rectangle 84"/>
            <p:cNvSpPr/>
            <p:nvPr/>
          </p:nvSpPr>
          <p:spPr>
            <a:xfrm>
              <a:off x="225175" y="4931999"/>
              <a:ext cx="2340000" cy="1260000"/>
            </a:xfrm>
            <a:prstGeom prst="roundRect">
              <a:avLst/>
            </a:prstGeom>
            <a:noFill/>
            <a:ln w="19050" cap="flat" cmpd="sng" algn="ctr">
              <a:solidFill>
                <a:schemeClr val="bg1">
                  <a:lumMod val="65000"/>
                </a:schemeClr>
              </a:solidFill>
              <a:prstDash val="solid"/>
            </a:ln>
            <a:effectLst/>
          </p:spPr>
          <p:txBody>
            <a:bodyPr lIns="51423" tIns="0" rIns="51423" bIns="25712" anchor="t"/>
            <a:lstStyle/>
            <a:p>
              <a:pPr algn="ctr" defTabSz="685617">
                <a:defRPr/>
              </a:pPr>
              <a:r>
                <a:rPr lang="en-US" sz="1050" b="1" kern="0" dirty="0">
                  <a:solidFill>
                    <a:prstClr val="black"/>
                  </a:solidFill>
                  <a:latin typeface="Calibri"/>
                  <a:cs typeface="Calibri" panose="020F0502020204030204" pitchFamily="34" charset="0"/>
                </a:rPr>
                <a:t>List of identified contacts &amp; profiles </a:t>
              </a:r>
            </a:p>
          </p:txBody>
        </p:sp>
        <p:sp>
          <p:nvSpPr>
            <p:cNvPr id="70" name="Rounded Rectangle 84"/>
            <p:cNvSpPr/>
            <p:nvPr/>
          </p:nvSpPr>
          <p:spPr>
            <a:xfrm>
              <a:off x="225175" y="1962350"/>
              <a:ext cx="2340000" cy="2520000"/>
            </a:xfrm>
            <a:prstGeom prst="roundRect">
              <a:avLst/>
            </a:prstGeom>
            <a:solidFill>
              <a:sysClr val="window" lastClr="FFFFFF"/>
            </a:solidFill>
            <a:ln w="19050" cap="flat" cmpd="sng" algn="ctr">
              <a:solidFill>
                <a:schemeClr val="bg1">
                  <a:lumMod val="65000"/>
                </a:schemeClr>
              </a:solidFill>
              <a:prstDash val="solid"/>
            </a:ln>
            <a:effectLst/>
          </p:spPr>
          <p:txBody>
            <a:bodyPr lIns="51423" tIns="0" rIns="51423" bIns="26994" anchor="t"/>
            <a:lstStyle/>
            <a:p>
              <a:pPr marL="128553" indent="-128553" defTabSz="685617">
                <a:buFont typeface="Arial" panose="020B0604020202020204" pitchFamily="34" charset="0"/>
                <a:buChar char="•"/>
                <a:defRPr/>
              </a:pPr>
              <a:r>
                <a:rPr lang="en-US" sz="1050" kern="0" dirty="0">
                  <a:solidFill>
                    <a:prstClr val="black"/>
                  </a:solidFill>
                  <a:latin typeface="Calibri"/>
                  <a:cs typeface="Calibri" panose="020F0502020204030204" pitchFamily="34" charset="0"/>
                </a:rPr>
                <a:t>Sum up findings out of STEP 1</a:t>
              </a:r>
            </a:p>
            <a:p>
              <a:pPr marL="128553" indent="-128553" defTabSz="685617">
                <a:buFont typeface="Arial" panose="020B0604020202020204" pitchFamily="34" charset="0"/>
                <a:buChar char="•"/>
                <a:defRPr/>
              </a:pPr>
              <a:r>
                <a:rPr lang="en-US" sz="1050" kern="0" dirty="0">
                  <a:solidFill>
                    <a:prstClr val="black"/>
                  </a:solidFill>
                  <a:latin typeface="Calibri"/>
                  <a:cs typeface="Calibri" panose="020F0502020204030204" pitchFamily="34" charset="0"/>
                </a:rPr>
                <a:t>Set up Timeline for whole STEP 2</a:t>
              </a:r>
            </a:p>
            <a:p>
              <a:pPr marL="128553" indent="-128553" defTabSz="685617">
                <a:buFont typeface="Arial" panose="020B0604020202020204" pitchFamily="34" charset="0"/>
                <a:buChar char="•"/>
                <a:defRPr/>
              </a:pPr>
              <a:r>
                <a:rPr lang="en-US" sz="1050" kern="0" dirty="0">
                  <a:solidFill>
                    <a:prstClr val="black"/>
                  </a:solidFill>
                  <a:latin typeface="Calibri"/>
                  <a:cs typeface="Calibri" panose="020F0502020204030204" pitchFamily="34" charset="0"/>
                </a:rPr>
                <a:t>Identify and include all customer contacts in a list</a:t>
              </a:r>
            </a:p>
            <a:p>
              <a:pPr marL="128553" indent="-128553" defTabSz="685617">
                <a:buFont typeface="Arial" panose="020B0604020202020204" pitchFamily="34" charset="0"/>
                <a:buChar char="•"/>
                <a:defRPr/>
              </a:pPr>
              <a:r>
                <a:rPr lang="en-US" sz="1050" kern="0" dirty="0">
                  <a:solidFill>
                    <a:prstClr val="black"/>
                  </a:solidFill>
                  <a:latin typeface="Calibri"/>
                  <a:cs typeface="Calibri" panose="020F0502020204030204" pitchFamily="34" charset="0"/>
                </a:rPr>
                <a:t>Document what you know and what you don’t know</a:t>
              </a:r>
            </a:p>
          </p:txBody>
        </p:sp>
        <p:sp>
          <p:nvSpPr>
            <p:cNvPr id="71" name="Rounded Rectangle 84"/>
            <p:cNvSpPr/>
            <p:nvPr/>
          </p:nvSpPr>
          <p:spPr>
            <a:xfrm>
              <a:off x="2601175" y="4931999"/>
              <a:ext cx="2376000" cy="1260000"/>
            </a:xfrm>
            <a:prstGeom prst="roundRect">
              <a:avLst/>
            </a:prstGeom>
            <a:noFill/>
            <a:ln w="19050" cap="flat" cmpd="sng" algn="ctr">
              <a:solidFill>
                <a:schemeClr val="bg1">
                  <a:lumMod val="65000"/>
                </a:schemeClr>
              </a:solidFill>
              <a:prstDash val="solid"/>
            </a:ln>
            <a:effectLst/>
          </p:spPr>
          <p:txBody>
            <a:bodyPr lIns="51423" tIns="0" rIns="51423" bIns="26994" anchor="t"/>
            <a:lstStyle/>
            <a:p>
              <a:pPr algn="ctr" defTabSz="685617">
                <a:defRPr/>
              </a:pPr>
              <a:r>
                <a:rPr lang="en-US" sz="1050" b="1" kern="0" dirty="0">
                  <a:solidFill>
                    <a:prstClr val="black"/>
                  </a:solidFill>
                  <a:latin typeface="Calibri"/>
                  <a:cs typeface="Calibri" panose="020F0502020204030204" pitchFamily="34" charset="0"/>
                </a:rPr>
                <a:t>Customer Network Chart with ITW matches</a:t>
              </a:r>
            </a:p>
          </p:txBody>
        </p:sp>
        <p:sp>
          <p:nvSpPr>
            <p:cNvPr id="74" name="Rounded Rectangle 15"/>
            <p:cNvSpPr/>
            <p:nvPr/>
          </p:nvSpPr>
          <p:spPr>
            <a:xfrm>
              <a:off x="5013175" y="4931999"/>
              <a:ext cx="2592000" cy="1260000"/>
            </a:xfrm>
            <a:prstGeom prst="roundRect">
              <a:avLst/>
            </a:prstGeom>
            <a:solidFill>
              <a:sysClr val="window" lastClr="FFFFFF"/>
            </a:solidFill>
            <a:ln w="19050" cap="flat" cmpd="sng" algn="ctr">
              <a:solidFill>
                <a:schemeClr val="bg1">
                  <a:lumMod val="65000"/>
                </a:schemeClr>
              </a:solidFill>
              <a:prstDash val="solid"/>
            </a:ln>
            <a:effectLst/>
          </p:spPr>
          <p:txBody>
            <a:bodyPr tIns="0" bIns="26994" rtlCol="0" anchor="t"/>
            <a:lstStyle/>
            <a:p>
              <a:pPr algn="ctr" defTabSz="685617">
                <a:defRPr/>
              </a:pPr>
              <a:r>
                <a:rPr lang="en-US" sz="1050" b="1" kern="0" dirty="0">
                  <a:solidFill>
                    <a:prstClr val="black"/>
                  </a:solidFill>
                  <a:latin typeface="Calibri"/>
                  <a:cs typeface="Calibri" panose="020F0502020204030204" pitchFamily="34" charset="0"/>
                </a:rPr>
                <a:t>Customer Procurement Process Map with accountable contacts</a:t>
              </a:r>
            </a:p>
          </p:txBody>
        </p:sp>
        <p:sp>
          <p:nvSpPr>
            <p:cNvPr id="76" name="Rounded Rectangle 16"/>
            <p:cNvSpPr/>
            <p:nvPr/>
          </p:nvSpPr>
          <p:spPr>
            <a:xfrm>
              <a:off x="7641175" y="4931999"/>
              <a:ext cx="1980000" cy="1260000"/>
            </a:xfrm>
            <a:prstGeom prst="roundRect">
              <a:avLst/>
            </a:prstGeom>
            <a:solidFill>
              <a:sysClr val="window" lastClr="FFFFFF"/>
            </a:solidFill>
            <a:ln w="19050" cap="flat" cmpd="sng" algn="ctr">
              <a:solidFill>
                <a:schemeClr val="bg1">
                  <a:lumMod val="65000"/>
                </a:schemeClr>
              </a:solidFill>
              <a:prstDash val="solid"/>
            </a:ln>
            <a:effectLst/>
          </p:spPr>
          <p:txBody>
            <a:bodyPr tIns="0" bIns="26994" rtlCol="0" anchor="t"/>
            <a:lstStyle/>
            <a:p>
              <a:pPr algn="ctr" defTabSz="685617">
                <a:defRPr/>
              </a:pPr>
              <a:r>
                <a:rPr lang="en-US" sz="1050" b="1" kern="0" dirty="0">
                  <a:solidFill>
                    <a:prstClr val="black"/>
                  </a:solidFill>
                  <a:latin typeface="Calibri"/>
                  <a:cs typeface="Calibri" panose="020F0502020204030204" pitchFamily="34" charset="0"/>
                </a:rPr>
                <a:t>Selection of 80 customer contacts</a:t>
              </a:r>
            </a:p>
          </p:txBody>
        </p:sp>
        <p:sp>
          <p:nvSpPr>
            <p:cNvPr id="78" name="Arrow: Chevron 22">
              <a:extLst>
                <a:ext uri="{FF2B5EF4-FFF2-40B4-BE49-F238E27FC236}">
                  <a16:creationId xmlns:a16="http://schemas.microsoft.com/office/drawing/2014/main" id="{D5B3DE6A-3A17-4E71-8580-328829D84760}"/>
                </a:ext>
              </a:extLst>
            </p:cNvPr>
            <p:cNvSpPr/>
            <p:nvPr/>
          </p:nvSpPr>
          <p:spPr>
            <a:xfrm>
              <a:off x="5013175" y="1116000"/>
              <a:ext cx="2592000" cy="630000"/>
            </a:xfrm>
            <a:prstGeom prst="chevron">
              <a:avLst/>
            </a:prstGeom>
            <a:solidFill>
              <a:schemeClr val="accent3">
                <a:lumMod val="40000"/>
                <a:lumOff val="60000"/>
              </a:schemeClr>
            </a:solidFill>
            <a:ln w="28575" cap="flat" cmpd="sng" algn="ctr">
              <a:solidFill>
                <a:schemeClr val="bg1">
                  <a:lumMod val="65000"/>
                </a:schemeClr>
              </a:solidFill>
              <a:prstDash val="solid"/>
            </a:ln>
            <a:effectLst/>
          </p:spPr>
          <p:txBody>
            <a:bodyPr rtlCol="0" anchor="ctr"/>
            <a:lstStyle/>
            <a:p>
              <a:pPr defTabSz="685617">
                <a:defRPr/>
              </a:pPr>
              <a:r>
                <a:rPr lang="en-GB" sz="900" b="1" i="1" u="sng" kern="0" dirty="0">
                  <a:solidFill>
                    <a:prstClr val="black"/>
                  </a:solidFill>
                  <a:latin typeface="Calibri"/>
                  <a:cs typeface="Calibri" panose="020F0502020204030204" pitchFamily="34" charset="0"/>
                </a:rPr>
                <a:t>Step 2.3</a:t>
              </a:r>
            </a:p>
            <a:p>
              <a:pPr defTabSz="685617">
                <a:defRPr/>
              </a:pPr>
              <a:r>
                <a:rPr lang="en-GB" sz="900" b="1" kern="0" dirty="0">
                  <a:solidFill>
                    <a:prstClr val="black"/>
                  </a:solidFill>
                  <a:latin typeface="Calibri"/>
                  <a:cs typeface="Calibri" panose="020F0502020204030204" pitchFamily="34" charset="0"/>
                </a:rPr>
                <a:t>UNDERSTAND PROCUREMENT PROCESS</a:t>
              </a:r>
            </a:p>
          </p:txBody>
        </p:sp>
        <p:sp>
          <p:nvSpPr>
            <p:cNvPr id="79" name="Arrow: Chevron 22">
              <a:extLst>
                <a:ext uri="{FF2B5EF4-FFF2-40B4-BE49-F238E27FC236}">
                  <a16:creationId xmlns:a16="http://schemas.microsoft.com/office/drawing/2014/main" id="{D5B3DE6A-3A17-4E71-8580-328829D84760}"/>
                </a:ext>
              </a:extLst>
            </p:cNvPr>
            <p:cNvSpPr/>
            <p:nvPr/>
          </p:nvSpPr>
          <p:spPr>
            <a:xfrm>
              <a:off x="2601175" y="1116000"/>
              <a:ext cx="2376000" cy="630000"/>
            </a:xfrm>
            <a:prstGeom prst="chevron">
              <a:avLst/>
            </a:prstGeom>
            <a:solidFill>
              <a:schemeClr val="accent3">
                <a:lumMod val="40000"/>
                <a:lumOff val="60000"/>
              </a:schemeClr>
            </a:solidFill>
            <a:ln w="28575" cap="flat" cmpd="sng" algn="ctr">
              <a:solidFill>
                <a:schemeClr val="bg1">
                  <a:lumMod val="65000"/>
                </a:schemeClr>
              </a:solidFill>
              <a:prstDash val="solid"/>
            </a:ln>
            <a:effectLst/>
          </p:spPr>
          <p:txBody>
            <a:bodyPr rtlCol="0" anchor="ctr"/>
            <a:lstStyle/>
            <a:p>
              <a:pPr defTabSz="685617">
                <a:defRPr/>
              </a:pPr>
              <a:r>
                <a:rPr lang="en-GB" sz="900" b="1" i="1" u="sng" kern="0" dirty="0">
                  <a:solidFill>
                    <a:prstClr val="black"/>
                  </a:solidFill>
                  <a:latin typeface="Calibri"/>
                  <a:cs typeface="Calibri" panose="020F0502020204030204" pitchFamily="34" charset="0"/>
                </a:rPr>
                <a:t>Step 2.2</a:t>
              </a:r>
            </a:p>
            <a:p>
              <a:pPr defTabSz="685617">
                <a:defRPr/>
              </a:pPr>
              <a:r>
                <a:rPr lang="en-GB" sz="900" b="1" kern="0" dirty="0">
                  <a:solidFill>
                    <a:prstClr val="black"/>
                  </a:solidFill>
                  <a:latin typeface="Calibri"/>
                  <a:cs typeface="Calibri" panose="020F0502020204030204" pitchFamily="34" charset="0"/>
                </a:rPr>
                <a:t>PROFILING OF THE CUSTOMER NETWORK</a:t>
              </a:r>
            </a:p>
          </p:txBody>
        </p:sp>
        <p:sp>
          <p:nvSpPr>
            <p:cNvPr id="80" name="Textfeld 79"/>
            <p:cNvSpPr txBox="1"/>
            <p:nvPr/>
          </p:nvSpPr>
          <p:spPr>
            <a:xfrm rot="16200000">
              <a:off x="-473047" y="1216345"/>
              <a:ext cx="1135293" cy="430986"/>
            </a:xfrm>
            <a:prstGeom prst="rect">
              <a:avLst/>
            </a:prstGeom>
            <a:noFill/>
          </p:spPr>
          <p:txBody>
            <a:bodyPr wrap="square" rtlCol="0">
              <a:spAutoFit/>
            </a:bodyPr>
            <a:lstStyle/>
            <a:p>
              <a:pPr algn="ctr" defTabSz="779025"/>
              <a:r>
                <a:rPr lang="en-GB" b="1" dirty="0">
                  <a:solidFill>
                    <a:prstClr val="black"/>
                  </a:solidFill>
                  <a:latin typeface="Calibri"/>
                  <a:cs typeface="Calibri" panose="020F0502020204030204" pitchFamily="34" charset="0"/>
                </a:rPr>
                <a:t>GOALS</a:t>
              </a:r>
            </a:p>
          </p:txBody>
        </p:sp>
        <p:sp>
          <p:nvSpPr>
            <p:cNvPr id="114" name="Pfeil nach unten 113"/>
            <p:cNvSpPr/>
            <p:nvPr/>
          </p:nvSpPr>
          <p:spPr>
            <a:xfrm>
              <a:off x="10557175" y="1799999"/>
              <a:ext cx="648000" cy="3096000"/>
            </a:xfrm>
            <a:prstGeom prst="downArrow">
              <a:avLst/>
            </a:prstGeom>
            <a:solidFill>
              <a:sysClr val="window" lastClr="FFFFFF">
                <a:lumMod val="65000"/>
              </a:sysClr>
            </a:solidFill>
            <a:ln w="25400" cap="flat" cmpd="sng" algn="ctr">
              <a:noFill/>
              <a:prstDash val="solid"/>
            </a:ln>
            <a:effectLst/>
          </p:spPr>
          <p:txBody>
            <a:bodyPr rtlCol="0" anchor="ctr"/>
            <a:lstStyle/>
            <a:p>
              <a:pPr algn="ctr" defTabSz="685617">
                <a:defRPr/>
              </a:pPr>
              <a:endParaRPr lang="en-GB" sz="1350" kern="0" dirty="0">
                <a:solidFill>
                  <a:prstClr val="white"/>
                </a:solidFill>
                <a:latin typeface="Calibri"/>
                <a:cs typeface="Calibri" panose="020F0502020204030204" pitchFamily="34" charset="0"/>
              </a:endParaRPr>
            </a:p>
          </p:txBody>
        </p:sp>
        <p:sp>
          <p:nvSpPr>
            <p:cNvPr id="115" name="Arrow: Chevron 22">
              <a:extLst>
                <a:ext uri="{FF2B5EF4-FFF2-40B4-BE49-F238E27FC236}">
                  <a16:creationId xmlns:a16="http://schemas.microsoft.com/office/drawing/2014/main" id="{D5B3DE6A-3A17-4E71-8580-328829D84760}"/>
                </a:ext>
              </a:extLst>
            </p:cNvPr>
            <p:cNvSpPr/>
            <p:nvPr/>
          </p:nvSpPr>
          <p:spPr>
            <a:xfrm>
              <a:off x="9657175" y="1115999"/>
              <a:ext cx="2520000" cy="630000"/>
            </a:xfrm>
            <a:prstGeom prst="chevron">
              <a:avLst/>
            </a:prstGeom>
            <a:solidFill>
              <a:schemeClr val="accent3">
                <a:lumMod val="40000"/>
                <a:lumOff val="60000"/>
              </a:schemeClr>
            </a:solidFill>
            <a:ln w="28575" cap="flat" cmpd="sng" algn="ctr">
              <a:solidFill>
                <a:schemeClr val="bg1">
                  <a:lumMod val="65000"/>
                </a:schemeClr>
              </a:solidFill>
              <a:prstDash val="solid"/>
            </a:ln>
            <a:effectLst/>
          </p:spPr>
          <p:txBody>
            <a:bodyPr rtlCol="0" anchor="ctr"/>
            <a:lstStyle/>
            <a:p>
              <a:pPr defTabSz="685617">
                <a:defRPr/>
              </a:pPr>
              <a:r>
                <a:rPr lang="en-GB" sz="900" b="1" i="1" u="sng" kern="0" dirty="0">
                  <a:solidFill>
                    <a:prstClr val="black"/>
                  </a:solidFill>
                  <a:latin typeface="Calibri"/>
                  <a:cs typeface="Calibri" panose="020F0502020204030204" pitchFamily="34" charset="0"/>
                </a:rPr>
                <a:t>Step 2.5</a:t>
              </a:r>
            </a:p>
            <a:p>
              <a:pPr defTabSz="685617">
                <a:defRPr/>
              </a:pPr>
              <a:r>
                <a:rPr lang="en-GB" sz="900" b="1" kern="0" dirty="0">
                  <a:solidFill>
                    <a:prstClr val="black"/>
                  </a:solidFill>
                  <a:latin typeface="Calibri"/>
                  <a:cs typeface="Calibri" panose="020F0502020204030204" pitchFamily="34" charset="0"/>
                </a:rPr>
                <a:t>RELATIONSHIP MANAGEMENT ACTIONS</a:t>
              </a:r>
            </a:p>
          </p:txBody>
        </p:sp>
        <p:sp>
          <p:nvSpPr>
            <p:cNvPr id="116" name="Rounded Rectangle 16"/>
            <p:cNvSpPr/>
            <p:nvPr/>
          </p:nvSpPr>
          <p:spPr>
            <a:xfrm>
              <a:off x="9657175" y="1962349"/>
              <a:ext cx="2520000" cy="2520000"/>
            </a:xfrm>
            <a:prstGeom prst="roundRect">
              <a:avLst/>
            </a:prstGeom>
            <a:solidFill>
              <a:sysClr val="window" lastClr="FFFFFF"/>
            </a:solidFill>
            <a:ln w="19050" cap="flat" cmpd="sng" algn="ctr">
              <a:solidFill>
                <a:schemeClr val="bg1">
                  <a:lumMod val="65000"/>
                </a:schemeClr>
              </a:solidFill>
              <a:prstDash val="solid"/>
            </a:ln>
            <a:effectLst/>
          </p:spPr>
          <p:txBody>
            <a:bodyPr tIns="0" bIns="26994" rtlCol="0" anchor="t"/>
            <a:lstStyle/>
            <a:p>
              <a:pPr marL="128553" indent="-128553" defTabSz="685617">
                <a:buFont typeface="Arial" panose="020B0604020202020204" pitchFamily="34" charset="0"/>
                <a:buChar char="•"/>
                <a:defRPr/>
              </a:pPr>
              <a:r>
                <a:rPr lang="en-US" sz="1050" kern="0" dirty="0">
                  <a:solidFill>
                    <a:prstClr val="black"/>
                  </a:solidFill>
                  <a:latin typeface="Calibri"/>
                  <a:cs typeface="Calibri" panose="020F0502020204030204" pitchFamily="34" charset="0"/>
                </a:rPr>
                <a:t>Include 80 customer contacts in Relationship Management Tool</a:t>
              </a:r>
            </a:p>
            <a:p>
              <a:pPr marL="128553" indent="-128553" defTabSz="685617">
                <a:buFont typeface="Arial" panose="020B0604020202020204" pitchFamily="34" charset="0"/>
                <a:buChar char="•"/>
                <a:defRPr/>
              </a:pPr>
              <a:r>
                <a:rPr lang="en-US" sz="1050" kern="0" dirty="0">
                  <a:solidFill>
                    <a:prstClr val="black"/>
                  </a:solidFill>
                  <a:latin typeface="Calibri"/>
                  <a:cs typeface="Calibri" panose="020F0502020204030204" pitchFamily="34" charset="0"/>
                </a:rPr>
                <a:t>Analyze Bubble Chart</a:t>
              </a:r>
            </a:p>
            <a:p>
              <a:pPr marL="128553" indent="-128553" defTabSz="685617">
                <a:buFont typeface="Arial" panose="020B0604020202020204" pitchFamily="34" charset="0"/>
                <a:buChar char="•"/>
                <a:defRPr/>
              </a:pPr>
              <a:r>
                <a:rPr lang="en-US" sz="1050" kern="0" dirty="0">
                  <a:solidFill>
                    <a:prstClr val="black"/>
                  </a:solidFill>
                  <a:latin typeface="Calibri"/>
                  <a:cs typeface="Calibri" panose="020F0502020204030204" pitchFamily="34" charset="0"/>
                </a:rPr>
                <a:t>Set up an appropriate Action Plan (Defined Actions: who, what, when, where)</a:t>
              </a:r>
            </a:p>
            <a:p>
              <a:pPr marL="128553" indent="-128553" defTabSz="685617">
                <a:buFont typeface="Arial" panose="020B0604020202020204" pitchFamily="34" charset="0"/>
                <a:buChar char="•"/>
                <a:defRPr/>
              </a:pPr>
              <a:r>
                <a:rPr lang="en-US" sz="1050" kern="0" dirty="0">
                  <a:solidFill>
                    <a:prstClr val="black"/>
                  </a:solidFill>
                  <a:latin typeface="Calibri"/>
                  <a:cs typeface="Calibri" panose="020F0502020204030204" pitchFamily="34" charset="0"/>
                </a:rPr>
                <a:t>Final vetting out which customer is ready to go forward with to STEP 3  </a:t>
              </a:r>
            </a:p>
          </p:txBody>
        </p:sp>
        <p:sp>
          <p:nvSpPr>
            <p:cNvPr id="117" name="Rounded Rectangle 16"/>
            <p:cNvSpPr/>
            <p:nvPr/>
          </p:nvSpPr>
          <p:spPr>
            <a:xfrm>
              <a:off x="9657175" y="4931998"/>
              <a:ext cx="2520000" cy="1260000"/>
            </a:xfrm>
            <a:prstGeom prst="roundRect">
              <a:avLst/>
            </a:prstGeom>
            <a:solidFill>
              <a:sysClr val="window" lastClr="FFFFFF"/>
            </a:solidFill>
            <a:ln w="19050" cap="flat" cmpd="sng" algn="ctr">
              <a:solidFill>
                <a:schemeClr val="bg1">
                  <a:lumMod val="65000"/>
                </a:schemeClr>
              </a:solidFill>
              <a:prstDash val="solid"/>
            </a:ln>
            <a:effectLst/>
          </p:spPr>
          <p:txBody>
            <a:bodyPr tIns="0" bIns="26994" rtlCol="0" anchor="t"/>
            <a:lstStyle/>
            <a:p>
              <a:pPr algn="ctr" defTabSz="685617">
                <a:defRPr/>
              </a:pPr>
              <a:r>
                <a:rPr lang="en-US" sz="1050" b="1" kern="0" dirty="0">
                  <a:solidFill>
                    <a:prstClr val="black"/>
                  </a:solidFill>
                  <a:latin typeface="Calibri"/>
                  <a:cs typeface="Calibri" panose="020F0502020204030204" pitchFamily="34" charset="0"/>
                </a:rPr>
                <a:t>Relationship Management Tool &amp; Action Plan</a:t>
              </a:r>
            </a:p>
          </p:txBody>
        </p:sp>
      </p:grpSp>
    </p:spTree>
    <p:extLst>
      <p:ext uri="{BB962C8B-B14F-4D97-AF65-F5344CB8AC3E}">
        <p14:creationId xmlns:p14="http://schemas.microsoft.com/office/powerpoint/2010/main" val="409246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16</a:t>
            </a:fld>
            <a:endParaRPr lang="en-US" sz="975" b="1" dirty="0">
              <a:solidFill>
                <a:prstClr val="black"/>
              </a:solidFill>
              <a:latin typeface="Calibri"/>
            </a:endParaRPr>
          </a:p>
        </p:txBody>
      </p:sp>
      <p:sp>
        <p:nvSpPr>
          <p:cNvPr id="55" name="Textfeld 54"/>
          <p:cNvSpPr txBox="1"/>
          <p:nvPr/>
        </p:nvSpPr>
        <p:spPr>
          <a:xfrm>
            <a:off x="4455623" y="915404"/>
            <a:ext cx="4642925" cy="2585323"/>
          </a:xfrm>
          <a:prstGeom prst="rect">
            <a:avLst/>
          </a:prstGeom>
          <a:noFill/>
        </p:spPr>
        <p:txBody>
          <a:bodyPr wrap="square" rtlCol="0">
            <a:spAutoFit/>
          </a:bodyPr>
          <a:lstStyle/>
          <a:p>
            <a:pPr defTabSz="685617"/>
            <a:r>
              <a:rPr lang="en-US" sz="1350" b="1" dirty="0">
                <a:solidFill>
                  <a:prstClr val="black"/>
                </a:solidFill>
                <a:latin typeface="Calibri"/>
              </a:rPr>
              <a:t>Key Steps</a:t>
            </a:r>
          </a:p>
          <a:p>
            <a:pPr defTabSz="685617"/>
            <a:endParaRPr lang="en-US" sz="1350" b="1" dirty="0">
              <a:solidFill>
                <a:prstClr val="black"/>
              </a:solidFill>
              <a:latin typeface="Calibri"/>
            </a:endParaRPr>
          </a:p>
          <a:p>
            <a:pPr defTabSz="685617"/>
            <a:r>
              <a:rPr lang="en-US" sz="1200" dirty="0">
                <a:solidFill>
                  <a:prstClr val="black"/>
                </a:solidFill>
                <a:latin typeface="Calibri"/>
              </a:rPr>
              <a:t>Applies to both </a:t>
            </a:r>
            <a:r>
              <a:rPr lang="en-US" sz="1200" dirty="0">
                <a:solidFill>
                  <a:prstClr val="black"/>
                </a:solidFill>
                <a:latin typeface="Calibri"/>
                <a:sym typeface="Wingdings" panose="05000000000000000000" pitchFamily="2" charset="2"/>
              </a:rPr>
              <a:t>Re-Active &amp; Pro-Active approaches</a:t>
            </a:r>
          </a:p>
          <a:p>
            <a:pPr defTabSz="685617"/>
            <a:r>
              <a:rPr lang="en-US" sz="1200" dirty="0">
                <a:solidFill>
                  <a:prstClr val="black"/>
                </a:solidFill>
                <a:latin typeface="Calibri"/>
                <a:sym typeface="Wingdings" panose="05000000000000000000" pitchFamily="2" charset="2"/>
              </a:rPr>
              <a:t> Same Flow but different Timeline</a:t>
            </a:r>
            <a:endParaRPr lang="en-US" sz="1200" dirty="0">
              <a:solidFill>
                <a:prstClr val="black"/>
              </a:solidFill>
              <a:latin typeface="Calibri"/>
            </a:endParaRPr>
          </a:p>
          <a:p>
            <a:pPr defTabSz="685617"/>
            <a:endParaRPr lang="en-US" sz="1200" b="1" dirty="0">
              <a:solidFill>
                <a:prstClr val="black"/>
              </a:solidFill>
              <a:latin typeface="Calibri"/>
            </a:endParaRPr>
          </a:p>
          <a:p>
            <a:pPr defTabSz="685617"/>
            <a:r>
              <a:rPr lang="en-US" sz="1200" dirty="0">
                <a:solidFill>
                  <a:prstClr val="black"/>
                </a:solidFill>
                <a:latin typeface="Calibri"/>
              </a:rPr>
              <a:t>1. </a:t>
            </a:r>
            <a:r>
              <a:rPr lang="en-US" sz="1200" b="1" dirty="0">
                <a:solidFill>
                  <a:prstClr val="black"/>
                </a:solidFill>
                <a:latin typeface="Calibri"/>
              </a:rPr>
              <a:t>Review</a:t>
            </a:r>
            <a:r>
              <a:rPr lang="en-US" sz="1200" dirty="0">
                <a:solidFill>
                  <a:prstClr val="black"/>
                </a:solidFill>
                <a:latin typeface="Calibri"/>
              </a:rPr>
              <a:t> </a:t>
            </a:r>
            <a:r>
              <a:rPr lang="en-US" sz="1200" b="1" dirty="0">
                <a:solidFill>
                  <a:prstClr val="black"/>
                </a:solidFill>
                <a:latin typeface="Calibri"/>
              </a:rPr>
              <a:t>STEP 1  findings</a:t>
            </a:r>
            <a:r>
              <a:rPr lang="en-US" sz="1200" dirty="0">
                <a:solidFill>
                  <a:prstClr val="black"/>
                </a:solidFill>
                <a:latin typeface="Calibri"/>
              </a:rPr>
              <a:t> to use already existing information</a:t>
            </a:r>
          </a:p>
          <a:p>
            <a:pPr defTabSz="685617"/>
            <a:r>
              <a:rPr lang="en-US" sz="1200" dirty="0">
                <a:solidFill>
                  <a:prstClr val="black"/>
                </a:solidFill>
                <a:latin typeface="Calibri"/>
              </a:rPr>
              <a:t>2. </a:t>
            </a:r>
            <a:r>
              <a:rPr lang="en-US" sz="1200" b="1" dirty="0">
                <a:solidFill>
                  <a:prstClr val="black"/>
                </a:solidFill>
                <a:latin typeface="Calibri"/>
              </a:rPr>
              <a:t>Definition of the Milestones</a:t>
            </a:r>
            <a:r>
              <a:rPr lang="en-US" sz="1200" dirty="0">
                <a:solidFill>
                  <a:prstClr val="black"/>
                </a:solidFill>
                <a:latin typeface="Calibri"/>
              </a:rPr>
              <a:t> to identify the right contacts</a:t>
            </a:r>
          </a:p>
          <a:p>
            <a:pPr defTabSz="685617"/>
            <a:r>
              <a:rPr lang="en-US" sz="1200" dirty="0">
                <a:solidFill>
                  <a:prstClr val="black"/>
                </a:solidFill>
                <a:latin typeface="Calibri"/>
                <a:sym typeface="Wingdings" panose="05000000000000000000" pitchFamily="2" charset="2"/>
              </a:rPr>
              <a:t>3. </a:t>
            </a:r>
            <a:r>
              <a:rPr lang="en-US" sz="1200" b="1" dirty="0">
                <a:solidFill>
                  <a:prstClr val="black"/>
                </a:solidFill>
                <a:latin typeface="Calibri"/>
              </a:rPr>
              <a:t>Gather contact information </a:t>
            </a:r>
            <a:r>
              <a:rPr lang="en-US" sz="1200" dirty="0">
                <a:solidFill>
                  <a:prstClr val="black"/>
                </a:solidFill>
                <a:latin typeface="Calibri"/>
              </a:rPr>
              <a:t>from relevant sources        </a:t>
            </a:r>
          </a:p>
          <a:p>
            <a:pPr defTabSz="685617"/>
            <a:r>
              <a:rPr lang="en-US" sz="1200" dirty="0">
                <a:solidFill>
                  <a:prstClr val="black"/>
                </a:solidFill>
                <a:latin typeface="Calibri"/>
              </a:rPr>
              <a:t>    (Survey/Investigation)</a:t>
            </a:r>
          </a:p>
          <a:p>
            <a:pPr defTabSz="685617"/>
            <a:r>
              <a:rPr lang="en-US" sz="1200" dirty="0">
                <a:solidFill>
                  <a:prstClr val="black"/>
                </a:solidFill>
                <a:latin typeface="Calibri"/>
              </a:rPr>
              <a:t>4. </a:t>
            </a:r>
            <a:r>
              <a:rPr lang="en-US" sz="1200" b="1" dirty="0">
                <a:solidFill>
                  <a:prstClr val="black"/>
                </a:solidFill>
                <a:latin typeface="Calibri"/>
              </a:rPr>
              <a:t>Build up Contact List </a:t>
            </a:r>
            <a:r>
              <a:rPr lang="en-US" sz="1200" dirty="0">
                <a:solidFill>
                  <a:prstClr val="black"/>
                </a:solidFill>
                <a:latin typeface="Calibri"/>
              </a:rPr>
              <a:t>and include all relevant contact </a:t>
            </a:r>
          </a:p>
          <a:p>
            <a:pPr defTabSz="685617"/>
            <a:r>
              <a:rPr lang="en-US" sz="1200" dirty="0">
                <a:solidFill>
                  <a:prstClr val="black"/>
                </a:solidFill>
                <a:latin typeface="Calibri"/>
              </a:rPr>
              <a:t>    information</a:t>
            </a:r>
          </a:p>
          <a:p>
            <a:pPr marL="214255" indent="-214255" defTabSz="685617">
              <a:buFont typeface="Arial" panose="020B0604020202020204" pitchFamily="34" charset="0"/>
              <a:buChar char="•"/>
            </a:pPr>
            <a:endParaRPr lang="en-US" sz="1350" dirty="0">
              <a:solidFill>
                <a:prstClr val="black"/>
              </a:solidFill>
              <a:latin typeface="Calibri"/>
            </a:endParaRPr>
          </a:p>
          <a:p>
            <a:pPr marL="214255" indent="-214255" defTabSz="685617">
              <a:buFont typeface="Arial" panose="020B0604020202020204" pitchFamily="34" charset="0"/>
              <a:buChar char="•"/>
            </a:pPr>
            <a:endParaRPr lang="en-US" sz="1350" dirty="0">
              <a:solidFill>
                <a:prstClr val="black"/>
              </a:solidFill>
              <a:latin typeface="Calibri"/>
            </a:endParaRPr>
          </a:p>
        </p:txBody>
      </p:sp>
      <p:sp>
        <p:nvSpPr>
          <p:cNvPr id="56" name="Rechteck 55"/>
          <p:cNvSpPr/>
          <p:nvPr/>
        </p:nvSpPr>
        <p:spPr>
          <a:xfrm>
            <a:off x="4455623" y="3347225"/>
            <a:ext cx="4642925" cy="1149498"/>
          </a:xfrm>
          <a:prstGeom prst="rect">
            <a:avLst/>
          </a:prstGeom>
          <a:solidFill>
            <a:srgbClr val="D7E4B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617"/>
            <a:r>
              <a:rPr lang="en-US" sz="1350" b="1" dirty="0">
                <a:solidFill>
                  <a:prstClr val="black"/>
                </a:solidFill>
                <a:latin typeface="Calibri"/>
              </a:rPr>
              <a:t>Key Points:</a:t>
            </a:r>
          </a:p>
          <a:p>
            <a:pPr defTabSz="685617"/>
            <a:endParaRPr lang="en-US" sz="1100" b="1" dirty="0">
              <a:solidFill>
                <a:prstClr val="black"/>
              </a:solidFill>
              <a:latin typeface="Calibri"/>
            </a:endParaRPr>
          </a:p>
          <a:p>
            <a:pPr marL="214255" indent="-214255" defTabSz="685617">
              <a:buFont typeface="Arial" panose="020B0604020202020204" pitchFamily="34" charset="0"/>
              <a:buChar char="•"/>
            </a:pPr>
            <a:r>
              <a:rPr lang="en-US" sz="1100" dirty="0">
                <a:solidFill>
                  <a:prstClr val="black"/>
                </a:solidFill>
                <a:latin typeface="Calibri"/>
              </a:rPr>
              <a:t>Don’t limit the number of contacts at this point</a:t>
            </a:r>
          </a:p>
          <a:p>
            <a:pPr marL="214255" indent="-214255" defTabSz="685617">
              <a:buFont typeface="Arial" panose="020B0604020202020204" pitchFamily="34" charset="0"/>
              <a:buChar char="•"/>
            </a:pPr>
            <a:r>
              <a:rPr lang="en-US" sz="1100" dirty="0">
                <a:solidFill>
                  <a:prstClr val="black"/>
                </a:solidFill>
                <a:latin typeface="Calibri"/>
              </a:rPr>
              <a:t>Just because a customer is an existing customer, don’t assume that you have a good list.  This complacency will result in gaps.  Always be updating!</a:t>
            </a:r>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63" r="4706"/>
          <a:stretch/>
        </p:blipFill>
        <p:spPr bwMode="auto">
          <a:xfrm>
            <a:off x="796030" y="1115844"/>
            <a:ext cx="3306035" cy="394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Arrow: Pentagon 15">
            <a:extLst>
              <a:ext uri="{FF2B5EF4-FFF2-40B4-BE49-F238E27FC236}">
                <a16:creationId xmlns:a16="http://schemas.microsoft.com/office/drawing/2014/main" id="{5C47D65A-44CE-4AEA-8ECB-DB101D4E9128}"/>
              </a:ext>
            </a:extLst>
          </p:cNvPr>
          <p:cNvSpPr/>
          <p:nvPr/>
        </p:nvSpPr>
        <p:spPr>
          <a:xfrm>
            <a:off x="28646" y="647850"/>
            <a:ext cx="1889563" cy="472391"/>
          </a:xfrm>
          <a:prstGeom prst="chevron">
            <a:avLst/>
          </a:prstGeom>
          <a:solidFill>
            <a:schemeClr val="accent3">
              <a:lumMod val="40000"/>
              <a:lumOff val="60000"/>
            </a:schemeClr>
          </a:solidFill>
          <a:ln w="28575" cap="flat" cmpd="sng" algn="ctr">
            <a:solidFill>
              <a:schemeClr val="bg1">
                <a:lumMod val="65000"/>
              </a:schemeClr>
            </a:solidFill>
            <a:prstDash val="solid"/>
          </a:ln>
          <a:effectLst/>
        </p:spPr>
        <p:txBody>
          <a:bodyPr rtlCol="0" anchor="ctr"/>
          <a:lstStyle/>
          <a:p>
            <a:pPr defTabSz="685617">
              <a:defRPr/>
            </a:pPr>
            <a:r>
              <a:rPr lang="en-GB" sz="1200" b="1" i="1" u="sng" kern="0" dirty="0">
                <a:solidFill>
                  <a:prstClr val="black"/>
                </a:solidFill>
                <a:latin typeface="Calibri"/>
                <a:cs typeface="Calibri" panose="020F0502020204030204" pitchFamily="34" charset="0"/>
              </a:rPr>
              <a:t>Step 2.1</a:t>
            </a:r>
          </a:p>
          <a:p>
            <a:pPr defTabSz="685617">
              <a:defRPr/>
            </a:pPr>
            <a:r>
              <a:rPr lang="en-GB" sz="1125" b="1" kern="0" dirty="0">
                <a:solidFill>
                  <a:prstClr val="black"/>
                </a:solidFill>
                <a:latin typeface="Calibri"/>
                <a:cs typeface="Calibri" panose="020F0502020204030204" pitchFamily="34" charset="0"/>
              </a:rPr>
              <a:t>IDENTIFY CONTACTS</a:t>
            </a:r>
          </a:p>
        </p:txBody>
      </p:sp>
      <p:sp>
        <p:nvSpPr>
          <p:cNvPr id="28"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2.1: IDENTIFY CONTACTS</a:t>
            </a:r>
          </a:p>
        </p:txBody>
      </p:sp>
      <p:cxnSp>
        <p:nvCxnSpPr>
          <p:cNvPr id="10" name="Gerade Verbindung 11">
            <a:extLst>
              <a:ext uri="{FF2B5EF4-FFF2-40B4-BE49-F238E27FC236}">
                <a16:creationId xmlns:a16="http://schemas.microsoft.com/office/drawing/2014/main" id="{206CD82E-1D9B-44B0-BFBE-4F16915CCF09}"/>
              </a:ext>
            </a:extLst>
          </p:cNvPr>
          <p:cNvCxnSpPr/>
          <p:nvPr/>
        </p:nvCxnSpPr>
        <p:spPr>
          <a:xfrm>
            <a:off x="4272468" y="728945"/>
            <a:ext cx="0" cy="4133053"/>
          </a:xfrm>
          <a:prstGeom prst="line">
            <a:avLst/>
          </a:prstGeom>
          <a:noFill/>
          <a:ln w="25400" cap="flat" cmpd="sng" algn="ctr">
            <a:solidFill>
              <a:schemeClr val="accent3">
                <a:lumMod val="50000"/>
              </a:schemeClr>
            </a:solidFill>
            <a:prstDash val="solid"/>
          </a:ln>
          <a:effectLst/>
        </p:spPr>
      </p:cxnSp>
    </p:spTree>
    <p:extLst>
      <p:ext uri="{BB962C8B-B14F-4D97-AF65-F5344CB8AC3E}">
        <p14:creationId xmlns:p14="http://schemas.microsoft.com/office/powerpoint/2010/main" val="409141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17</a:t>
            </a:fld>
            <a:endParaRPr lang="en-US" sz="975" b="1" dirty="0">
              <a:solidFill>
                <a:prstClr val="black"/>
              </a:solidFill>
              <a:latin typeface="Calibri"/>
            </a:endParaRPr>
          </a:p>
        </p:txBody>
      </p:sp>
      <p:graphicFrame>
        <p:nvGraphicFramePr>
          <p:cNvPr id="8" name="Espace réservé du contenu 4">
            <a:extLst>
              <a:ext uri="{FF2B5EF4-FFF2-40B4-BE49-F238E27FC236}">
                <a16:creationId xmlns:a16="http://schemas.microsoft.com/office/drawing/2014/main" id="{CD4DC8F9-B4A9-4FDB-86D8-174D6C129ED8}"/>
              </a:ext>
            </a:extLst>
          </p:cNvPr>
          <p:cNvGraphicFramePr>
            <a:graphicFrameLocks/>
          </p:cNvGraphicFramePr>
          <p:nvPr>
            <p:extLst>
              <p:ext uri="{D42A27DB-BD31-4B8C-83A1-F6EECF244321}">
                <p14:modId xmlns:p14="http://schemas.microsoft.com/office/powerpoint/2010/main" val="1059690355"/>
              </p:ext>
            </p:extLst>
          </p:nvPr>
        </p:nvGraphicFramePr>
        <p:xfrm>
          <a:off x="407503" y="670281"/>
          <a:ext cx="8328995" cy="4133050"/>
        </p:xfrm>
        <a:graphic>
          <a:graphicData uri="http://schemas.openxmlformats.org/drawingml/2006/table">
            <a:tbl>
              <a:tblPr firstRow="1" bandRow="1"/>
              <a:tblGrid>
                <a:gridCol w="3496294">
                  <a:extLst>
                    <a:ext uri="{9D8B030D-6E8A-4147-A177-3AD203B41FA5}">
                      <a16:colId xmlns:a16="http://schemas.microsoft.com/office/drawing/2014/main" val="3324331658"/>
                    </a:ext>
                  </a:extLst>
                </a:gridCol>
                <a:gridCol w="836806">
                  <a:extLst>
                    <a:ext uri="{9D8B030D-6E8A-4147-A177-3AD203B41FA5}">
                      <a16:colId xmlns:a16="http://schemas.microsoft.com/office/drawing/2014/main" val="2535178240"/>
                    </a:ext>
                  </a:extLst>
                </a:gridCol>
                <a:gridCol w="836806">
                  <a:extLst>
                    <a:ext uri="{9D8B030D-6E8A-4147-A177-3AD203B41FA5}">
                      <a16:colId xmlns:a16="http://schemas.microsoft.com/office/drawing/2014/main" val="3166171346"/>
                    </a:ext>
                  </a:extLst>
                </a:gridCol>
                <a:gridCol w="809813">
                  <a:extLst>
                    <a:ext uri="{9D8B030D-6E8A-4147-A177-3AD203B41FA5}">
                      <a16:colId xmlns:a16="http://schemas.microsoft.com/office/drawing/2014/main" val="4056864006"/>
                    </a:ext>
                  </a:extLst>
                </a:gridCol>
                <a:gridCol w="809813">
                  <a:extLst>
                    <a:ext uri="{9D8B030D-6E8A-4147-A177-3AD203B41FA5}">
                      <a16:colId xmlns:a16="http://schemas.microsoft.com/office/drawing/2014/main" val="407633219"/>
                    </a:ext>
                  </a:extLst>
                </a:gridCol>
                <a:gridCol w="1539463">
                  <a:extLst>
                    <a:ext uri="{9D8B030D-6E8A-4147-A177-3AD203B41FA5}">
                      <a16:colId xmlns:a16="http://schemas.microsoft.com/office/drawing/2014/main" val="350314431"/>
                    </a:ext>
                  </a:extLst>
                </a:gridCol>
              </a:tblGrid>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000" b="1" i="0" u="none" strike="noStrike" dirty="0">
                          <a:solidFill>
                            <a:srgbClr val="FFFFFF"/>
                          </a:solidFill>
                          <a:effectLst/>
                          <a:latin typeface="Calibri"/>
                        </a:rPr>
                        <a:t>TOOL / Best Practice</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47595801"/>
                  </a:ext>
                </a:extLst>
              </a:tr>
              <a:tr h="708496">
                <a:tc gridSpan="5">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l"/>
                      <a:r>
                        <a:rPr lang="en-US" sz="900" b="1" noProof="0" dirty="0">
                          <a:latin typeface="+mn-lt"/>
                          <a:cs typeface="Arial" panose="020B0604020202020204" pitchFamily="34" charset="0"/>
                        </a:rPr>
                        <a:t>List of </a:t>
                      </a:r>
                      <a:r>
                        <a:rPr lang="en-US" sz="900" b="1" u="none" noProof="0" dirty="0">
                          <a:latin typeface="+mn-lt"/>
                          <a:cs typeface="Arial" panose="020B0604020202020204" pitchFamily="34" charset="0"/>
                        </a:rPr>
                        <a:t>ALL</a:t>
                      </a:r>
                      <a:r>
                        <a:rPr lang="en-US" sz="900" b="1" noProof="0" dirty="0">
                          <a:latin typeface="+mn-lt"/>
                          <a:cs typeface="Arial" panose="020B0604020202020204" pitchFamily="34" charset="0"/>
                        </a:rPr>
                        <a:t> the identified Contacts &amp; Profiles</a:t>
                      </a: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D2D1"/>
                    </a:solidFill>
                  </a:tcPr>
                </a:tc>
                <a:tc hMerge="1">
                  <a:txBody>
                    <a:bodyPr/>
                    <a:lstStyle/>
                    <a:p>
                      <a:endParaRPr lang="en-US" sz="1400" noProof="0" dirty="0"/>
                    </a:p>
                  </a:txBody>
                  <a:tcPr/>
                </a:tc>
                <a:tc hMerge="1">
                  <a:txBody>
                    <a:bodyPr/>
                    <a:lstStyle/>
                    <a:p>
                      <a:endParaRPr lang="en-US" sz="1400" noProof="0" dirty="0"/>
                    </a:p>
                  </a:txBody>
                  <a:tcPr/>
                </a:tc>
                <a:tc hMerge="1">
                  <a:txBody>
                    <a:bodyPr/>
                    <a:lstStyle/>
                    <a:p>
                      <a:endParaRPr lang="en-US" sz="1400" noProof="0" dirty="0"/>
                    </a:p>
                  </a:txBody>
                  <a:tcPr/>
                </a:tc>
                <a:tc hMerge="1">
                  <a:txBody>
                    <a:bodyPr/>
                    <a:lstStyle/>
                    <a:p>
                      <a:endParaRPr lang="en-US" sz="1400" noProof="0" dirty="0"/>
                    </a:p>
                  </a:txBody>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marL="0" indent="0">
                        <a:buFont typeface="Wingdings" panose="05000000000000000000" pitchFamily="2" charset="2"/>
                        <a:buNone/>
                      </a:pPr>
                      <a:r>
                        <a:rPr lang="en-US" sz="1000" b="1" u="sng" noProof="0" dirty="0">
                          <a:latin typeface="+mn-lt"/>
                          <a:cs typeface="Arial" panose="020B0604020202020204" pitchFamily="34" charset="0"/>
                        </a:rPr>
                        <a:t>STEP 2 Flowchart</a:t>
                      </a:r>
                    </a:p>
                    <a:p>
                      <a:pPr marL="0" indent="0">
                        <a:buFont typeface="Wingdings" panose="05000000000000000000" pitchFamily="2" charset="2"/>
                        <a:buNone/>
                      </a:pPr>
                      <a:r>
                        <a:rPr lang="en-US" sz="1000" b="1" u="sng" noProof="0" dirty="0">
                          <a:latin typeface="+mn-lt"/>
                          <a:cs typeface="Arial" panose="020B0604020202020204" pitchFamily="34" charset="0"/>
                        </a:rPr>
                        <a:t>STEP 2 Checklist</a:t>
                      </a:r>
                    </a:p>
                    <a:p>
                      <a:pPr marL="0" marR="0" lvl="0" indent="0" algn="l" defTabSz="9142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1" i="0" u="sng" noProof="0" dirty="0">
                          <a:latin typeface="+mn-lt"/>
                          <a:cs typeface="Arial" panose="020B0604020202020204" pitchFamily="34" charset="0"/>
                        </a:rPr>
                        <a:t>STEP 2 Relationship Management Tool</a:t>
                      </a: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D2D1"/>
                    </a:solidFill>
                  </a:tcPr>
                </a:tc>
                <a:extLst>
                  <a:ext uri="{0D108BD9-81ED-4DB2-BD59-A6C34878D82A}">
                    <a16:rowId xmlns:a16="http://schemas.microsoft.com/office/drawing/2014/main" val="3008921926"/>
                  </a:ext>
                </a:extLst>
              </a:tr>
              <a:tr h="1028462">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r>
                        <a:rPr lang="en-US" sz="900" b="1" noProof="0" dirty="0">
                          <a:latin typeface="+mn-lt"/>
                          <a:cs typeface="Arial" panose="020B0604020202020204" pitchFamily="34" charset="0"/>
                        </a:rPr>
                        <a:t>A - Review existing information from STEP 1</a:t>
                      </a:r>
                    </a:p>
                    <a:p>
                      <a:pPr marL="342900" indent="-342900">
                        <a:buFont typeface="Wingdings" panose="05000000000000000000" pitchFamily="2" charset="2"/>
                        <a:buChar char="q"/>
                      </a:pPr>
                      <a:r>
                        <a:rPr lang="en-US" sz="900" noProof="0" dirty="0">
                          <a:latin typeface="+mn-lt"/>
                          <a:cs typeface="Arial" panose="020B0604020202020204" pitchFamily="34" charset="0"/>
                        </a:rPr>
                        <a:t>Include Step 1 </a:t>
                      </a:r>
                      <a:r>
                        <a:rPr lang="en-US" sz="900" kern="1200" noProof="0" dirty="0">
                          <a:solidFill>
                            <a:schemeClr val="dk1"/>
                          </a:solidFill>
                          <a:latin typeface="+mn-lt"/>
                          <a:ea typeface="+mn-ea"/>
                          <a:cs typeface="Arial" panose="020B0604020202020204" pitchFamily="34" charset="0"/>
                        </a:rPr>
                        <a:t>findings (Key data &amp; opportunity matrix)</a:t>
                      </a:r>
                    </a:p>
                    <a:p>
                      <a:pPr marL="342900" indent="-342900">
                        <a:buFont typeface="Wingdings" panose="05000000000000000000" pitchFamily="2" charset="2"/>
                        <a:buChar char="q"/>
                      </a:pPr>
                      <a:r>
                        <a:rPr lang="en-US" sz="900" noProof="0" dirty="0">
                          <a:latin typeface="+mn-lt"/>
                          <a:cs typeface="Arial" panose="020B0604020202020204" pitchFamily="34" charset="0"/>
                        </a:rPr>
                        <a:t>Active or non active customer?</a:t>
                      </a:r>
                    </a:p>
                    <a:p>
                      <a:pPr marL="342900" indent="-342900">
                        <a:buFont typeface="Wingdings" panose="05000000000000000000" pitchFamily="2" charset="2"/>
                        <a:buChar char="q"/>
                      </a:pPr>
                      <a:r>
                        <a:rPr lang="en-US" sz="900" noProof="0" dirty="0">
                          <a:latin typeface="+mn-lt"/>
                          <a:cs typeface="Arial" panose="020B0604020202020204" pitchFamily="34" charset="0"/>
                        </a:rPr>
                        <a:t>Existing or new customer?</a:t>
                      </a:r>
                    </a:p>
                    <a:p>
                      <a:pPr marL="342900" indent="-342900">
                        <a:buFont typeface="Wingdings" panose="05000000000000000000" pitchFamily="2" charset="2"/>
                        <a:buChar char="q"/>
                      </a:pPr>
                      <a:r>
                        <a:rPr lang="en-US" sz="900" noProof="0" dirty="0">
                          <a:latin typeface="+mn-lt"/>
                          <a:cs typeface="Arial" panose="020B0604020202020204" pitchFamily="34" charset="0"/>
                        </a:rPr>
                        <a:t>What do we know about the customer already?</a:t>
                      </a:r>
                    </a:p>
                    <a:p>
                      <a:pPr marL="342900" indent="-342900">
                        <a:buFont typeface="Wingdings" panose="05000000000000000000" pitchFamily="2" charset="2"/>
                        <a:buChar char="q"/>
                      </a:pPr>
                      <a:r>
                        <a:rPr lang="en-US" sz="900" noProof="0" dirty="0">
                          <a:latin typeface="+mn-lt"/>
                          <a:cs typeface="Arial" panose="020B0604020202020204" pitchFamily="34" charset="0"/>
                        </a:rPr>
                        <a:t>What do we want to know about the customer?</a:t>
                      </a:r>
                    </a:p>
                    <a:p>
                      <a:pPr marL="342900" indent="-342900">
                        <a:buFont typeface="Wingdings" panose="05000000000000000000" pitchFamily="2" charset="2"/>
                        <a:buChar char="q"/>
                      </a:pPr>
                      <a:r>
                        <a:rPr lang="en-US" sz="900" kern="1200" noProof="0" dirty="0">
                          <a:solidFill>
                            <a:schemeClr val="dk1"/>
                          </a:solidFill>
                          <a:latin typeface="+mn-lt"/>
                          <a:ea typeface="+mn-ea"/>
                          <a:cs typeface="Arial" panose="020B0604020202020204" pitchFamily="34" charset="0"/>
                        </a:rPr>
                        <a:t>Map 1st contacts by department/function then work backward</a:t>
                      </a:r>
                    </a:p>
                  </a:txBody>
                  <a:tcPr marL="68564" marR="68564" marT="34282" marB="3428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900" noProof="0" dirty="0">
                          <a:latin typeface="+mn-lt"/>
                          <a:cs typeface="Arial" panose="020B0604020202020204" pitchFamily="34" charset="0"/>
                        </a:rPr>
                        <a:t>NAM</a:t>
                      </a: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900" noProof="0" dirty="0">
                          <a:latin typeface="+mn-lt"/>
                          <a:cs typeface="Arial" panose="020B0604020202020204" pitchFamily="34" charset="0"/>
                        </a:rPr>
                        <a:t>NAM</a:t>
                      </a: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900" noProof="0" dirty="0">
                          <a:latin typeface="+mn-lt"/>
                          <a:cs typeface="Arial" panose="020B0604020202020204" pitchFamily="34" charset="0"/>
                        </a:rPr>
                        <a:t>VP/GM /</a:t>
                      </a:r>
                    </a:p>
                    <a:p>
                      <a:pPr algn="ctr"/>
                      <a:r>
                        <a:rPr lang="en-US" sz="900" noProof="0" dirty="0">
                          <a:latin typeface="+mn-lt"/>
                          <a:cs typeface="Arial" panose="020B0604020202020204" pitchFamily="34" charset="0"/>
                        </a:rPr>
                        <a:t>SERVICE</a:t>
                      </a: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900" noProof="0" dirty="0">
                          <a:latin typeface="+mn-lt"/>
                          <a:cs typeface="Arial" panose="020B0604020202020204" pitchFamily="34" charset="0"/>
                        </a:rPr>
                        <a:t>DIVISION</a:t>
                      </a:r>
                    </a:p>
                    <a:p>
                      <a:pPr algn="ctr"/>
                      <a:r>
                        <a:rPr lang="en-US" sz="900" noProof="0" dirty="0">
                          <a:latin typeface="+mn-lt"/>
                          <a:cs typeface="Arial" panose="020B0604020202020204" pitchFamily="34" charset="0"/>
                        </a:rPr>
                        <a:t>PL / </a:t>
                      </a:r>
                      <a:r>
                        <a:rPr lang="en-US" sz="900" noProof="0" dirty="0" err="1">
                          <a:latin typeface="+mn-lt"/>
                          <a:cs typeface="Arial" panose="020B0604020202020204" pitchFamily="34" charset="0"/>
                        </a:rPr>
                        <a:t>Eng</a:t>
                      </a:r>
                      <a:r>
                        <a:rPr lang="en-US" sz="900" noProof="0" dirty="0">
                          <a:latin typeface="+mn-lt"/>
                          <a:cs typeface="Arial" panose="020B0604020202020204" pitchFamily="34" charset="0"/>
                        </a:rPr>
                        <a:t> / </a:t>
                      </a:r>
                    </a:p>
                    <a:p>
                      <a:pPr algn="ctr"/>
                      <a:r>
                        <a:rPr lang="en-US" sz="900" noProof="0" dirty="0">
                          <a:latin typeface="+mn-lt"/>
                          <a:cs typeface="Arial" panose="020B0604020202020204" pitchFamily="34" charset="0"/>
                        </a:rPr>
                        <a:t>ACCOUNTING</a:t>
                      </a: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marL="0" algn="l" defTabSz="846247" rtl="0" eaLnBrk="1" latinLnBrk="0" hangingPunct="1"/>
                      <a:endParaRPr lang="en-US" sz="1000" i="1" kern="1200" noProof="0" dirty="0">
                        <a:solidFill>
                          <a:schemeClr val="dk1"/>
                        </a:solidFill>
                        <a:latin typeface="+mn-lt"/>
                        <a:ea typeface="+mn-ea"/>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EAE9"/>
                    </a:solidFill>
                  </a:tcPr>
                </a:tc>
                <a:extLst>
                  <a:ext uri="{0D108BD9-81ED-4DB2-BD59-A6C34878D82A}">
                    <a16:rowId xmlns:a16="http://schemas.microsoft.com/office/drawing/2014/main" val="10002"/>
                  </a:ext>
                </a:extLst>
              </a:tr>
              <a:tr h="754205">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r>
                        <a:rPr lang="en-US" sz="900" b="1" noProof="0" dirty="0">
                          <a:latin typeface="+mn-lt"/>
                          <a:cs typeface="Arial" panose="020B0604020202020204" pitchFamily="34" charset="0"/>
                        </a:rPr>
                        <a:t>B - Timeline for STEP 2</a:t>
                      </a:r>
                    </a:p>
                    <a:p>
                      <a:pPr marL="342900" indent="-342900">
                        <a:buFont typeface="Wingdings" panose="05000000000000000000" pitchFamily="2" charset="2"/>
                        <a:buChar char="q"/>
                      </a:pPr>
                      <a:r>
                        <a:rPr lang="en-US" sz="900" noProof="0" dirty="0">
                          <a:latin typeface="+mn-lt"/>
                          <a:cs typeface="Arial" panose="020B0604020202020204" pitchFamily="34" charset="0"/>
                        </a:rPr>
                        <a:t>Proactive Vs Reactive response</a:t>
                      </a:r>
                    </a:p>
                    <a:p>
                      <a:pPr marL="342900" indent="-342900">
                        <a:buFont typeface="Wingdings" panose="05000000000000000000" pitchFamily="2" charset="2"/>
                        <a:buChar char="q"/>
                      </a:pPr>
                      <a:r>
                        <a:rPr lang="en-US" sz="900" noProof="0" dirty="0">
                          <a:latin typeface="+mn-lt"/>
                          <a:cs typeface="Arial" panose="020B0604020202020204" pitchFamily="34" charset="0"/>
                        </a:rPr>
                        <a:t>Speed of response (time allowed)</a:t>
                      </a:r>
                    </a:p>
                    <a:p>
                      <a:pPr marL="342900" indent="-342900">
                        <a:buFont typeface="Wingdings" panose="05000000000000000000" pitchFamily="2" charset="2"/>
                        <a:buChar char="q"/>
                      </a:pPr>
                      <a:r>
                        <a:rPr lang="en-US" sz="900" noProof="0" dirty="0">
                          <a:latin typeface="+mn-lt"/>
                          <a:cs typeface="Arial" panose="020B0604020202020204" pitchFamily="34" charset="0"/>
                        </a:rPr>
                        <a:t>Identify and set milestones</a:t>
                      </a:r>
                    </a:p>
                    <a:p>
                      <a:pPr marL="342900" indent="-342900">
                        <a:buFont typeface="Wingdings" panose="05000000000000000000" pitchFamily="2" charset="2"/>
                        <a:buChar char="q"/>
                      </a:pPr>
                      <a:r>
                        <a:rPr lang="en-US" sz="900" noProof="0" dirty="0">
                          <a:latin typeface="+mn-lt"/>
                          <a:cs typeface="Arial" panose="020B0604020202020204" pitchFamily="34" charset="0"/>
                        </a:rPr>
                        <a:t>Who is responsible?</a:t>
                      </a:r>
                    </a:p>
                  </a:txBody>
                  <a:tcPr marL="68564" marR="68564" marT="34282" marB="3428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endParaRPr lang="en-US" sz="900" noProof="0" dirty="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endParaRPr lang="en-US" sz="900" noProof="0" dirty="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endParaRPr lang="en-US" sz="900" noProof="0" dirty="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endParaRPr lang="en-US" sz="900" noProof="0" dirty="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marL="0" marR="0" lvl="0" indent="0" algn="l" defTabSz="914270" rtl="0" eaLnBrk="1" fontAlgn="auto" latinLnBrk="0" hangingPunct="1">
                        <a:lnSpc>
                          <a:spcPct val="100000"/>
                        </a:lnSpc>
                        <a:spcBef>
                          <a:spcPts val="0"/>
                        </a:spcBef>
                        <a:spcAft>
                          <a:spcPts val="0"/>
                        </a:spcAft>
                        <a:buClrTx/>
                        <a:buSzTx/>
                        <a:buFontTx/>
                        <a:buNone/>
                        <a:tabLst/>
                        <a:defRPr/>
                      </a:pPr>
                      <a:endParaRPr lang="en-US" sz="1000" i="1" noProof="0" dirty="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D2D1"/>
                    </a:solidFill>
                  </a:tcPr>
                </a:tc>
                <a:extLst>
                  <a:ext uri="{0D108BD9-81ED-4DB2-BD59-A6C34878D82A}">
                    <a16:rowId xmlns:a16="http://schemas.microsoft.com/office/drawing/2014/main" val="10003"/>
                  </a:ext>
                </a:extLst>
              </a:tr>
              <a:tr h="891334">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r>
                        <a:rPr lang="en-US" sz="900" b="1" noProof="0" dirty="0">
                          <a:latin typeface="+mn-lt"/>
                          <a:cs typeface="Arial" panose="020B0604020202020204" pitchFamily="34" charset="0"/>
                        </a:rPr>
                        <a:t>C - Internal Survey: ITW FEG</a:t>
                      </a:r>
                    </a:p>
                    <a:p>
                      <a:pPr marL="342900" indent="-342900">
                        <a:buFont typeface="Wingdings" panose="05000000000000000000" pitchFamily="2" charset="2"/>
                        <a:buChar char="q"/>
                      </a:pPr>
                      <a:r>
                        <a:rPr lang="en-US" sz="900" noProof="0" dirty="0">
                          <a:latin typeface="+mn-lt"/>
                          <a:cs typeface="Arial" panose="020B0604020202020204" pitchFamily="34" charset="0"/>
                        </a:rPr>
                        <a:t>Service</a:t>
                      </a:r>
                    </a:p>
                    <a:p>
                      <a:pPr marL="342900" indent="-342900">
                        <a:buFont typeface="Wingdings" panose="05000000000000000000" pitchFamily="2" charset="2"/>
                        <a:buChar char="q"/>
                      </a:pPr>
                      <a:r>
                        <a:rPr lang="en-US" sz="900" noProof="0" dirty="0" err="1">
                          <a:latin typeface="+mn-lt"/>
                          <a:cs typeface="Arial" panose="020B0604020202020204" pitchFamily="34" charset="0"/>
                        </a:rPr>
                        <a:t>Warewash</a:t>
                      </a:r>
                      <a:endParaRPr lang="en-US" sz="900" noProof="0" dirty="0">
                        <a:latin typeface="+mn-lt"/>
                        <a:cs typeface="Arial" panose="020B0604020202020204" pitchFamily="34" charset="0"/>
                      </a:endParaRPr>
                    </a:p>
                    <a:p>
                      <a:pPr marL="342900" indent="-342900">
                        <a:buFont typeface="Wingdings" panose="05000000000000000000" pitchFamily="2" charset="2"/>
                        <a:buChar char="q"/>
                      </a:pPr>
                      <a:r>
                        <a:rPr lang="en-US" sz="900" noProof="0" dirty="0">
                          <a:latin typeface="+mn-lt"/>
                          <a:cs typeface="Arial" panose="020B0604020202020204" pitchFamily="34" charset="0"/>
                        </a:rPr>
                        <a:t>Refrigeration</a:t>
                      </a:r>
                    </a:p>
                    <a:p>
                      <a:pPr marL="342900" indent="-342900">
                        <a:buFont typeface="Wingdings" panose="05000000000000000000" pitchFamily="2" charset="2"/>
                        <a:buChar char="q"/>
                      </a:pPr>
                      <a:r>
                        <a:rPr lang="en-US" sz="900" noProof="0" dirty="0">
                          <a:latin typeface="+mn-lt"/>
                          <a:cs typeface="Arial" panose="020B0604020202020204" pitchFamily="34" charset="0"/>
                        </a:rPr>
                        <a:t>Cooking</a:t>
                      </a:r>
                    </a:p>
                    <a:p>
                      <a:pPr marL="342900" indent="-342900">
                        <a:buFont typeface="Wingdings" panose="05000000000000000000" pitchFamily="2" charset="2"/>
                        <a:buChar char="q"/>
                      </a:pPr>
                      <a:r>
                        <a:rPr lang="en-US" sz="900" noProof="0" dirty="0">
                          <a:latin typeface="+mn-lt"/>
                          <a:cs typeface="Arial" panose="020B0604020202020204" pitchFamily="34" charset="0"/>
                        </a:rPr>
                        <a:t>Retail</a:t>
                      </a:r>
                    </a:p>
                  </a:txBody>
                  <a:tcPr marL="68564" marR="68564" marT="34282" marB="3428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900" noProof="0" dirty="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900" noProof="0" dirty="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900" noProof="0" dirty="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900" noProof="0" dirty="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dirty="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EAE9"/>
                    </a:solidFill>
                  </a:tcPr>
                </a:tc>
                <a:extLst>
                  <a:ext uri="{0D108BD9-81ED-4DB2-BD59-A6C34878D82A}">
                    <a16:rowId xmlns:a16="http://schemas.microsoft.com/office/drawing/2014/main" val="188082559"/>
                  </a:ext>
                </a:extLst>
              </a:tr>
              <a:tr h="479949">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r>
                        <a:rPr lang="en-US" sz="900" b="1" noProof="0" dirty="0">
                          <a:latin typeface="+mn-lt"/>
                          <a:cs typeface="Arial" panose="020B0604020202020204" pitchFamily="34" charset="0"/>
                        </a:rPr>
                        <a:t>D - External Survey: desk research</a:t>
                      </a:r>
                    </a:p>
                    <a:p>
                      <a:pPr marL="342900" indent="-342900">
                        <a:buFont typeface="Wingdings" panose="05000000000000000000" pitchFamily="2" charset="2"/>
                        <a:buChar char="q"/>
                      </a:pPr>
                      <a:r>
                        <a:rPr lang="en-US" sz="900" noProof="0" dirty="0">
                          <a:latin typeface="+mn-lt"/>
                          <a:cs typeface="Arial" panose="020B0604020202020204" pitchFamily="34" charset="0"/>
                        </a:rPr>
                        <a:t>Internet platforms: XING, LinkedIn, Exhibitions, etc.</a:t>
                      </a:r>
                    </a:p>
                    <a:p>
                      <a:pPr marL="342900" indent="-342900">
                        <a:buFont typeface="Wingdings" panose="05000000000000000000" pitchFamily="2" charset="2"/>
                        <a:buChar char="q"/>
                      </a:pPr>
                      <a:r>
                        <a:rPr lang="en-US" sz="900" noProof="0" dirty="0">
                          <a:latin typeface="+mn-lt"/>
                          <a:cs typeface="Arial" panose="020B0604020202020204" pitchFamily="34" charset="0"/>
                        </a:rPr>
                        <a:t>Existing Suppliers,</a:t>
                      </a:r>
                      <a:r>
                        <a:rPr lang="en-US" sz="900" baseline="0" noProof="0" dirty="0">
                          <a:latin typeface="+mn-lt"/>
                          <a:cs typeface="Arial" panose="020B0604020202020204" pitchFamily="34" charset="0"/>
                        </a:rPr>
                        <a:t> </a:t>
                      </a:r>
                      <a:r>
                        <a:rPr lang="en-US" sz="900" noProof="0" dirty="0">
                          <a:latin typeface="+mn-lt"/>
                          <a:cs typeface="Arial" panose="020B0604020202020204" pitchFamily="34" charset="0"/>
                        </a:rPr>
                        <a:t>Consultants</a:t>
                      </a: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900" noProof="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900" noProof="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900" noProof="0" dirty="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900" noProof="0" dirty="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dirty="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D2D1"/>
                    </a:solidFill>
                  </a:tcPr>
                </a:tc>
                <a:extLst>
                  <a:ext uri="{0D108BD9-81ED-4DB2-BD59-A6C34878D82A}">
                    <a16:rowId xmlns:a16="http://schemas.microsoft.com/office/drawing/2014/main" val="121683735"/>
                  </a:ext>
                </a:extLst>
              </a:tr>
            </a:tbl>
          </a:graphicData>
        </a:graphic>
      </p:graphicFrame>
      <p:sp>
        <p:nvSpPr>
          <p:cNvPr id="6"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2.1: CHECKLIST</a:t>
            </a:r>
          </a:p>
        </p:txBody>
      </p:sp>
    </p:spTree>
    <p:extLst>
      <p:ext uri="{BB962C8B-B14F-4D97-AF65-F5344CB8AC3E}">
        <p14:creationId xmlns:p14="http://schemas.microsoft.com/office/powerpoint/2010/main" val="160494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18</a:t>
            </a:fld>
            <a:endParaRPr lang="en-US" sz="975" b="1" dirty="0">
              <a:solidFill>
                <a:prstClr val="black"/>
              </a:solidFill>
              <a:latin typeface="Calibri"/>
            </a:endParaRPr>
          </a:p>
        </p:txBody>
      </p:sp>
      <p:sp>
        <p:nvSpPr>
          <p:cNvPr id="67" name="Textfeld 66"/>
          <p:cNvSpPr txBox="1"/>
          <p:nvPr/>
        </p:nvSpPr>
        <p:spPr>
          <a:xfrm>
            <a:off x="4455623" y="915404"/>
            <a:ext cx="4642925" cy="2354491"/>
          </a:xfrm>
          <a:prstGeom prst="rect">
            <a:avLst/>
          </a:prstGeom>
          <a:noFill/>
        </p:spPr>
        <p:txBody>
          <a:bodyPr wrap="square" rtlCol="0">
            <a:spAutoFit/>
          </a:bodyPr>
          <a:lstStyle/>
          <a:p>
            <a:pPr defTabSz="685617"/>
            <a:r>
              <a:rPr lang="en-US" sz="1350" b="1" dirty="0">
                <a:solidFill>
                  <a:prstClr val="black"/>
                </a:solidFill>
                <a:latin typeface="Calibri"/>
              </a:rPr>
              <a:t>Key Steps</a:t>
            </a:r>
          </a:p>
          <a:p>
            <a:pPr defTabSz="685617"/>
            <a:endParaRPr lang="en-US" sz="1350" b="1" dirty="0">
              <a:solidFill>
                <a:prstClr val="black"/>
              </a:solidFill>
              <a:latin typeface="Calibri"/>
            </a:endParaRPr>
          </a:p>
          <a:p>
            <a:pPr marL="257106" indent="-257106" defTabSz="685617">
              <a:buFontTx/>
              <a:buAutoNum type="arabicPeriod"/>
            </a:pPr>
            <a:r>
              <a:rPr lang="en-US" sz="1200" dirty="0">
                <a:solidFill>
                  <a:prstClr val="black"/>
                </a:solidFill>
                <a:latin typeface="Calibri"/>
              </a:rPr>
              <a:t>Get prepared for a </a:t>
            </a:r>
            <a:r>
              <a:rPr lang="en-US" sz="1200" b="1" dirty="0">
                <a:solidFill>
                  <a:prstClr val="black"/>
                </a:solidFill>
                <a:latin typeface="Calibri"/>
              </a:rPr>
              <a:t>valuable Customer Meeting </a:t>
            </a:r>
          </a:p>
          <a:p>
            <a:pPr defTabSz="685617"/>
            <a:r>
              <a:rPr lang="en-US" sz="1200" b="1" dirty="0">
                <a:solidFill>
                  <a:prstClr val="black"/>
                </a:solidFill>
                <a:latin typeface="Calibri"/>
              </a:rPr>
              <a:t>       </a:t>
            </a:r>
            <a:r>
              <a:rPr lang="en-US" sz="1200" dirty="0">
                <a:solidFill>
                  <a:prstClr val="black"/>
                </a:solidFill>
                <a:latin typeface="Calibri"/>
              </a:rPr>
              <a:t>(Meeting on site, Web Meeting, etc.)</a:t>
            </a:r>
          </a:p>
          <a:p>
            <a:pPr defTabSz="685617"/>
            <a:r>
              <a:rPr lang="en-US" sz="1200" dirty="0">
                <a:solidFill>
                  <a:prstClr val="black"/>
                </a:solidFill>
                <a:latin typeface="Calibri"/>
              </a:rPr>
              <a:t>2.   Gather as much </a:t>
            </a:r>
            <a:r>
              <a:rPr lang="en-US" sz="1200" b="1" dirty="0">
                <a:solidFill>
                  <a:prstClr val="black"/>
                </a:solidFill>
                <a:latin typeface="Calibri"/>
              </a:rPr>
              <a:t>relevant information/facts </a:t>
            </a:r>
            <a:r>
              <a:rPr lang="en-US" sz="1200" dirty="0">
                <a:solidFill>
                  <a:prstClr val="black"/>
                </a:solidFill>
                <a:latin typeface="Calibri"/>
              </a:rPr>
              <a:t>about the  Customer</a:t>
            </a:r>
          </a:p>
          <a:p>
            <a:pPr defTabSz="685617"/>
            <a:r>
              <a:rPr lang="en-US" sz="1200" dirty="0">
                <a:solidFill>
                  <a:prstClr val="black"/>
                </a:solidFill>
                <a:latin typeface="Calibri"/>
              </a:rPr>
              <a:t>       Network as possible </a:t>
            </a:r>
          </a:p>
          <a:p>
            <a:pPr marL="257106" indent="-257106" defTabSz="685617">
              <a:buFontTx/>
              <a:buAutoNum type="arabicPeriod" startAt="3"/>
            </a:pPr>
            <a:r>
              <a:rPr lang="en-US" sz="1200" dirty="0">
                <a:solidFill>
                  <a:prstClr val="black"/>
                </a:solidFill>
                <a:latin typeface="Calibri"/>
              </a:rPr>
              <a:t>Find the </a:t>
            </a:r>
            <a:r>
              <a:rPr lang="en-US" sz="1200" b="1" dirty="0">
                <a:solidFill>
                  <a:prstClr val="black"/>
                </a:solidFill>
                <a:latin typeface="Calibri"/>
              </a:rPr>
              <a:t>right balance</a:t>
            </a:r>
            <a:r>
              <a:rPr lang="en-US" sz="1200" dirty="0">
                <a:solidFill>
                  <a:prstClr val="black"/>
                </a:solidFill>
                <a:latin typeface="Calibri"/>
              </a:rPr>
              <a:t> between interesting information for   </a:t>
            </a:r>
          </a:p>
          <a:p>
            <a:pPr defTabSz="685617"/>
            <a:r>
              <a:rPr lang="en-US" sz="1200" dirty="0">
                <a:solidFill>
                  <a:prstClr val="black"/>
                </a:solidFill>
                <a:latin typeface="Calibri"/>
              </a:rPr>
              <a:t>       customer and questions regarding Customer Network</a:t>
            </a:r>
          </a:p>
          <a:p>
            <a:pPr marL="257106" indent="-257106" defTabSz="685617">
              <a:buFontTx/>
              <a:buAutoNum type="arabicPeriod" startAt="4"/>
            </a:pPr>
            <a:r>
              <a:rPr lang="en-US" sz="1200" b="1" dirty="0">
                <a:solidFill>
                  <a:prstClr val="black"/>
                </a:solidFill>
                <a:latin typeface="Calibri"/>
              </a:rPr>
              <a:t>Build up Customer Network Chart </a:t>
            </a:r>
            <a:r>
              <a:rPr lang="en-US" sz="1200" dirty="0">
                <a:solidFill>
                  <a:prstClr val="black"/>
                </a:solidFill>
                <a:latin typeface="Calibri"/>
              </a:rPr>
              <a:t>with matches between ITW representatives and customer contact</a:t>
            </a:r>
          </a:p>
          <a:p>
            <a:pPr marL="257106" indent="-257106" defTabSz="685617">
              <a:buFontTx/>
              <a:buAutoNum type="arabicPeriod" startAt="4"/>
            </a:pPr>
            <a:r>
              <a:rPr lang="en-US" sz="1200" dirty="0">
                <a:solidFill>
                  <a:prstClr val="black"/>
                </a:solidFill>
                <a:latin typeface="Calibri"/>
              </a:rPr>
              <a:t>Start collecting </a:t>
            </a:r>
            <a:r>
              <a:rPr lang="en-US" sz="1200" b="1" dirty="0">
                <a:solidFill>
                  <a:prstClr val="black"/>
                </a:solidFill>
                <a:latin typeface="Calibri"/>
              </a:rPr>
              <a:t>Buying Process related information</a:t>
            </a:r>
          </a:p>
          <a:p>
            <a:pPr defTabSz="685617"/>
            <a:endParaRPr lang="en-US" sz="1200" dirty="0">
              <a:solidFill>
                <a:prstClr val="black"/>
              </a:solidFill>
              <a:latin typeface="Calibri"/>
            </a:endParaRPr>
          </a:p>
        </p:txBody>
      </p:sp>
      <p:sp>
        <p:nvSpPr>
          <p:cNvPr id="69" name="Rechteck 68"/>
          <p:cNvSpPr/>
          <p:nvPr/>
        </p:nvSpPr>
        <p:spPr>
          <a:xfrm>
            <a:off x="4455623" y="3347225"/>
            <a:ext cx="4642925" cy="1211618"/>
          </a:xfrm>
          <a:prstGeom prst="rect">
            <a:avLst/>
          </a:prstGeom>
          <a:solidFill>
            <a:srgbClr val="D7E4B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617"/>
            <a:r>
              <a:rPr lang="en-US" sz="1350" b="1" dirty="0">
                <a:solidFill>
                  <a:prstClr val="black"/>
                </a:solidFill>
                <a:latin typeface="Calibri"/>
              </a:rPr>
              <a:t>Key Points:</a:t>
            </a:r>
          </a:p>
          <a:p>
            <a:pPr defTabSz="685617"/>
            <a:endParaRPr lang="en-US" sz="1100" b="1" dirty="0">
              <a:solidFill>
                <a:prstClr val="black"/>
              </a:solidFill>
              <a:latin typeface="Calibri"/>
            </a:endParaRPr>
          </a:p>
          <a:p>
            <a:pPr marL="214255" indent="-214255" defTabSz="685617">
              <a:buFont typeface="Arial" panose="020B0604020202020204" pitchFamily="34" charset="0"/>
              <a:buChar char="•"/>
            </a:pPr>
            <a:r>
              <a:rPr lang="en-US" sz="1100" dirty="0">
                <a:solidFill>
                  <a:prstClr val="black"/>
                </a:solidFill>
                <a:latin typeface="Calibri"/>
              </a:rPr>
              <a:t>Avoid assumptions</a:t>
            </a:r>
          </a:p>
          <a:p>
            <a:pPr marL="214255" indent="-214255" defTabSz="685617">
              <a:buFont typeface="Arial" panose="020B0604020202020204" pitchFamily="34" charset="0"/>
              <a:buChar char="•"/>
            </a:pPr>
            <a:r>
              <a:rPr lang="en-US" sz="1100" dirty="0">
                <a:solidFill>
                  <a:prstClr val="black"/>
                </a:solidFill>
                <a:latin typeface="Calibri"/>
              </a:rPr>
              <a:t>Be clever with your investigation, and recruit others to help.</a:t>
            </a:r>
          </a:p>
          <a:p>
            <a:pPr marL="214255" indent="-214255" defTabSz="685617">
              <a:buFont typeface="Arial" panose="020B0604020202020204" pitchFamily="34" charset="0"/>
              <a:buChar char="•"/>
            </a:pPr>
            <a:r>
              <a:rPr lang="en-US" sz="1100" dirty="0">
                <a:solidFill>
                  <a:prstClr val="black"/>
                </a:solidFill>
                <a:latin typeface="Calibri"/>
              </a:rPr>
              <a:t>Be prepared with mapping and process questions (advance work), but make sure that it feels conversational.</a:t>
            </a: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56" r="11101"/>
          <a:stretch/>
        </p:blipFill>
        <p:spPr bwMode="auto">
          <a:xfrm>
            <a:off x="482150" y="1108716"/>
            <a:ext cx="3648443" cy="396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Arrow: Chevron 22">
            <a:extLst>
              <a:ext uri="{FF2B5EF4-FFF2-40B4-BE49-F238E27FC236}">
                <a16:creationId xmlns:a16="http://schemas.microsoft.com/office/drawing/2014/main" id="{D5B3DE6A-3A17-4E71-8580-328829D84760}"/>
              </a:ext>
            </a:extLst>
          </p:cNvPr>
          <p:cNvSpPr/>
          <p:nvPr/>
        </p:nvSpPr>
        <p:spPr>
          <a:xfrm>
            <a:off x="28647" y="647850"/>
            <a:ext cx="1889563" cy="472391"/>
          </a:xfrm>
          <a:prstGeom prst="chevron">
            <a:avLst/>
          </a:prstGeom>
          <a:solidFill>
            <a:schemeClr val="accent3">
              <a:lumMod val="40000"/>
              <a:lumOff val="60000"/>
            </a:schemeClr>
          </a:solidFill>
          <a:ln w="28575" cap="flat" cmpd="sng" algn="ctr">
            <a:solidFill>
              <a:schemeClr val="bg1">
                <a:lumMod val="65000"/>
              </a:schemeClr>
            </a:solidFill>
            <a:prstDash val="solid"/>
          </a:ln>
          <a:effectLst/>
        </p:spPr>
        <p:txBody>
          <a:bodyPr rtlCol="0" anchor="ctr"/>
          <a:lstStyle/>
          <a:p>
            <a:pPr defTabSz="685617">
              <a:defRPr/>
            </a:pPr>
            <a:r>
              <a:rPr lang="en-GB" sz="1200" b="1" i="1" u="sng" kern="0" dirty="0">
                <a:solidFill>
                  <a:prstClr val="black"/>
                </a:solidFill>
                <a:latin typeface="Calibri"/>
                <a:cs typeface="Calibri" panose="020F0502020204030204" pitchFamily="34" charset="0"/>
              </a:rPr>
              <a:t>Step 2.2</a:t>
            </a:r>
          </a:p>
          <a:p>
            <a:pPr defTabSz="685617">
              <a:defRPr/>
            </a:pPr>
            <a:r>
              <a:rPr lang="en-GB" sz="975" b="1" kern="0" dirty="0">
                <a:solidFill>
                  <a:prstClr val="black"/>
                </a:solidFill>
                <a:latin typeface="Calibri"/>
                <a:cs typeface="Calibri" panose="020F0502020204030204" pitchFamily="34" charset="0"/>
              </a:rPr>
              <a:t>PROFILING OF THE CUSTOMER NETWORK</a:t>
            </a:r>
          </a:p>
        </p:txBody>
      </p:sp>
      <p:sp>
        <p:nvSpPr>
          <p:cNvPr id="28"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2.2: PROFILING OF THE CUSTOMER NETWORK</a:t>
            </a:r>
          </a:p>
        </p:txBody>
      </p:sp>
      <p:cxnSp>
        <p:nvCxnSpPr>
          <p:cNvPr id="10" name="Gerade Verbindung 11">
            <a:extLst>
              <a:ext uri="{FF2B5EF4-FFF2-40B4-BE49-F238E27FC236}">
                <a16:creationId xmlns:a16="http://schemas.microsoft.com/office/drawing/2014/main" id="{206CD82E-1D9B-44B0-BFBE-4F16915CCF09}"/>
              </a:ext>
            </a:extLst>
          </p:cNvPr>
          <p:cNvCxnSpPr/>
          <p:nvPr/>
        </p:nvCxnSpPr>
        <p:spPr>
          <a:xfrm>
            <a:off x="4272468" y="728945"/>
            <a:ext cx="0" cy="4133053"/>
          </a:xfrm>
          <a:prstGeom prst="line">
            <a:avLst/>
          </a:prstGeom>
          <a:noFill/>
          <a:ln w="25400" cap="flat" cmpd="sng" algn="ctr">
            <a:solidFill>
              <a:schemeClr val="accent3">
                <a:lumMod val="50000"/>
              </a:schemeClr>
            </a:solidFill>
            <a:prstDash val="solid"/>
          </a:ln>
          <a:effectLst/>
        </p:spPr>
      </p:cxnSp>
    </p:spTree>
    <p:extLst>
      <p:ext uri="{BB962C8B-B14F-4D97-AF65-F5344CB8AC3E}">
        <p14:creationId xmlns:p14="http://schemas.microsoft.com/office/powerpoint/2010/main" val="41032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19</a:t>
            </a:fld>
            <a:endParaRPr lang="en-US" sz="975" b="1" dirty="0">
              <a:solidFill>
                <a:prstClr val="black"/>
              </a:solidFill>
              <a:latin typeface="Calibri"/>
            </a:endParaRPr>
          </a:p>
        </p:txBody>
      </p:sp>
      <p:graphicFrame>
        <p:nvGraphicFramePr>
          <p:cNvPr id="8" name="Espace réservé du contenu 4">
            <a:extLst>
              <a:ext uri="{FF2B5EF4-FFF2-40B4-BE49-F238E27FC236}">
                <a16:creationId xmlns:a16="http://schemas.microsoft.com/office/drawing/2014/main" id="{CD4DC8F9-B4A9-4FDB-86D8-174D6C129ED8}"/>
              </a:ext>
            </a:extLst>
          </p:cNvPr>
          <p:cNvGraphicFramePr>
            <a:graphicFrameLocks/>
          </p:cNvGraphicFramePr>
          <p:nvPr>
            <p:extLst>
              <p:ext uri="{D42A27DB-BD31-4B8C-83A1-F6EECF244321}">
                <p14:modId xmlns:p14="http://schemas.microsoft.com/office/powerpoint/2010/main" val="4225654908"/>
              </p:ext>
            </p:extLst>
          </p:nvPr>
        </p:nvGraphicFramePr>
        <p:xfrm>
          <a:off x="198210" y="694114"/>
          <a:ext cx="8747579" cy="2723292"/>
        </p:xfrm>
        <a:graphic>
          <a:graphicData uri="http://schemas.openxmlformats.org/drawingml/2006/table">
            <a:tbl>
              <a:tblPr firstRow="1" bandRow="1"/>
              <a:tblGrid>
                <a:gridCol w="3842242">
                  <a:extLst>
                    <a:ext uri="{9D8B030D-6E8A-4147-A177-3AD203B41FA5}">
                      <a16:colId xmlns:a16="http://schemas.microsoft.com/office/drawing/2014/main" val="3324331658"/>
                    </a:ext>
                  </a:extLst>
                </a:gridCol>
                <a:gridCol w="924576">
                  <a:extLst>
                    <a:ext uri="{9D8B030D-6E8A-4147-A177-3AD203B41FA5}">
                      <a16:colId xmlns:a16="http://schemas.microsoft.com/office/drawing/2014/main" val="2535178240"/>
                    </a:ext>
                  </a:extLst>
                </a:gridCol>
                <a:gridCol w="903800">
                  <a:extLst>
                    <a:ext uri="{9D8B030D-6E8A-4147-A177-3AD203B41FA5}">
                      <a16:colId xmlns:a16="http://schemas.microsoft.com/office/drawing/2014/main" val="3166171346"/>
                    </a:ext>
                  </a:extLst>
                </a:gridCol>
                <a:gridCol w="768749">
                  <a:extLst>
                    <a:ext uri="{9D8B030D-6E8A-4147-A177-3AD203B41FA5}">
                      <a16:colId xmlns:a16="http://schemas.microsoft.com/office/drawing/2014/main" val="4056864006"/>
                    </a:ext>
                  </a:extLst>
                </a:gridCol>
                <a:gridCol w="852354">
                  <a:extLst>
                    <a:ext uri="{9D8B030D-6E8A-4147-A177-3AD203B41FA5}">
                      <a16:colId xmlns:a16="http://schemas.microsoft.com/office/drawing/2014/main" val="407633219"/>
                    </a:ext>
                  </a:extLst>
                </a:gridCol>
                <a:gridCol w="1455858">
                  <a:extLst>
                    <a:ext uri="{9D8B030D-6E8A-4147-A177-3AD203B41FA5}">
                      <a16:colId xmlns:a16="http://schemas.microsoft.com/office/drawing/2014/main" val="350314431"/>
                    </a:ext>
                  </a:extLst>
                </a:gridCol>
              </a:tblGrid>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000" b="1" i="0" u="none" strike="noStrike" dirty="0">
                          <a:solidFill>
                            <a:srgbClr val="FFFFFF"/>
                          </a:solidFill>
                          <a:effectLst/>
                          <a:latin typeface="Calibri"/>
                        </a:rPr>
                        <a:t>TOOL / Best Practice</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47595801"/>
                  </a:ext>
                </a:extLst>
              </a:tr>
              <a:tr h="708496">
                <a:tc gridSpan="5">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sz="1000" b="1" noProof="0" dirty="0">
                          <a:latin typeface="+mn-lt"/>
                          <a:cs typeface="Arial" panose="020B0604020202020204" pitchFamily="34" charset="0"/>
                        </a:rPr>
                        <a:t>Profiling of the </a:t>
                      </a:r>
                      <a:r>
                        <a:rPr lang="en-US" sz="1000" b="1" kern="1200" noProof="0" dirty="0">
                          <a:solidFill>
                            <a:schemeClr val="dk1"/>
                          </a:solidFill>
                          <a:latin typeface="+mn-lt"/>
                          <a:ea typeface="+mn-ea"/>
                          <a:cs typeface="Arial" panose="020B0604020202020204" pitchFamily="34" charset="0"/>
                        </a:rPr>
                        <a:t>Customer network </a:t>
                      </a:r>
                      <a:r>
                        <a:rPr lang="en-US" sz="1000" b="1" kern="1200" dirty="0">
                          <a:solidFill>
                            <a:schemeClr val="dk1"/>
                          </a:solidFill>
                          <a:latin typeface="+mn-lt"/>
                          <a:ea typeface="+mn-ea"/>
                          <a:cs typeface="Arial" panose="020B0604020202020204" pitchFamily="34" charset="0"/>
                        </a:rPr>
                        <a:t>with ITW matches</a:t>
                      </a: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D2D1"/>
                    </a:solidFill>
                  </a:tcPr>
                </a:tc>
                <a:tc hMerge="1">
                  <a:txBody>
                    <a:bodyPr/>
                    <a:lstStyle/>
                    <a:p>
                      <a:endParaRPr lang="en-US" sz="1400" noProof="0" dirty="0"/>
                    </a:p>
                  </a:txBody>
                  <a:tcPr/>
                </a:tc>
                <a:tc hMerge="1">
                  <a:txBody>
                    <a:bodyPr/>
                    <a:lstStyle/>
                    <a:p>
                      <a:endParaRPr lang="en-US" sz="1400" noProof="0" dirty="0"/>
                    </a:p>
                  </a:txBody>
                  <a:tcPr/>
                </a:tc>
                <a:tc hMerge="1">
                  <a:txBody>
                    <a:bodyPr/>
                    <a:lstStyle/>
                    <a:p>
                      <a:endParaRPr lang="en-US" sz="1400" noProof="0" dirty="0"/>
                    </a:p>
                  </a:txBody>
                  <a:tcPr/>
                </a:tc>
                <a:tc hMerge="1">
                  <a:txBody>
                    <a:bodyPr/>
                    <a:lstStyle/>
                    <a:p>
                      <a:endParaRPr lang="en-US" sz="1400" noProof="0" dirty="0"/>
                    </a:p>
                  </a:txBody>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marL="0" indent="0">
                        <a:buFont typeface="Wingdings" panose="05000000000000000000" pitchFamily="2" charset="2"/>
                        <a:buNone/>
                      </a:pPr>
                      <a:r>
                        <a:rPr lang="en-US" sz="1000" b="1" u="sng" noProof="0" dirty="0">
                          <a:latin typeface="+mn-lt"/>
                          <a:cs typeface="Arial" panose="020B0604020202020204" pitchFamily="34" charset="0"/>
                        </a:rPr>
                        <a:t>STEP 2 Flowchart</a:t>
                      </a:r>
                    </a:p>
                    <a:p>
                      <a:pPr marL="0" indent="0">
                        <a:buFont typeface="Wingdings" panose="05000000000000000000" pitchFamily="2" charset="2"/>
                        <a:buNone/>
                      </a:pPr>
                      <a:r>
                        <a:rPr lang="en-US" sz="1000" b="1" u="sng" noProof="0" dirty="0">
                          <a:latin typeface="+mn-lt"/>
                          <a:cs typeface="Arial" panose="020B0604020202020204" pitchFamily="34" charset="0"/>
                        </a:rPr>
                        <a:t>STEP 2 Checklist</a:t>
                      </a:r>
                    </a:p>
                    <a:p>
                      <a:pPr marL="0" marR="0" lvl="0" indent="0" algn="l" defTabSz="9142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1" i="0" u="sng" noProof="0" dirty="0">
                          <a:latin typeface="+mn-lt"/>
                          <a:cs typeface="Arial" panose="020B0604020202020204" pitchFamily="34" charset="0"/>
                        </a:rPr>
                        <a:t>STEP 2 Relationship Management Tool</a:t>
                      </a: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D2D1"/>
                    </a:solidFill>
                  </a:tcPr>
                </a:tc>
                <a:extLst>
                  <a:ext uri="{0D108BD9-81ED-4DB2-BD59-A6C34878D82A}">
                    <a16:rowId xmlns:a16="http://schemas.microsoft.com/office/drawing/2014/main" val="4151571717"/>
                  </a:ext>
                </a:extLst>
              </a:tr>
              <a:tr h="959898">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r>
                        <a:rPr lang="en-US" sz="1000" b="1" noProof="0" dirty="0">
                          <a:latin typeface="+mn-lt"/>
                          <a:cs typeface="Arial" panose="020B0604020202020204" pitchFamily="34" charset="0"/>
                        </a:rPr>
                        <a:t>A - Integrate</a:t>
                      </a:r>
                      <a:r>
                        <a:rPr lang="en-US" sz="1000" b="1" baseline="0" noProof="0" dirty="0">
                          <a:latin typeface="+mn-lt"/>
                          <a:cs typeface="Arial" panose="020B0604020202020204" pitchFamily="34" charset="0"/>
                        </a:rPr>
                        <a:t> existing contact information in the Customer Network Chart</a:t>
                      </a:r>
                    </a:p>
                    <a:p>
                      <a:pPr marL="342900" indent="-342900">
                        <a:buFont typeface="Wingdings" panose="05000000000000000000" pitchFamily="2" charset="2"/>
                        <a:buChar char="q"/>
                      </a:pPr>
                      <a:r>
                        <a:rPr lang="en-US" sz="1000" b="0" noProof="0" dirty="0">
                          <a:latin typeface="+mn-lt"/>
                          <a:cs typeface="Arial" panose="020B0604020202020204" pitchFamily="34" charset="0"/>
                        </a:rPr>
                        <a:t>Name</a:t>
                      </a:r>
                    </a:p>
                    <a:p>
                      <a:pPr marL="342900" indent="-342900">
                        <a:buFont typeface="Wingdings" panose="05000000000000000000" pitchFamily="2" charset="2"/>
                        <a:buChar char="q"/>
                      </a:pPr>
                      <a:r>
                        <a:rPr lang="en-US" sz="1000" b="0" noProof="0" dirty="0">
                          <a:latin typeface="+mn-lt"/>
                          <a:cs typeface="Arial" panose="020B0604020202020204" pitchFamily="34" charset="0"/>
                        </a:rPr>
                        <a:t>Position</a:t>
                      </a:r>
                      <a:endParaRPr lang="en-US" sz="1000" b="0" baseline="0" noProof="0" dirty="0">
                        <a:latin typeface="+mn-lt"/>
                        <a:cs typeface="Arial" panose="020B0604020202020204" pitchFamily="34" charset="0"/>
                      </a:endParaRPr>
                    </a:p>
                    <a:p>
                      <a:pPr marL="342900" indent="-342900">
                        <a:buFont typeface="Wingdings" panose="05000000000000000000" pitchFamily="2" charset="2"/>
                        <a:buChar char="q"/>
                      </a:pPr>
                      <a:r>
                        <a:rPr lang="en-US" sz="1000" b="0" baseline="0" noProof="0" dirty="0">
                          <a:latin typeface="+mn-lt"/>
                          <a:cs typeface="Arial" panose="020B0604020202020204" pitchFamily="34" charset="0"/>
                        </a:rPr>
                        <a:t>Role</a:t>
                      </a:r>
                    </a:p>
                    <a:p>
                      <a:pPr marL="342900" indent="-342900">
                        <a:buFont typeface="Wingdings" panose="05000000000000000000" pitchFamily="2" charset="2"/>
                        <a:buChar char="q"/>
                      </a:pPr>
                      <a:r>
                        <a:rPr lang="en-US" sz="1000" b="0" baseline="0" noProof="0" dirty="0">
                          <a:latin typeface="+mn-lt"/>
                          <a:cs typeface="Arial" panose="020B0604020202020204" pitchFamily="34" charset="0"/>
                        </a:rPr>
                        <a:t>Attitude</a:t>
                      </a:r>
                      <a:endParaRPr lang="en-US" sz="1000" b="0" noProof="0" dirty="0">
                        <a:latin typeface="+mn-lt"/>
                        <a:cs typeface="Arial" panose="020B0604020202020204" pitchFamily="34" charset="0"/>
                      </a:endParaRPr>
                    </a:p>
                  </a:txBody>
                  <a:tcPr marL="68564" marR="68564" marT="34282" marB="3428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1000" noProof="0" dirty="0">
                          <a:latin typeface="+mn-lt"/>
                          <a:cs typeface="Arial" panose="020B0604020202020204" pitchFamily="34" charset="0"/>
                        </a:rPr>
                        <a:t>NAM</a:t>
                      </a: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1000" noProof="0" dirty="0">
                          <a:latin typeface="+mn-lt"/>
                          <a:cs typeface="Arial" panose="020B0604020202020204" pitchFamily="34" charset="0"/>
                        </a:rPr>
                        <a:t>NAM</a:t>
                      </a: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1000" noProof="0" dirty="0">
                          <a:latin typeface="+mn-lt"/>
                          <a:cs typeface="Arial" panose="020B0604020202020204" pitchFamily="34" charset="0"/>
                        </a:rPr>
                        <a:t>VP/GM /</a:t>
                      </a:r>
                    </a:p>
                    <a:p>
                      <a:pPr algn="ctr"/>
                      <a:r>
                        <a:rPr lang="en-US" sz="1000" noProof="0" dirty="0">
                          <a:latin typeface="+mn-lt"/>
                          <a:cs typeface="Arial" panose="020B0604020202020204" pitchFamily="34" charset="0"/>
                        </a:rPr>
                        <a:t>SDM /</a:t>
                      </a:r>
                    </a:p>
                    <a:p>
                      <a:pPr algn="ctr"/>
                      <a:r>
                        <a:rPr lang="en-US" sz="1000" noProof="0" dirty="0">
                          <a:latin typeface="+mn-lt"/>
                          <a:cs typeface="Arial" panose="020B0604020202020204" pitchFamily="34" charset="0"/>
                        </a:rPr>
                        <a:t>SERVICE</a:t>
                      </a: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1000" noProof="0" dirty="0">
                          <a:latin typeface="+mn-lt"/>
                          <a:cs typeface="Arial" panose="020B0604020202020204" pitchFamily="34" charset="0"/>
                        </a:rPr>
                        <a:t>DIVISION</a:t>
                      </a:r>
                    </a:p>
                    <a:p>
                      <a:pPr algn="ctr"/>
                      <a:r>
                        <a:rPr lang="en-US" sz="1000" noProof="0" dirty="0">
                          <a:latin typeface="+mn-lt"/>
                          <a:cs typeface="Arial" panose="020B0604020202020204" pitchFamily="34" charset="0"/>
                        </a:rPr>
                        <a:t>PL / </a:t>
                      </a:r>
                      <a:r>
                        <a:rPr lang="en-US" sz="1000" noProof="0" dirty="0" err="1">
                          <a:latin typeface="+mn-lt"/>
                          <a:cs typeface="Arial" panose="020B0604020202020204" pitchFamily="34" charset="0"/>
                        </a:rPr>
                        <a:t>Eng</a:t>
                      </a:r>
                      <a:r>
                        <a:rPr lang="en-US" sz="1000" noProof="0" dirty="0">
                          <a:latin typeface="+mn-lt"/>
                          <a:cs typeface="Arial" panose="020B0604020202020204" pitchFamily="34" charset="0"/>
                        </a:rPr>
                        <a:t> / </a:t>
                      </a:r>
                    </a:p>
                    <a:p>
                      <a:pPr algn="ctr"/>
                      <a:r>
                        <a:rPr lang="en-US" sz="1000" noProof="0" dirty="0">
                          <a:latin typeface="+mn-lt"/>
                          <a:cs typeface="Arial" panose="020B0604020202020204" pitchFamily="34" charset="0"/>
                        </a:rPr>
                        <a:t>ACCOUNTING</a:t>
                      </a: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dirty="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EAE9"/>
                    </a:solidFill>
                  </a:tcPr>
                </a:tc>
                <a:extLst>
                  <a:ext uri="{0D108BD9-81ED-4DB2-BD59-A6C34878D82A}">
                    <a16:rowId xmlns:a16="http://schemas.microsoft.com/office/drawing/2014/main" val="10002"/>
                  </a:ext>
                </a:extLst>
              </a:tr>
              <a:tr h="388530">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r>
                        <a:rPr lang="en-US" sz="1000" b="1" noProof="0" dirty="0">
                          <a:latin typeface="+mn-lt"/>
                          <a:cs typeface="Arial" panose="020B0604020202020204" pitchFamily="34" charset="0"/>
                        </a:rPr>
                        <a:t>B - Match ITW contacts with Account contacts</a:t>
                      </a:r>
                    </a:p>
                    <a:p>
                      <a:pPr marL="342900" indent="-342900">
                        <a:buFont typeface="Wingdings" panose="05000000000000000000" pitchFamily="2" charset="2"/>
                        <a:buChar char="q"/>
                      </a:pPr>
                      <a:r>
                        <a:rPr lang="en-US" sz="1000" noProof="0" dirty="0">
                          <a:latin typeface="+mn-lt"/>
                          <a:cs typeface="Arial" panose="020B0604020202020204" pitchFamily="34" charset="0"/>
                        </a:rPr>
                        <a:t>Who talks with who &amp; when?</a:t>
                      </a:r>
                      <a:endParaRPr lang="en-US" sz="1000" b="1" noProof="0" dirty="0">
                        <a:latin typeface="+mn-lt"/>
                        <a:cs typeface="Arial" panose="020B0604020202020204" pitchFamily="34" charset="0"/>
                      </a:endParaRPr>
                    </a:p>
                  </a:txBody>
                  <a:tcPr marL="68564" marR="68564" marT="34282" marB="3428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dirty="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i="1" noProof="0" dirty="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FD2D1"/>
                    </a:solidFill>
                  </a:tcPr>
                </a:tc>
                <a:extLst>
                  <a:ext uri="{0D108BD9-81ED-4DB2-BD59-A6C34878D82A}">
                    <a16:rowId xmlns:a16="http://schemas.microsoft.com/office/drawing/2014/main" val="10003"/>
                  </a:ext>
                </a:extLst>
              </a:tr>
              <a:tr h="365675">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r>
                        <a:rPr lang="en-US" sz="1000" b="1" noProof="0" dirty="0">
                          <a:latin typeface="+mn-lt"/>
                          <a:cs typeface="Arial" panose="020B0604020202020204" pitchFamily="34" charset="0"/>
                        </a:rPr>
                        <a:t>C - Obtain and create an organization</a:t>
                      </a:r>
                      <a:r>
                        <a:rPr lang="en-US" sz="1000" b="1" baseline="0" noProof="0" dirty="0">
                          <a:latin typeface="+mn-lt"/>
                          <a:cs typeface="Arial" panose="020B0604020202020204" pitchFamily="34" charset="0"/>
                        </a:rPr>
                        <a:t> </a:t>
                      </a:r>
                      <a:r>
                        <a:rPr lang="en-US" sz="1000" b="1" noProof="0" dirty="0">
                          <a:latin typeface="+mn-lt"/>
                          <a:cs typeface="Arial" panose="020B0604020202020204" pitchFamily="34" charset="0"/>
                        </a:rPr>
                        <a:t>chart</a:t>
                      </a:r>
                    </a:p>
                    <a:p>
                      <a:pPr marL="342900" indent="-342900">
                        <a:buFont typeface="Wingdings" panose="05000000000000000000" pitchFamily="2" charset="2"/>
                        <a:buChar char="q"/>
                      </a:pPr>
                      <a:r>
                        <a:rPr lang="en-US" sz="1000" noProof="0" dirty="0">
                          <a:latin typeface="+mn-lt"/>
                          <a:cs typeface="Arial" panose="020B0604020202020204" pitchFamily="34" charset="0"/>
                        </a:rPr>
                        <a:t>How is the company</a:t>
                      </a:r>
                      <a:r>
                        <a:rPr lang="en-US" sz="1000" baseline="0" noProof="0" dirty="0">
                          <a:latin typeface="+mn-lt"/>
                          <a:cs typeface="Arial" panose="020B0604020202020204" pitchFamily="34" charset="0"/>
                        </a:rPr>
                        <a:t> </a:t>
                      </a:r>
                      <a:r>
                        <a:rPr lang="en-US" sz="1000" noProof="0" dirty="0">
                          <a:latin typeface="+mn-lt"/>
                          <a:cs typeface="Arial" panose="020B0604020202020204" pitchFamily="34" charset="0"/>
                        </a:rPr>
                        <a:t>structured?</a:t>
                      </a:r>
                    </a:p>
                  </a:txBody>
                  <a:tcPr marL="68564" marR="68564" marT="34282" marB="3428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dirty="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dirty="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dirty="0">
                        <a:latin typeface="+mn-lt"/>
                        <a:cs typeface="Arial" panose="020B0604020202020204" pitchFamily="34" charset="0"/>
                      </a:endParaRPr>
                    </a:p>
                  </a:txBody>
                  <a:tcPr marL="68564" marR="68564" marT="34282" marB="34282">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EAE9"/>
                    </a:solidFill>
                  </a:tcPr>
                </a:tc>
                <a:extLst>
                  <a:ext uri="{0D108BD9-81ED-4DB2-BD59-A6C34878D82A}">
                    <a16:rowId xmlns:a16="http://schemas.microsoft.com/office/drawing/2014/main" val="3299523086"/>
                  </a:ext>
                </a:extLst>
              </a:tr>
            </a:tbl>
          </a:graphicData>
        </a:graphic>
      </p:graphicFrame>
      <p:sp>
        <p:nvSpPr>
          <p:cNvPr id="6"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2.2: CHECKLIST</a:t>
            </a:r>
          </a:p>
        </p:txBody>
      </p:sp>
    </p:spTree>
    <p:extLst>
      <p:ext uri="{BB962C8B-B14F-4D97-AF65-F5344CB8AC3E}">
        <p14:creationId xmlns:p14="http://schemas.microsoft.com/office/powerpoint/2010/main" val="1526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2667689" y="0"/>
            <a:ext cx="6474658" cy="514350"/>
          </a:xfrm>
          <a:prstGeom prst="rect">
            <a:avLst/>
          </a:prstGeom>
        </p:spPr>
        <p:txBody>
          <a:bodyPr lIns="91417" tIns="45708" rIns="91417" bIns="45708"/>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699" b="1" i="1" dirty="0">
                <a:solidFill>
                  <a:prstClr val="white"/>
                </a:solidFill>
                <a:latin typeface="Calibri"/>
              </a:rPr>
              <a:t>Introduction</a:t>
            </a:r>
          </a:p>
        </p:txBody>
      </p:sp>
      <p:sp>
        <p:nvSpPr>
          <p:cNvPr id="27"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2</a:t>
            </a:fld>
            <a:endParaRPr lang="en-US" sz="975" b="1" dirty="0">
              <a:solidFill>
                <a:prstClr val="black"/>
              </a:solidFill>
              <a:latin typeface="Calibri"/>
            </a:endParaRPr>
          </a:p>
        </p:txBody>
      </p:sp>
      <p:sp>
        <p:nvSpPr>
          <p:cNvPr id="2" name="Textfeld 1"/>
          <p:cNvSpPr txBox="1"/>
          <p:nvPr/>
        </p:nvSpPr>
        <p:spPr>
          <a:xfrm>
            <a:off x="272458" y="544885"/>
            <a:ext cx="8599084" cy="4362733"/>
          </a:xfrm>
          <a:prstGeom prst="rect">
            <a:avLst/>
          </a:prstGeom>
          <a:noFill/>
        </p:spPr>
        <p:txBody>
          <a:bodyPr wrap="square" rtlCol="0">
            <a:spAutoFit/>
          </a:bodyPr>
          <a:lstStyle/>
          <a:p>
            <a:pPr marL="257106" indent="-257106" defTabSz="779025">
              <a:buFont typeface="Arial" panose="020B0604020202020204" pitchFamily="34" charset="0"/>
              <a:buChar char="•"/>
            </a:pPr>
            <a:r>
              <a:rPr lang="en-US" dirty="0">
                <a:solidFill>
                  <a:prstClr val="black"/>
                </a:solidFill>
                <a:latin typeface="Calibri"/>
              </a:rPr>
              <a:t>The 5 Step Concentrated Sales Process (CSP):</a:t>
            </a:r>
          </a:p>
          <a:p>
            <a:pPr marL="646732" lvl="1" indent="-257106" defTabSz="779025">
              <a:buFont typeface="Arial" panose="020B0604020202020204" pitchFamily="34" charset="0"/>
              <a:buChar char="•"/>
            </a:pPr>
            <a:r>
              <a:rPr lang="en-US" dirty="0">
                <a:solidFill>
                  <a:prstClr val="black"/>
                </a:solidFill>
                <a:latin typeface="Calibri"/>
              </a:rPr>
              <a:t>Is an ITW FEG-wide method based on best practice</a:t>
            </a:r>
          </a:p>
          <a:p>
            <a:pPr marL="646732" lvl="1" indent="-257106" defTabSz="779025">
              <a:buFont typeface="Arial" panose="020B0604020202020204" pitchFamily="34" charset="0"/>
              <a:buChar char="•"/>
            </a:pPr>
            <a:r>
              <a:rPr lang="en-US" dirty="0">
                <a:solidFill>
                  <a:prstClr val="black"/>
                </a:solidFill>
                <a:latin typeface="Calibri"/>
              </a:rPr>
              <a:t>A</a:t>
            </a:r>
            <a:r>
              <a:rPr lang="en-US" b="1" dirty="0">
                <a:solidFill>
                  <a:prstClr val="black"/>
                </a:solidFill>
                <a:latin typeface="Calibri"/>
              </a:rPr>
              <a:t>ligns the sales process </a:t>
            </a:r>
            <a:r>
              <a:rPr lang="en-US" dirty="0">
                <a:solidFill>
                  <a:prstClr val="black"/>
                </a:solidFill>
                <a:latin typeface="Calibri"/>
              </a:rPr>
              <a:t>for Key Account Business</a:t>
            </a:r>
          </a:p>
          <a:p>
            <a:pPr marL="646619" lvl="1" indent="-257106" defTabSz="779025">
              <a:buFont typeface="Arial" panose="020B0604020202020204" pitchFamily="34" charset="0"/>
              <a:buChar char="•"/>
            </a:pPr>
            <a:r>
              <a:rPr lang="en-US" dirty="0">
                <a:solidFill>
                  <a:prstClr val="black"/>
                </a:solidFill>
                <a:latin typeface="Calibri"/>
              </a:rPr>
              <a:t>Drives ITW FEG sales excellence </a:t>
            </a:r>
          </a:p>
          <a:p>
            <a:pPr marL="646619" lvl="1" indent="-257106" defTabSz="779025">
              <a:buFont typeface="Arial" panose="020B0604020202020204" pitchFamily="34" charset="0"/>
              <a:buChar char="•"/>
            </a:pPr>
            <a:r>
              <a:rPr lang="en-US" dirty="0">
                <a:solidFill>
                  <a:prstClr val="black"/>
                </a:solidFill>
                <a:latin typeface="Calibri"/>
              </a:rPr>
              <a:t>Increases market share</a:t>
            </a:r>
          </a:p>
          <a:p>
            <a:pPr marL="646619" lvl="1" indent="-257106" defTabSz="779025">
              <a:buFont typeface="Arial" panose="020B0604020202020204" pitchFamily="34" charset="0"/>
              <a:buChar char="•"/>
            </a:pPr>
            <a:r>
              <a:rPr lang="en-US" dirty="0">
                <a:solidFill>
                  <a:prstClr val="black"/>
                </a:solidFill>
                <a:latin typeface="Calibri"/>
              </a:rPr>
              <a:t>Provides best in class customer experience</a:t>
            </a:r>
          </a:p>
          <a:p>
            <a:pPr defTabSz="779025"/>
            <a:endParaRPr lang="en-US" sz="750" dirty="0">
              <a:solidFill>
                <a:prstClr val="black"/>
              </a:solidFill>
              <a:latin typeface="Calibri"/>
            </a:endParaRPr>
          </a:p>
          <a:p>
            <a:pPr defTabSz="779025"/>
            <a:r>
              <a:rPr lang="en-US" b="1" dirty="0">
                <a:solidFill>
                  <a:prstClr val="black"/>
                </a:solidFill>
                <a:latin typeface="Calibri"/>
              </a:rPr>
              <a:t>The process contains 5 Steps:</a:t>
            </a:r>
          </a:p>
          <a:p>
            <a:pPr marL="732321" lvl="1" indent="-342809" defTabSz="779025">
              <a:buFont typeface="+mj-lt"/>
              <a:buAutoNum type="arabicPeriod"/>
            </a:pPr>
            <a:r>
              <a:rPr lang="en-US" dirty="0">
                <a:solidFill>
                  <a:prstClr val="black"/>
                </a:solidFill>
                <a:latin typeface="Calibri"/>
              </a:rPr>
              <a:t>Segmentation &amp; Customer Analysis</a:t>
            </a:r>
          </a:p>
          <a:p>
            <a:pPr marL="732321" lvl="1" indent="-342809" defTabSz="779025">
              <a:buFont typeface="+mj-lt"/>
              <a:buAutoNum type="arabicPeriod"/>
            </a:pPr>
            <a:r>
              <a:rPr lang="en-US" dirty="0">
                <a:solidFill>
                  <a:prstClr val="black"/>
                </a:solidFill>
                <a:latin typeface="Calibri"/>
              </a:rPr>
              <a:t>Mapping the Customer</a:t>
            </a:r>
          </a:p>
          <a:p>
            <a:pPr marL="732321" lvl="1" indent="-342809" defTabSz="779025">
              <a:buFont typeface="+mj-lt"/>
              <a:buAutoNum type="arabicPeriod"/>
            </a:pPr>
            <a:r>
              <a:rPr lang="en-US" dirty="0">
                <a:solidFill>
                  <a:prstClr val="black"/>
                </a:solidFill>
                <a:latin typeface="Calibri"/>
              </a:rPr>
              <a:t>Customize the Value Proposition</a:t>
            </a:r>
          </a:p>
          <a:p>
            <a:pPr marL="732321" lvl="1" indent="-342809" defTabSz="779025">
              <a:buFont typeface="+mj-lt"/>
              <a:buAutoNum type="arabicPeriod"/>
            </a:pPr>
            <a:r>
              <a:rPr lang="en-US" dirty="0">
                <a:solidFill>
                  <a:prstClr val="black"/>
                </a:solidFill>
                <a:latin typeface="Calibri"/>
              </a:rPr>
              <a:t>Setting the Plan to Win</a:t>
            </a:r>
          </a:p>
          <a:p>
            <a:pPr marL="732321" lvl="1" indent="-342809" defTabSz="779025">
              <a:buFont typeface="+mj-lt"/>
              <a:buAutoNum type="arabicPeriod"/>
            </a:pPr>
            <a:r>
              <a:rPr lang="en-US" dirty="0">
                <a:solidFill>
                  <a:prstClr val="black"/>
                </a:solidFill>
                <a:latin typeface="Calibri"/>
              </a:rPr>
              <a:t>Deploy &amp; Follow Up</a:t>
            </a:r>
          </a:p>
          <a:p>
            <a:pPr defTabSz="779025"/>
            <a:endParaRPr lang="en-US" sz="750" dirty="0">
              <a:solidFill>
                <a:prstClr val="black"/>
              </a:solidFill>
              <a:latin typeface="Calibri"/>
            </a:endParaRPr>
          </a:p>
          <a:p>
            <a:pPr marL="257106" indent="-257106" defTabSz="779025">
              <a:buFont typeface="Arial" panose="020B0604020202020204" pitchFamily="34" charset="0"/>
              <a:buChar char="•"/>
            </a:pPr>
            <a:r>
              <a:rPr lang="en-US" dirty="0">
                <a:solidFill>
                  <a:prstClr val="black"/>
                </a:solidFill>
                <a:latin typeface="Calibri"/>
              </a:rPr>
              <a:t>These </a:t>
            </a:r>
            <a:r>
              <a:rPr lang="en-US" b="1" dirty="0">
                <a:solidFill>
                  <a:prstClr val="black"/>
                </a:solidFill>
                <a:latin typeface="Calibri"/>
              </a:rPr>
              <a:t>steps are:</a:t>
            </a:r>
          </a:p>
          <a:p>
            <a:pPr marL="646732" lvl="1" indent="-257106" defTabSz="779025">
              <a:buFont typeface="Arial" panose="020B0604020202020204" pitchFamily="34" charset="0"/>
              <a:buChar char="•"/>
            </a:pPr>
            <a:r>
              <a:rPr lang="en-US" b="1" dirty="0">
                <a:solidFill>
                  <a:prstClr val="black"/>
                </a:solidFill>
                <a:latin typeface="Calibri"/>
              </a:rPr>
              <a:t>Sequential </a:t>
            </a:r>
            <a:r>
              <a:rPr lang="en-US" dirty="0">
                <a:solidFill>
                  <a:prstClr val="black"/>
                </a:solidFill>
                <a:latin typeface="Calibri"/>
              </a:rPr>
              <a:t>but information will be added and updated constantly</a:t>
            </a:r>
          </a:p>
          <a:p>
            <a:pPr marL="646732" lvl="1" indent="-257106" defTabSz="779025">
              <a:buFont typeface="Arial" panose="020B0604020202020204" pitchFamily="34" charset="0"/>
              <a:buChar char="•"/>
            </a:pPr>
            <a:r>
              <a:rPr lang="en-US" dirty="0">
                <a:solidFill>
                  <a:prstClr val="black"/>
                </a:solidFill>
                <a:latin typeface="Calibri"/>
              </a:rPr>
              <a:t>an </a:t>
            </a:r>
            <a:r>
              <a:rPr lang="en-US" b="1" dirty="0">
                <a:solidFill>
                  <a:prstClr val="black"/>
                </a:solidFill>
                <a:latin typeface="Calibri"/>
              </a:rPr>
              <a:t>iterative process where information is transferred from step to step.</a:t>
            </a:r>
          </a:p>
          <a:p>
            <a:pPr defTabSz="779025"/>
            <a:endParaRPr lang="en-US" sz="750" dirty="0">
              <a:solidFill>
                <a:prstClr val="black"/>
              </a:solidFill>
              <a:latin typeface="Calibri"/>
            </a:endParaRPr>
          </a:p>
          <a:p>
            <a:pPr marL="257106" indent="-257106" defTabSz="779025">
              <a:buFont typeface="Arial" panose="020B0604020202020204" pitchFamily="34" charset="0"/>
              <a:buChar char="•"/>
            </a:pPr>
            <a:r>
              <a:rPr lang="en-US" dirty="0">
                <a:solidFill>
                  <a:prstClr val="black"/>
                </a:solidFill>
                <a:latin typeface="Calibri"/>
              </a:rPr>
              <a:t>Each individual step contains its own sub-steps. These sub-steps are described within this playbook on the following pages with flowcharts, explanations, watch-outs, checklists and dedicated tools.</a:t>
            </a:r>
            <a:endParaRPr lang="en-US" sz="1350" dirty="0">
              <a:solidFill>
                <a:prstClr val="black"/>
              </a:solidFill>
              <a:latin typeface="Calibri"/>
            </a:endParaRPr>
          </a:p>
        </p:txBody>
      </p:sp>
    </p:spTree>
    <p:extLst>
      <p:ext uri="{BB962C8B-B14F-4D97-AF65-F5344CB8AC3E}">
        <p14:creationId xmlns:p14="http://schemas.microsoft.com/office/powerpoint/2010/main" val="377555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20</a:t>
            </a:fld>
            <a:endParaRPr lang="en-US" sz="975" b="1" dirty="0">
              <a:solidFill>
                <a:prstClr val="black"/>
              </a:solidFill>
              <a:latin typeface="Calibri"/>
            </a:endParaRPr>
          </a:p>
        </p:txBody>
      </p:sp>
      <p:sp>
        <p:nvSpPr>
          <p:cNvPr id="6"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2.2:  MAPPING EXAMPLE</a:t>
            </a:r>
          </a:p>
        </p:txBody>
      </p:sp>
      <p:pic>
        <p:nvPicPr>
          <p:cNvPr id="2" name="Picture 1">
            <a:extLst>
              <a:ext uri="{FF2B5EF4-FFF2-40B4-BE49-F238E27FC236}">
                <a16:creationId xmlns:a16="http://schemas.microsoft.com/office/drawing/2014/main" id="{74753835-7D13-4014-8A86-304EEED9CFD6}"/>
              </a:ext>
            </a:extLst>
          </p:cNvPr>
          <p:cNvPicPr>
            <a:picLocks noChangeAspect="1"/>
          </p:cNvPicPr>
          <p:nvPr/>
        </p:nvPicPr>
        <p:blipFill>
          <a:blip r:embed="rId3"/>
          <a:stretch>
            <a:fillRect/>
          </a:stretch>
        </p:blipFill>
        <p:spPr>
          <a:xfrm>
            <a:off x="3000282" y="667773"/>
            <a:ext cx="1365622" cy="463336"/>
          </a:xfrm>
          <a:prstGeom prst="rect">
            <a:avLst/>
          </a:prstGeom>
        </p:spPr>
      </p:pic>
      <p:pic>
        <p:nvPicPr>
          <p:cNvPr id="4" name="Picture 3">
            <a:extLst>
              <a:ext uri="{FF2B5EF4-FFF2-40B4-BE49-F238E27FC236}">
                <a16:creationId xmlns:a16="http://schemas.microsoft.com/office/drawing/2014/main" id="{C44D398F-87C0-4CEB-9F64-C85725BAD77B}"/>
              </a:ext>
            </a:extLst>
          </p:cNvPr>
          <p:cNvPicPr>
            <a:picLocks noChangeAspect="1"/>
          </p:cNvPicPr>
          <p:nvPr/>
        </p:nvPicPr>
        <p:blipFill rotWithShape="1">
          <a:blip r:embed="rId4"/>
          <a:srcRect t="13393" b="5373"/>
          <a:stretch/>
        </p:blipFill>
        <p:spPr>
          <a:xfrm>
            <a:off x="67682" y="1190589"/>
            <a:ext cx="7230823" cy="3552449"/>
          </a:xfrm>
          <a:prstGeom prst="rect">
            <a:avLst/>
          </a:prstGeom>
          <a:ln w="12700">
            <a:solidFill>
              <a:srgbClr val="6D8B30"/>
            </a:solidFill>
          </a:ln>
        </p:spPr>
      </p:pic>
      <p:sp>
        <p:nvSpPr>
          <p:cNvPr id="10" name="Textfeld 66">
            <a:extLst>
              <a:ext uri="{FF2B5EF4-FFF2-40B4-BE49-F238E27FC236}">
                <a16:creationId xmlns:a16="http://schemas.microsoft.com/office/drawing/2014/main" id="{61F54F50-584E-4E95-91EC-A26E7FCB72D0}"/>
              </a:ext>
            </a:extLst>
          </p:cNvPr>
          <p:cNvSpPr txBox="1"/>
          <p:nvPr/>
        </p:nvSpPr>
        <p:spPr>
          <a:xfrm>
            <a:off x="7477166" y="1131109"/>
            <a:ext cx="1599152" cy="1654299"/>
          </a:xfrm>
          <a:prstGeom prst="rect">
            <a:avLst/>
          </a:prstGeom>
          <a:noFill/>
        </p:spPr>
        <p:txBody>
          <a:bodyPr wrap="square" rtlCol="0">
            <a:spAutoFit/>
          </a:bodyPr>
          <a:lstStyle/>
          <a:p>
            <a:pPr algn="ctr" defTabSz="685617"/>
            <a:r>
              <a:rPr lang="en-US" sz="1350" b="1" u="sng" dirty="0">
                <a:solidFill>
                  <a:prstClr val="black"/>
                </a:solidFill>
                <a:latin typeface="Calibri"/>
              </a:rPr>
              <a:t>From</a:t>
            </a:r>
          </a:p>
          <a:p>
            <a:pPr marL="171450" indent="-171450" defTabSz="685617">
              <a:buFont typeface="Arial" panose="020B0604020202020204" pitchFamily="34" charset="0"/>
              <a:buChar char="•"/>
            </a:pPr>
            <a:endParaRPr lang="en-US" sz="800" dirty="0">
              <a:solidFill>
                <a:prstClr val="black"/>
              </a:solidFill>
              <a:latin typeface="Calibri"/>
            </a:endParaRPr>
          </a:p>
          <a:p>
            <a:pPr marL="171450" indent="-171450" defTabSz="685617">
              <a:buFont typeface="Arial" panose="020B0604020202020204" pitchFamily="34" charset="0"/>
              <a:buChar char="•"/>
            </a:pPr>
            <a:r>
              <a:rPr lang="en-US" sz="800" dirty="0">
                <a:solidFill>
                  <a:prstClr val="black"/>
                </a:solidFill>
                <a:latin typeface="Calibri"/>
              </a:rPr>
              <a:t>Limited contact points</a:t>
            </a:r>
          </a:p>
          <a:p>
            <a:pPr marL="171450" indent="-171450" defTabSz="685617">
              <a:buFont typeface="Arial" panose="020B0604020202020204" pitchFamily="34" charset="0"/>
              <a:buChar char="•"/>
            </a:pPr>
            <a:r>
              <a:rPr lang="en-US" sz="800" dirty="0">
                <a:solidFill>
                  <a:prstClr val="black"/>
                </a:solidFill>
                <a:latin typeface="Calibri"/>
              </a:rPr>
              <a:t>Limited understanding of application and goals</a:t>
            </a:r>
          </a:p>
          <a:p>
            <a:pPr marL="171450" indent="-171450" defTabSz="685617">
              <a:buFont typeface="Arial" panose="020B0604020202020204" pitchFamily="34" charset="0"/>
              <a:buChar char="•"/>
            </a:pPr>
            <a:r>
              <a:rPr lang="en-US" sz="800" dirty="0">
                <a:solidFill>
                  <a:prstClr val="black"/>
                </a:solidFill>
                <a:latin typeface="Calibri"/>
              </a:rPr>
              <a:t>Limited opportunities to identify pain points</a:t>
            </a:r>
          </a:p>
          <a:p>
            <a:pPr marL="171450" indent="-171450" defTabSz="685617">
              <a:buFont typeface="Arial" panose="020B0604020202020204" pitchFamily="34" charset="0"/>
              <a:buChar char="•"/>
            </a:pPr>
            <a:r>
              <a:rPr lang="en-US" sz="800" dirty="0">
                <a:solidFill>
                  <a:prstClr val="black"/>
                </a:solidFill>
                <a:latin typeface="Calibri"/>
              </a:rPr>
              <a:t>Limited opportunities to demonstrate value</a:t>
            </a:r>
          </a:p>
          <a:p>
            <a:pPr marL="171450" indent="-171450" defTabSz="685617">
              <a:buFont typeface="Arial" panose="020B0604020202020204" pitchFamily="34" charset="0"/>
              <a:buChar char="•"/>
            </a:pPr>
            <a:r>
              <a:rPr lang="en-US" sz="800" dirty="0">
                <a:solidFill>
                  <a:prstClr val="black"/>
                </a:solidFill>
                <a:latin typeface="Calibri"/>
              </a:rPr>
              <a:t>Limited opportunities to adjust during test process</a:t>
            </a:r>
          </a:p>
          <a:p>
            <a:pPr marL="171450" indent="-171450" defTabSz="685617">
              <a:buFont typeface="Arial" panose="020B0604020202020204" pitchFamily="34" charset="0"/>
              <a:buChar char="•"/>
            </a:pPr>
            <a:r>
              <a:rPr lang="en-US" sz="800" dirty="0">
                <a:solidFill>
                  <a:prstClr val="black"/>
                </a:solidFill>
                <a:latin typeface="Calibri"/>
              </a:rPr>
              <a:t>Purchase price focus</a:t>
            </a:r>
          </a:p>
        </p:txBody>
      </p:sp>
      <p:sp>
        <p:nvSpPr>
          <p:cNvPr id="12" name="Textfeld 66">
            <a:extLst>
              <a:ext uri="{FF2B5EF4-FFF2-40B4-BE49-F238E27FC236}">
                <a16:creationId xmlns:a16="http://schemas.microsoft.com/office/drawing/2014/main" id="{66D45ACC-F365-4F3C-9F66-056A38201B01}"/>
              </a:ext>
            </a:extLst>
          </p:cNvPr>
          <p:cNvSpPr txBox="1"/>
          <p:nvPr/>
        </p:nvSpPr>
        <p:spPr>
          <a:xfrm>
            <a:off x="7477166" y="2905106"/>
            <a:ext cx="1599152" cy="1654299"/>
          </a:xfrm>
          <a:prstGeom prst="rect">
            <a:avLst/>
          </a:prstGeom>
          <a:noFill/>
        </p:spPr>
        <p:txBody>
          <a:bodyPr wrap="square" rtlCol="0">
            <a:spAutoFit/>
          </a:bodyPr>
          <a:lstStyle/>
          <a:p>
            <a:pPr algn="ctr" defTabSz="685617"/>
            <a:r>
              <a:rPr lang="en-US" sz="1350" b="1" u="sng" dirty="0">
                <a:solidFill>
                  <a:prstClr val="black"/>
                </a:solidFill>
                <a:latin typeface="Calibri"/>
              </a:rPr>
              <a:t>To</a:t>
            </a:r>
          </a:p>
          <a:p>
            <a:pPr marL="171450" indent="-171450" defTabSz="685617">
              <a:buFont typeface="Arial" panose="020B0604020202020204" pitchFamily="34" charset="0"/>
              <a:buChar char="•"/>
            </a:pPr>
            <a:endParaRPr lang="en-US" sz="800" dirty="0">
              <a:solidFill>
                <a:prstClr val="black"/>
              </a:solidFill>
              <a:latin typeface="Calibri"/>
            </a:endParaRPr>
          </a:p>
          <a:p>
            <a:pPr marL="171450" indent="-171450" defTabSz="685617">
              <a:buFont typeface="Arial" panose="020B0604020202020204" pitchFamily="34" charset="0"/>
              <a:buChar char="•"/>
            </a:pPr>
            <a:r>
              <a:rPr lang="en-US" sz="800" dirty="0">
                <a:solidFill>
                  <a:prstClr val="black"/>
                </a:solidFill>
                <a:latin typeface="Calibri"/>
              </a:rPr>
              <a:t>Proactive position w/ better understanding of needs</a:t>
            </a:r>
          </a:p>
          <a:p>
            <a:pPr marL="171450" indent="-171450" defTabSz="685617">
              <a:buFont typeface="Arial" panose="020B0604020202020204" pitchFamily="34" charset="0"/>
              <a:buChar char="•"/>
            </a:pPr>
            <a:r>
              <a:rPr lang="en-US" sz="800" dirty="0">
                <a:solidFill>
                  <a:prstClr val="black"/>
                </a:solidFill>
                <a:latin typeface="Calibri"/>
              </a:rPr>
              <a:t>Better understanding of stakeholders and levers</a:t>
            </a:r>
          </a:p>
          <a:p>
            <a:pPr marL="171450" indent="-171450" defTabSz="685617">
              <a:buFont typeface="Arial" panose="020B0604020202020204" pitchFamily="34" charset="0"/>
              <a:buChar char="•"/>
            </a:pPr>
            <a:r>
              <a:rPr lang="en-US" sz="800" dirty="0">
                <a:solidFill>
                  <a:prstClr val="black"/>
                </a:solidFill>
                <a:latin typeface="Calibri"/>
              </a:rPr>
              <a:t>Better position to target value proposition</a:t>
            </a:r>
          </a:p>
          <a:p>
            <a:pPr marL="171450" indent="-171450" defTabSz="685617">
              <a:buFont typeface="Arial" panose="020B0604020202020204" pitchFamily="34" charset="0"/>
              <a:buChar char="•"/>
            </a:pPr>
            <a:r>
              <a:rPr lang="en-US" sz="800" dirty="0">
                <a:solidFill>
                  <a:prstClr val="black"/>
                </a:solidFill>
                <a:latin typeface="Calibri"/>
              </a:rPr>
              <a:t>Coordinated ITW approach w/ layers of relationship</a:t>
            </a:r>
          </a:p>
          <a:p>
            <a:pPr marL="171450" indent="-171450" defTabSz="685617">
              <a:buFont typeface="Arial" panose="020B0604020202020204" pitchFamily="34" charset="0"/>
              <a:buChar char="•"/>
            </a:pPr>
            <a:r>
              <a:rPr lang="en-US" sz="800" dirty="0">
                <a:solidFill>
                  <a:prstClr val="black"/>
                </a:solidFill>
                <a:latin typeface="Calibri"/>
              </a:rPr>
              <a:t>Long-term Customer-Back benefits</a:t>
            </a:r>
          </a:p>
        </p:txBody>
      </p:sp>
      <p:pic>
        <p:nvPicPr>
          <p:cNvPr id="9" name="Picture 8">
            <a:extLst>
              <a:ext uri="{FF2B5EF4-FFF2-40B4-BE49-F238E27FC236}">
                <a16:creationId xmlns:a16="http://schemas.microsoft.com/office/drawing/2014/main" id="{1297281C-18CD-40B1-AA77-3CF05CADD2BB}"/>
              </a:ext>
            </a:extLst>
          </p:cNvPr>
          <p:cNvPicPr>
            <a:picLocks noChangeAspect="1"/>
          </p:cNvPicPr>
          <p:nvPr/>
        </p:nvPicPr>
        <p:blipFill rotWithShape="1">
          <a:blip r:embed="rId5"/>
          <a:srcRect l="70780" t="3887" r="7207" b="44457"/>
          <a:stretch/>
        </p:blipFill>
        <p:spPr>
          <a:xfrm>
            <a:off x="5203529" y="633309"/>
            <a:ext cx="3759906" cy="2471703"/>
          </a:xfrm>
          <a:prstGeom prst="rect">
            <a:avLst/>
          </a:prstGeom>
        </p:spPr>
      </p:pic>
      <p:pic>
        <p:nvPicPr>
          <p:cNvPr id="14" name="Picture 13">
            <a:extLst>
              <a:ext uri="{FF2B5EF4-FFF2-40B4-BE49-F238E27FC236}">
                <a16:creationId xmlns:a16="http://schemas.microsoft.com/office/drawing/2014/main" id="{6CBEEFF0-2833-4D27-9C5C-FEF7B6962DD7}"/>
              </a:ext>
            </a:extLst>
          </p:cNvPr>
          <p:cNvPicPr>
            <a:picLocks noChangeAspect="1"/>
          </p:cNvPicPr>
          <p:nvPr/>
        </p:nvPicPr>
        <p:blipFill rotWithShape="1">
          <a:blip r:embed="rId6"/>
          <a:srcRect l="70914" t="3896" r="11924" b="69320"/>
          <a:stretch/>
        </p:blipFill>
        <p:spPr>
          <a:xfrm>
            <a:off x="5203529" y="3116620"/>
            <a:ext cx="3759906" cy="1657740"/>
          </a:xfrm>
          <a:prstGeom prst="rect">
            <a:avLst/>
          </a:prstGeom>
        </p:spPr>
      </p:pic>
      <p:sp>
        <p:nvSpPr>
          <p:cNvPr id="15" name="Oval 14">
            <a:extLst>
              <a:ext uri="{FF2B5EF4-FFF2-40B4-BE49-F238E27FC236}">
                <a16:creationId xmlns:a16="http://schemas.microsoft.com/office/drawing/2014/main" id="{C3A31E99-6554-459A-8708-0B57A1AB9611}"/>
              </a:ext>
            </a:extLst>
          </p:cNvPr>
          <p:cNvSpPr/>
          <p:nvPr/>
        </p:nvSpPr>
        <p:spPr>
          <a:xfrm>
            <a:off x="6591574" y="1060674"/>
            <a:ext cx="289451" cy="118307"/>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A461C37D-D45A-4F62-B71C-D5C4EA452814}"/>
              </a:ext>
            </a:extLst>
          </p:cNvPr>
          <p:cNvSpPr/>
          <p:nvPr/>
        </p:nvSpPr>
        <p:spPr>
          <a:xfrm>
            <a:off x="5913995" y="4399981"/>
            <a:ext cx="901245" cy="267311"/>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Bent 2">
            <a:extLst>
              <a:ext uri="{FF2B5EF4-FFF2-40B4-BE49-F238E27FC236}">
                <a16:creationId xmlns:a16="http://schemas.microsoft.com/office/drawing/2014/main" id="{69B7157F-A71B-4E64-8E79-1AB54DB6235C}"/>
              </a:ext>
            </a:extLst>
          </p:cNvPr>
          <p:cNvSpPr/>
          <p:nvPr/>
        </p:nvSpPr>
        <p:spPr>
          <a:xfrm>
            <a:off x="4606791" y="876425"/>
            <a:ext cx="483855" cy="238372"/>
          </a:xfrm>
          <a:prstGeom prst="bentArrow">
            <a:avLst/>
          </a:prstGeom>
          <a:solidFill>
            <a:srgbClr val="D7E4BD"/>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Arrow: Down 4">
            <a:extLst>
              <a:ext uri="{FF2B5EF4-FFF2-40B4-BE49-F238E27FC236}">
                <a16:creationId xmlns:a16="http://schemas.microsoft.com/office/drawing/2014/main" id="{D8B4F022-04C7-4573-BE87-763F9DE0A150}"/>
              </a:ext>
            </a:extLst>
          </p:cNvPr>
          <p:cNvSpPr/>
          <p:nvPr/>
        </p:nvSpPr>
        <p:spPr>
          <a:xfrm>
            <a:off x="5603762" y="2889083"/>
            <a:ext cx="131568" cy="620926"/>
          </a:xfrm>
          <a:prstGeom prst="downArrow">
            <a:avLst/>
          </a:prstGeom>
          <a:solidFill>
            <a:srgbClr val="D7E4BD"/>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Down 16">
            <a:extLst>
              <a:ext uri="{FF2B5EF4-FFF2-40B4-BE49-F238E27FC236}">
                <a16:creationId xmlns:a16="http://schemas.microsoft.com/office/drawing/2014/main" id="{08C7B383-B0DF-4559-A91B-31882D5932BC}"/>
              </a:ext>
            </a:extLst>
          </p:cNvPr>
          <p:cNvSpPr/>
          <p:nvPr/>
        </p:nvSpPr>
        <p:spPr>
          <a:xfrm>
            <a:off x="8210958" y="2889083"/>
            <a:ext cx="131568" cy="620926"/>
          </a:xfrm>
          <a:prstGeom prst="downArrow">
            <a:avLst/>
          </a:prstGeom>
          <a:solidFill>
            <a:srgbClr val="D7E4BD"/>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048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animBg="1"/>
      <p:bldP spid="5"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21</a:t>
            </a:fld>
            <a:endParaRPr lang="en-US" sz="975" b="1" dirty="0">
              <a:solidFill>
                <a:prstClr val="black"/>
              </a:solidFill>
              <a:latin typeface="Calibri"/>
            </a:endParaRPr>
          </a:p>
        </p:txBody>
      </p:sp>
      <p:sp>
        <p:nvSpPr>
          <p:cNvPr id="71" name="Textfeld 70"/>
          <p:cNvSpPr txBox="1"/>
          <p:nvPr/>
        </p:nvSpPr>
        <p:spPr>
          <a:xfrm>
            <a:off x="4455623" y="915404"/>
            <a:ext cx="4642925" cy="2562240"/>
          </a:xfrm>
          <a:prstGeom prst="rect">
            <a:avLst/>
          </a:prstGeom>
          <a:noFill/>
        </p:spPr>
        <p:txBody>
          <a:bodyPr wrap="square" rtlCol="0">
            <a:spAutoFit/>
          </a:bodyPr>
          <a:lstStyle/>
          <a:p>
            <a:pPr defTabSz="685617"/>
            <a:r>
              <a:rPr lang="en-US" sz="1350" b="1" dirty="0">
                <a:solidFill>
                  <a:prstClr val="black"/>
                </a:solidFill>
                <a:latin typeface="Calibri"/>
              </a:rPr>
              <a:t>Key Steps</a:t>
            </a:r>
          </a:p>
          <a:p>
            <a:pPr defTabSz="685617"/>
            <a:endParaRPr lang="en-US" sz="1350" b="1" dirty="0">
              <a:solidFill>
                <a:prstClr val="black"/>
              </a:solidFill>
              <a:latin typeface="Calibri"/>
            </a:endParaRPr>
          </a:p>
          <a:p>
            <a:pPr marL="257106" indent="-257106" defTabSz="685617">
              <a:buFont typeface="+mj-lt"/>
              <a:buAutoNum type="arabicPeriod"/>
            </a:pPr>
            <a:r>
              <a:rPr lang="en-US" sz="1200" b="1" dirty="0">
                <a:solidFill>
                  <a:prstClr val="black"/>
                </a:solidFill>
                <a:latin typeface="Calibri"/>
              </a:rPr>
              <a:t>Gather information regarding customer Procurement Process </a:t>
            </a:r>
            <a:r>
              <a:rPr lang="en-US" sz="1200" dirty="0">
                <a:solidFill>
                  <a:prstClr val="black"/>
                </a:solidFill>
                <a:latin typeface="Calibri"/>
              </a:rPr>
              <a:t>from relevant sources (Survey/Investigation)</a:t>
            </a:r>
          </a:p>
          <a:p>
            <a:pPr marL="257106" indent="-257106" defTabSz="685617">
              <a:buFont typeface="+mj-lt"/>
              <a:buAutoNum type="arabicPeriod"/>
            </a:pPr>
            <a:endParaRPr lang="en-US" sz="1200" dirty="0">
              <a:solidFill>
                <a:prstClr val="black"/>
              </a:solidFill>
              <a:latin typeface="Calibri"/>
            </a:endParaRPr>
          </a:p>
          <a:p>
            <a:pPr marL="257106" indent="-257106" defTabSz="685617">
              <a:buFont typeface="+mj-lt"/>
              <a:buAutoNum type="arabicPeriod"/>
            </a:pPr>
            <a:r>
              <a:rPr lang="en-US" sz="1200" b="1" dirty="0">
                <a:solidFill>
                  <a:prstClr val="black"/>
                </a:solidFill>
                <a:latin typeface="Calibri"/>
              </a:rPr>
              <a:t>Build up the Customer Procurement Process Map </a:t>
            </a:r>
            <a:r>
              <a:rPr lang="en-US" sz="1200" dirty="0">
                <a:solidFill>
                  <a:prstClr val="black"/>
                </a:solidFill>
                <a:latin typeface="Calibri"/>
              </a:rPr>
              <a:t>over time</a:t>
            </a:r>
          </a:p>
          <a:p>
            <a:pPr marL="257106" indent="-257106" defTabSz="685617">
              <a:buFont typeface="+mj-lt"/>
              <a:buAutoNum type="arabicPeriod"/>
            </a:pPr>
            <a:endParaRPr lang="en-US" sz="1200" dirty="0">
              <a:solidFill>
                <a:prstClr val="black"/>
              </a:solidFill>
              <a:latin typeface="Calibri"/>
            </a:endParaRPr>
          </a:p>
          <a:p>
            <a:pPr marL="257106" indent="-257106" defTabSz="685617">
              <a:buFont typeface="+mj-lt"/>
              <a:buAutoNum type="arabicPeriod"/>
            </a:pPr>
            <a:r>
              <a:rPr lang="en-US" sz="1200" b="1" dirty="0">
                <a:solidFill>
                  <a:prstClr val="black"/>
                </a:solidFill>
                <a:latin typeface="Calibri"/>
              </a:rPr>
              <a:t>Transfer information</a:t>
            </a:r>
            <a:r>
              <a:rPr lang="en-US" sz="1200" dirty="0">
                <a:solidFill>
                  <a:prstClr val="black"/>
                </a:solidFill>
                <a:latin typeface="Calibri"/>
              </a:rPr>
              <a:t> regarding Decision Makers &amp; Influencers to the Full Contact List from Step 2.1</a:t>
            </a:r>
          </a:p>
          <a:p>
            <a:pPr marL="257106" indent="-257106" defTabSz="685617">
              <a:buFont typeface="+mj-lt"/>
              <a:buAutoNum type="arabicPeriod"/>
            </a:pPr>
            <a:endParaRPr lang="en-US" sz="1200" dirty="0">
              <a:solidFill>
                <a:prstClr val="black"/>
              </a:solidFill>
              <a:latin typeface="Calibri"/>
            </a:endParaRPr>
          </a:p>
          <a:p>
            <a:pPr marL="257106" indent="-257106" defTabSz="685617">
              <a:buFont typeface="+mj-lt"/>
              <a:buAutoNum type="arabicPeriod"/>
            </a:pPr>
            <a:r>
              <a:rPr lang="en-US" sz="1200" b="1" dirty="0">
                <a:solidFill>
                  <a:prstClr val="black"/>
                </a:solidFill>
                <a:latin typeface="Calibri"/>
              </a:rPr>
              <a:t>Reprioritize customer</a:t>
            </a:r>
            <a:r>
              <a:rPr lang="en-US" sz="1200" dirty="0">
                <a:solidFill>
                  <a:prstClr val="black"/>
                </a:solidFill>
                <a:latin typeface="Calibri"/>
              </a:rPr>
              <a:t> in respect of the outlined Procurement Process to latest criteria from STEP1 if necessary</a:t>
            </a:r>
          </a:p>
          <a:p>
            <a:pPr defTabSz="685617"/>
            <a:endParaRPr lang="en-US" sz="1350" b="1" dirty="0">
              <a:solidFill>
                <a:prstClr val="black"/>
              </a:solidFill>
              <a:latin typeface="Calibri"/>
            </a:endParaRPr>
          </a:p>
        </p:txBody>
      </p:sp>
      <p:sp>
        <p:nvSpPr>
          <p:cNvPr id="100" name="Rechteck 99"/>
          <p:cNvSpPr/>
          <p:nvPr/>
        </p:nvSpPr>
        <p:spPr>
          <a:xfrm>
            <a:off x="4455623" y="3347225"/>
            <a:ext cx="4642925" cy="1389867"/>
          </a:xfrm>
          <a:prstGeom prst="rect">
            <a:avLst/>
          </a:prstGeom>
          <a:solidFill>
            <a:srgbClr val="D7E4B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617"/>
            <a:r>
              <a:rPr lang="en-US" sz="1350" b="1" dirty="0">
                <a:solidFill>
                  <a:prstClr val="black"/>
                </a:solidFill>
                <a:latin typeface="Calibri"/>
              </a:rPr>
              <a:t>Key Points:</a:t>
            </a:r>
          </a:p>
          <a:p>
            <a:pPr defTabSz="685617"/>
            <a:endParaRPr lang="en-US" sz="1100" b="1" dirty="0">
              <a:solidFill>
                <a:prstClr val="black"/>
              </a:solidFill>
              <a:latin typeface="Calibri"/>
            </a:endParaRPr>
          </a:p>
          <a:p>
            <a:pPr marL="214255" indent="-214255" defTabSz="685617">
              <a:buFont typeface="Arial" panose="020B0604020202020204" pitchFamily="34" charset="0"/>
              <a:buChar char="•"/>
            </a:pPr>
            <a:r>
              <a:rPr lang="en-US" sz="1100" dirty="0">
                <a:solidFill>
                  <a:prstClr val="black"/>
                </a:solidFill>
                <a:latin typeface="Calibri"/>
              </a:rPr>
              <a:t>No assumptions based on history</a:t>
            </a:r>
          </a:p>
          <a:p>
            <a:pPr marL="214255" indent="-214255" defTabSz="685617">
              <a:buFont typeface="Arial" panose="020B0604020202020204" pitchFamily="34" charset="0"/>
              <a:buChar char="•"/>
            </a:pPr>
            <a:r>
              <a:rPr lang="en-US" sz="1100" dirty="0">
                <a:solidFill>
                  <a:prstClr val="black"/>
                </a:solidFill>
                <a:latin typeface="Calibri"/>
              </a:rPr>
              <a:t>Review with internal team to identify any potential gaps</a:t>
            </a:r>
          </a:p>
          <a:p>
            <a:pPr marL="214255" indent="-214255" defTabSz="685617">
              <a:buFont typeface="Arial" panose="020B0604020202020204" pitchFamily="34" charset="0"/>
              <a:buChar char="•"/>
            </a:pPr>
            <a:r>
              <a:rPr lang="en-US" sz="1100" dirty="0">
                <a:solidFill>
                  <a:prstClr val="black"/>
                </a:solidFill>
                <a:latin typeface="Calibri"/>
              </a:rPr>
              <a:t>Need to fully understand the customer Procurement Process </a:t>
            </a:r>
          </a:p>
          <a:p>
            <a:pPr defTabSz="685617"/>
            <a:r>
              <a:rPr lang="en-US" sz="1100" dirty="0">
                <a:solidFill>
                  <a:prstClr val="black"/>
                </a:solidFill>
                <a:latin typeface="Calibri"/>
              </a:rPr>
              <a:t>       to go forward</a:t>
            </a:r>
          </a:p>
          <a:p>
            <a:pPr marL="214255" indent="-214255" defTabSz="685617">
              <a:buFont typeface="Arial" panose="020B0604020202020204" pitchFamily="34" charset="0"/>
              <a:buChar char="•"/>
            </a:pPr>
            <a:r>
              <a:rPr lang="en-US" sz="1100" dirty="0">
                <a:solidFill>
                  <a:prstClr val="black"/>
                </a:solidFill>
                <a:latin typeface="Calibri"/>
              </a:rPr>
              <a:t>Understand the timeframe of the customer to meet expectations</a:t>
            </a:r>
          </a:p>
        </p:txBody>
      </p:sp>
      <p:sp>
        <p:nvSpPr>
          <p:cNvPr id="27" name="Arrow: Chevron 22">
            <a:extLst>
              <a:ext uri="{FF2B5EF4-FFF2-40B4-BE49-F238E27FC236}">
                <a16:creationId xmlns:a16="http://schemas.microsoft.com/office/drawing/2014/main" id="{D5B3DE6A-3A17-4E71-8580-328829D84760}"/>
              </a:ext>
            </a:extLst>
          </p:cNvPr>
          <p:cNvSpPr/>
          <p:nvPr/>
        </p:nvSpPr>
        <p:spPr>
          <a:xfrm>
            <a:off x="28647" y="647850"/>
            <a:ext cx="1943550" cy="472391"/>
          </a:xfrm>
          <a:prstGeom prst="chevron">
            <a:avLst/>
          </a:prstGeom>
          <a:solidFill>
            <a:schemeClr val="accent3">
              <a:lumMod val="40000"/>
              <a:lumOff val="60000"/>
            </a:schemeClr>
          </a:solidFill>
          <a:ln w="28575" cap="flat" cmpd="sng" algn="ctr">
            <a:solidFill>
              <a:schemeClr val="bg1">
                <a:lumMod val="65000"/>
              </a:schemeClr>
            </a:solidFill>
            <a:prstDash val="solid"/>
          </a:ln>
          <a:effectLst/>
        </p:spPr>
        <p:txBody>
          <a:bodyPr rtlCol="0" anchor="ctr"/>
          <a:lstStyle/>
          <a:p>
            <a:pPr defTabSz="685617">
              <a:defRPr/>
            </a:pPr>
            <a:r>
              <a:rPr lang="en-GB" sz="800" b="1" i="1" u="sng" kern="0" dirty="0">
                <a:solidFill>
                  <a:prstClr val="black"/>
                </a:solidFill>
                <a:latin typeface="Calibri"/>
                <a:cs typeface="Calibri" panose="020F0502020204030204" pitchFamily="34" charset="0"/>
              </a:rPr>
              <a:t>Step 2.3</a:t>
            </a:r>
          </a:p>
          <a:p>
            <a:pPr defTabSz="685617">
              <a:defRPr/>
            </a:pPr>
            <a:r>
              <a:rPr lang="en-GB" sz="800" b="1" kern="0" dirty="0">
                <a:solidFill>
                  <a:prstClr val="black"/>
                </a:solidFill>
                <a:latin typeface="Calibri"/>
                <a:cs typeface="Calibri" panose="020F0502020204030204" pitchFamily="34" charset="0"/>
              </a:rPr>
              <a:t>UNDERSTAND PROCURMENT PROCESS</a:t>
            </a:r>
          </a:p>
        </p:txBody>
      </p:sp>
      <p:sp>
        <p:nvSpPr>
          <p:cNvPr id="28"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2.3: UNDERSTAND PROCUREMENT PROCESS</a:t>
            </a:r>
          </a:p>
        </p:txBody>
      </p:sp>
      <p:cxnSp>
        <p:nvCxnSpPr>
          <p:cNvPr id="10" name="Gerade Verbindung 11">
            <a:extLst>
              <a:ext uri="{FF2B5EF4-FFF2-40B4-BE49-F238E27FC236}">
                <a16:creationId xmlns:a16="http://schemas.microsoft.com/office/drawing/2014/main" id="{206CD82E-1D9B-44B0-BFBE-4F16915CCF09}"/>
              </a:ext>
            </a:extLst>
          </p:cNvPr>
          <p:cNvCxnSpPr/>
          <p:nvPr/>
        </p:nvCxnSpPr>
        <p:spPr>
          <a:xfrm>
            <a:off x="4272468" y="728945"/>
            <a:ext cx="0" cy="4133053"/>
          </a:xfrm>
          <a:prstGeom prst="line">
            <a:avLst/>
          </a:prstGeom>
          <a:noFill/>
          <a:ln w="25400" cap="flat" cmpd="sng" algn="ctr">
            <a:solidFill>
              <a:schemeClr val="accent3">
                <a:lumMod val="50000"/>
              </a:schemeClr>
            </a:solidFill>
            <a:prstDash val="solid"/>
          </a:ln>
          <a:effectLst/>
        </p:spPr>
      </p:cxn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864" y="1260033"/>
            <a:ext cx="5082792" cy="373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17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22</a:t>
            </a:fld>
            <a:endParaRPr lang="en-US" sz="975" b="1" dirty="0">
              <a:solidFill>
                <a:prstClr val="black"/>
              </a:solidFill>
              <a:latin typeface="Calibri"/>
            </a:endParaRPr>
          </a:p>
        </p:txBody>
      </p:sp>
      <p:graphicFrame>
        <p:nvGraphicFramePr>
          <p:cNvPr id="8" name="Espace réservé du contenu 4">
            <a:extLst>
              <a:ext uri="{FF2B5EF4-FFF2-40B4-BE49-F238E27FC236}">
                <a16:creationId xmlns:a16="http://schemas.microsoft.com/office/drawing/2014/main" id="{CD4DC8F9-B4A9-4FDB-86D8-174D6C129ED8}"/>
              </a:ext>
            </a:extLst>
          </p:cNvPr>
          <p:cNvGraphicFramePr>
            <a:graphicFrameLocks/>
          </p:cNvGraphicFramePr>
          <p:nvPr>
            <p:extLst>
              <p:ext uri="{D42A27DB-BD31-4B8C-83A1-F6EECF244321}">
                <p14:modId xmlns:p14="http://schemas.microsoft.com/office/powerpoint/2010/main" val="612420107"/>
              </p:ext>
            </p:extLst>
          </p:nvPr>
        </p:nvGraphicFramePr>
        <p:xfrm>
          <a:off x="86473" y="677614"/>
          <a:ext cx="8971056" cy="4247398"/>
        </p:xfrm>
        <a:graphic>
          <a:graphicData uri="http://schemas.openxmlformats.org/drawingml/2006/table">
            <a:tbl>
              <a:tblPr firstRow="1" bandRow="1"/>
              <a:tblGrid>
                <a:gridCol w="3842242">
                  <a:extLst>
                    <a:ext uri="{9D8B030D-6E8A-4147-A177-3AD203B41FA5}">
                      <a16:colId xmlns:a16="http://schemas.microsoft.com/office/drawing/2014/main" val="3324331658"/>
                    </a:ext>
                  </a:extLst>
                </a:gridCol>
                <a:gridCol w="917788">
                  <a:extLst>
                    <a:ext uri="{9D8B030D-6E8A-4147-A177-3AD203B41FA5}">
                      <a16:colId xmlns:a16="http://schemas.microsoft.com/office/drawing/2014/main" val="2535178240"/>
                    </a:ext>
                  </a:extLst>
                </a:gridCol>
                <a:gridCol w="944781">
                  <a:extLst>
                    <a:ext uri="{9D8B030D-6E8A-4147-A177-3AD203B41FA5}">
                      <a16:colId xmlns:a16="http://schemas.microsoft.com/office/drawing/2014/main" val="3166171346"/>
                    </a:ext>
                  </a:extLst>
                </a:gridCol>
                <a:gridCol w="917788">
                  <a:extLst>
                    <a:ext uri="{9D8B030D-6E8A-4147-A177-3AD203B41FA5}">
                      <a16:colId xmlns:a16="http://schemas.microsoft.com/office/drawing/2014/main" val="4056864006"/>
                    </a:ext>
                  </a:extLst>
                </a:gridCol>
                <a:gridCol w="917788">
                  <a:extLst>
                    <a:ext uri="{9D8B030D-6E8A-4147-A177-3AD203B41FA5}">
                      <a16:colId xmlns:a16="http://schemas.microsoft.com/office/drawing/2014/main" val="407633219"/>
                    </a:ext>
                  </a:extLst>
                </a:gridCol>
                <a:gridCol w="1430669">
                  <a:extLst>
                    <a:ext uri="{9D8B030D-6E8A-4147-A177-3AD203B41FA5}">
                      <a16:colId xmlns:a16="http://schemas.microsoft.com/office/drawing/2014/main" val="350314431"/>
                    </a:ext>
                  </a:extLst>
                </a:gridCol>
              </a:tblGrid>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000" b="1" i="0" u="none" strike="noStrike" dirty="0">
                          <a:solidFill>
                            <a:srgbClr val="FFFFFF"/>
                          </a:solidFill>
                          <a:effectLst/>
                          <a:latin typeface="Calibri"/>
                        </a:rPr>
                        <a:t>TOOL / Best Practice</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47595801"/>
                  </a:ext>
                </a:extLst>
              </a:tr>
              <a:tr h="708496">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r>
                        <a:rPr lang="en-US" sz="1000" b="1" noProof="0" dirty="0">
                          <a:latin typeface="+mn-lt"/>
                          <a:cs typeface="Arial" panose="020B0604020202020204" pitchFamily="34" charset="0"/>
                        </a:rPr>
                        <a:t>Identify</a:t>
                      </a:r>
                      <a:r>
                        <a:rPr lang="en-US" sz="1000" b="1" baseline="0" noProof="0" dirty="0">
                          <a:latin typeface="+mn-lt"/>
                          <a:cs typeface="Arial" panose="020B0604020202020204" pitchFamily="34" charset="0"/>
                        </a:rPr>
                        <a:t> </a:t>
                      </a:r>
                      <a:r>
                        <a:rPr lang="en-US" sz="1000" b="1" noProof="0" dirty="0">
                          <a:latin typeface="+mn-lt"/>
                          <a:cs typeface="Arial" panose="020B0604020202020204" pitchFamily="34" charset="0"/>
                        </a:rPr>
                        <a:t>process flow that outlines</a:t>
                      </a:r>
                    </a:p>
                    <a:p>
                      <a:pPr marL="342900" indent="-342900">
                        <a:buFont typeface="+mj-lt"/>
                        <a:buAutoNum type="arabicPeriod"/>
                      </a:pPr>
                      <a:r>
                        <a:rPr lang="en-US" sz="1000" b="1" noProof="0" dirty="0">
                          <a:latin typeface="+mn-lt"/>
                          <a:cs typeface="Arial" panose="020B0604020202020204" pitchFamily="34" charset="0"/>
                        </a:rPr>
                        <a:t>Key actions in the procurement process</a:t>
                      </a:r>
                    </a:p>
                    <a:p>
                      <a:pPr marL="342900" indent="-342900">
                        <a:buFont typeface="+mj-lt"/>
                        <a:buAutoNum type="arabicPeriod"/>
                      </a:pPr>
                      <a:r>
                        <a:rPr lang="en-US" sz="1000" b="1" noProof="0" dirty="0">
                          <a:latin typeface="+mn-lt"/>
                          <a:cs typeface="Arial" panose="020B0604020202020204" pitchFamily="34" charset="0"/>
                        </a:rPr>
                        <a:t>Individuals involved</a:t>
                      </a: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dirty="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marL="0" indent="0">
                        <a:buFont typeface="Wingdings" panose="05000000000000000000" pitchFamily="2" charset="2"/>
                        <a:buNone/>
                      </a:pPr>
                      <a:r>
                        <a:rPr lang="en-US" sz="1000" b="1" u="sng" noProof="0" dirty="0">
                          <a:latin typeface="+mn-lt"/>
                          <a:cs typeface="Arial" panose="020B0604020202020204" pitchFamily="34" charset="0"/>
                        </a:rPr>
                        <a:t>STEP 2 Flowchart</a:t>
                      </a:r>
                    </a:p>
                    <a:p>
                      <a:pPr marL="0" indent="0">
                        <a:buFont typeface="Wingdings" panose="05000000000000000000" pitchFamily="2" charset="2"/>
                        <a:buNone/>
                      </a:pPr>
                      <a:r>
                        <a:rPr lang="en-US" sz="1000" b="1" u="sng" noProof="0" dirty="0">
                          <a:latin typeface="+mn-lt"/>
                          <a:cs typeface="Arial" panose="020B0604020202020204" pitchFamily="34" charset="0"/>
                        </a:rPr>
                        <a:t>STEP 2 Checklist</a:t>
                      </a:r>
                    </a:p>
                    <a:p>
                      <a:pPr marL="0" marR="0" lvl="0" indent="0" algn="l" defTabSz="9142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1" i="0" u="sng" noProof="0" dirty="0">
                          <a:latin typeface="+mn-lt"/>
                          <a:cs typeface="Arial" panose="020B0604020202020204" pitchFamily="34" charset="0"/>
                        </a:rPr>
                        <a:t>STEP 2 Relationship Management Tool</a:t>
                      </a: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FD2D1"/>
                    </a:solidFill>
                  </a:tcPr>
                </a:tc>
                <a:extLst>
                  <a:ext uri="{0D108BD9-81ED-4DB2-BD59-A6C34878D82A}">
                    <a16:rowId xmlns:a16="http://schemas.microsoft.com/office/drawing/2014/main" val="3882525138"/>
                  </a:ext>
                </a:extLst>
              </a:tr>
              <a:tr h="3188232">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r>
                        <a:rPr lang="en-US" sz="1000" b="1" noProof="0" dirty="0">
                          <a:latin typeface="+mn-lt"/>
                          <a:cs typeface="Arial" panose="020B0604020202020204" pitchFamily="34" charset="0"/>
                        </a:rPr>
                        <a:t>A - Possible</a:t>
                      </a:r>
                      <a:r>
                        <a:rPr lang="en-US" sz="1000" b="1" baseline="0" noProof="0" dirty="0">
                          <a:latin typeface="+mn-lt"/>
                          <a:cs typeface="Arial" panose="020B0604020202020204" pitchFamily="34" charset="0"/>
                        </a:rPr>
                        <a:t> questions to ask:</a:t>
                      </a:r>
                      <a:endParaRPr lang="en-US" sz="1000" b="1" noProof="0" dirty="0">
                        <a:latin typeface="+mn-lt"/>
                        <a:cs typeface="Arial" panose="020B0604020202020204" pitchFamily="34" charset="0"/>
                      </a:endParaRPr>
                    </a:p>
                    <a:p>
                      <a:pPr marL="342900" indent="-342900">
                        <a:buFont typeface="Wingdings" panose="05000000000000000000" pitchFamily="2" charset="2"/>
                        <a:buChar char="q"/>
                      </a:pPr>
                      <a:r>
                        <a:rPr lang="en-US" sz="1000" noProof="0" dirty="0">
                          <a:latin typeface="+mn-lt"/>
                          <a:cs typeface="Arial" panose="020B0604020202020204" pitchFamily="34" charset="0"/>
                        </a:rPr>
                        <a:t>What is the fiscal year end?</a:t>
                      </a:r>
                    </a:p>
                    <a:p>
                      <a:pPr marL="342900" indent="-342900">
                        <a:buFont typeface="Wingdings" panose="05000000000000000000" pitchFamily="2" charset="2"/>
                        <a:buChar char="q"/>
                      </a:pPr>
                      <a:r>
                        <a:rPr lang="en-US" sz="1000" noProof="0" dirty="0">
                          <a:latin typeface="+mn-lt"/>
                          <a:cs typeface="Arial" panose="020B0604020202020204" pitchFamily="34" charset="0"/>
                        </a:rPr>
                        <a:t>Is this a corporate initiative/capex and what is the timeline for this opportunity?</a:t>
                      </a:r>
                    </a:p>
                    <a:p>
                      <a:pPr marL="342900" indent="-342900">
                        <a:buFont typeface="Wingdings" panose="05000000000000000000" pitchFamily="2" charset="2"/>
                        <a:buChar char="q"/>
                      </a:pPr>
                      <a:r>
                        <a:rPr lang="en-US" sz="1000" noProof="0" dirty="0">
                          <a:latin typeface="+mn-lt"/>
                          <a:cs typeface="Arial" panose="020B0604020202020204" pitchFamily="34" charset="0"/>
                        </a:rPr>
                        <a:t>Is there a lab/store test involved prior to purchase?</a:t>
                      </a:r>
                    </a:p>
                    <a:p>
                      <a:pPr marL="342900" indent="-342900">
                        <a:buFont typeface="Wingdings" panose="05000000000000000000" pitchFamily="2" charset="2"/>
                        <a:buChar char="q"/>
                      </a:pPr>
                      <a:r>
                        <a:rPr lang="en-US" sz="1000" noProof="0" dirty="0">
                          <a:latin typeface="+mn-lt"/>
                          <a:cs typeface="Arial" panose="020B0604020202020204" pitchFamily="34" charset="0"/>
                        </a:rPr>
                        <a:t>Will this opportunity be a sourcing event (RFP, Bid, etc.) or a separate negotiation?</a:t>
                      </a:r>
                    </a:p>
                    <a:p>
                      <a:pPr marL="342900" indent="-342900">
                        <a:buFont typeface="Wingdings" panose="05000000000000000000" pitchFamily="2" charset="2"/>
                        <a:buChar char="q"/>
                      </a:pPr>
                      <a:r>
                        <a:rPr lang="en-US" sz="1000" noProof="0" dirty="0">
                          <a:latin typeface="+mn-lt"/>
                          <a:cs typeface="Arial" panose="020B0604020202020204" pitchFamily="34" charset="0"/>
                        </a:rPr>
                        <a:t>What are the stages of approval and who need to be involved with each step of the approval process?</a:t>
                      </a:r>
                    </a:p>
                    <a:p>
                      <a:pPr marL="342900" indent="-342900">
                        <a:buFont typeface="Wingdings" panose="05000000000000000000" pitchFamily="2" charset="2"/>
                        <a:buChar char="q"/>
                      </a:pPr>
                      <a:r>
                        <a:rPr lang="en-US" sz="1000" noProof="0" dirty="0">
                          <a:latin typeface="+mn-lt"/>
                          <a:cs typeface="Arial" panose="020B0604020202020204" pitchFamily="34" charset="0"/>
                        </a:rPr>
                        <a:t>Is this a procurement purchase, facilities maintenance purchase or other? Are the processes the same for each group?</a:t>
                      </a:r>
                    </a:p>
                    <a:p>
                      <a:pPr marL="342900" indent="-342900">
                        <a:buFont typeface="Wingdings" panose="05000000000000000000" pitchFamily="2" charset="2"/>
                        <a:buChar char="q"/>
                      </a:pPr>
                      <a:r>
                        <a:rPr lang="en-US" sz="1000" noProof="0" dirty="0">
                          <a:latin typeface="+mn-lt"/>
                          <a:cs typeface="Arial" panose="020B0604020202020204" pitchFamily="34" charset="0"/>
                        </a:rPr>
                        <a:t>Is this a centralized or de-centralized decision (e.g. corporate, regional, store level, etc.)</a:t>
                      </a:r>
                    </a:p>
                    <a:p>
                      <a:pPr marL="342900" indent="-342900">
                        <a:buFont typeface="Wingdings" panose="05000000000000000000" pitchFamily="2" charset="2"/>
                        <a:buChar char="q"/>
                      </a:pPr>
                      <a:r>
                        <a:rPr lang="en-US" sz="1000" noProof="0" dirty="0">
                          <a:latin typeface="+mn-lt"/>
                          <a:cs typeface="Arial" panose="020B0604020202020204" pitchFamily="34" charset="0"/>
                        </a:rPr>
                        <a:t>What type of information or you or the decision makers expecting (e.g. TCO, history, references, pricing levels, etc.)</a:t>
                      </a:r>
                    </a:p>
                    <a:p>
                      <a:pPr marL="342900" indent="-342900">
                        <a:buFont typeface="Wingdings" panose="05000000000000000000" pitchFamily="2" charset="2"/>
                        <a:buChar char="q"/>
                      </a:pPr>
                      <a:r>
                        <a:rPr lang="en-US" sz="1000" noProof="0" dirty="0">
                          <a:latin typeface="+mn-lt"/>
                          <a:cs typeface="Arial" panose="020B0604020202020204" pitchFamily="34" charset="0"/>
                        </a:rPr>
                        <a:t>Are there any vendors competing in the same business and why did ITW get selected?</a:t>
                      </a:r>
                    </a:p>
                    <a:p>
                      <a:pPr marL="342900" indent="-342900">
                        <a:buFont typeface="Wingdings" panose="05000000000000000000" pitchFamily="2" charset="2"/>
                        <a:buChar char="q"/>
                      </a:pPr>
                      <a:r>
                        <a:rPr lang="en-US" sz="1000" noProof="0" dirty="0">
                          <a:latin typeface="+mn-lt"/>
                          <a:cs typeface="Arial" panose="020B0604020202020204" pitchFamily="34" charset="0"/>
                        </a:rPr>
                        <a:t>Are there any internal meetings that I can provide information or support you? Can I participate?</a:t>
                      </a:r>
                    </a:p>
                    <a:p>
                      <a:pPr marL="342900" indent="-342900">
                        <a:buFont typeface="Wingdings" panose="05000000000000000000" pitchFamily="2" charset="2"/>
                        <a:buChar char="q"/>
                      </a:pPr>
                      <a:r>
                        <a:rPr lang="en-US" sz="1000" noProof="0" dirty="0">
                          <a:latin typeface="+mn-lt"/>
                          <a:cs typeface="Arial" panose="020B0604020202020204" pitchFamily="34" charset="0"/>
                        </a:rPr>
                        <a:t>Etc.</a:t>
                      </a:r>
                    </a:p>
                    <a:p>
                      <a:pPr marL="342900" indent="-342900">
                        <a:buFont typeface="Wingdings" panose="05000000000000000000" pitchFamily="2" charset="2"/>
                        <a:buChar char="q"/>
                      </a:pPr>
                      <a:endParaRPr lang="en-US" sz="1000" noProof="0" dirty="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1000" noProof="0" dirty="0">
                          <a:latin typeface="+mn-lt"/>
                          <a:cs typeface="Arial" panose="020B0604020202020204" pitchFamily="34" charset="0"/>
                        </a:rPr>
                        <a:t>NAM</a:t>
                      </a: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1000" noProof="0" dirty="0">
                          <a:latin typeface="+mn-lt"/>
                          <a:cs typeface="Arial" panose="020B0604020202020204" pitchFamily="34" charset="0"/>
                        </a:rPr>
                        <a:t>NAM</a:t>
                      </a: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1000" noProof="0" dirty="0">
                          <a:latin typeface="+mn-lt"/>
                          <a:cs typeface="Arial" panose="020B0604020202020204" pitchFamily="34" charset="0"/>
                        </a:rPr>
                        <a:t>VP/GM /</a:t>
                      </a:r>
                    </a:p>
                    <a:p>
                      <a:pPr algn="ctr"/>
                      <a:r>
                        <a:rPr lang="en-US" sz="1000" noProof="0" dirty="0">
                          <a:latin typeface="+mn-lt"/>
                          <a:cs typeface="Arial" panose="020B0604020202020204" pitchFamily="34" charset="0"/>
                        </a:rPr>
                        <a:t>SDM /</a:t>
                      </a:r>
                    </a:p>
                    <a:p>
                      <a:pPr algn="ctr"/>
                      <a:r>
                        <a:rPr lang="en-US" sz="1000" noProof="0" dirty="0">
                          <a:latin typeface="+mn-lt"/>
                          <a:cs typeface="Arial" panose="020B0604020202020204" pitchFamily="34" charset="0"/>
                        </a:rPr>
                        <a:t>SERVICE</a:t>
                      </a: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1000" noProof="0" dirty="0">
                          <a:latin typeface="+mn-lt"/>
                          <a:cs typeface="Arial" panose="020B0604020202020204" pitchFamily="34" charset="0"/>
                        </a:rPr>
                        <a:t>DIVISION</a:t>
                      </a:r>
                    </a:p>
                    <a:p>
                      <a:pPr algn="ctr"/>
                      <a:r>
                        <a:rPr lang="en-US" sz="1000" noProof="0" dirty="0">
                          <a:latin typeface="+mn-lt"/>
                          <a:cs typeface="Arial" panose="020B0604020202020204" pitchFamily="34" charset="0"/>
                        </a:rPr>
                        <a:t>PL / </a:t>
                      </a:r>
                      <a:r>
                        <a:rPr lang="en-US" sz="1000" noProof="0" dirty="0" err="1">
                          <a:latin typeface="+mn-lt"/>
                          <a:cs typeface="Arial" panose="020B0604020202020204" pitchFamily="34" charset="0"/>
                        </a:rPr>
                        <a:t>Eng</a:t>
                      </a:r>
                      <a:r>
                        <a:rPr lang="en-US" sz="1000" noProof="0" dirty="0">
                          <a:latin typeface="+mn-lt"/>
                          <a:cs typeface="Arial" panose="020B0604020202020204" pitchFamily="34" charset="0"/>
                        </a:rPr>
                        <a:t> / </a:t>
                      </a:r>
                    </a:p>
                    <a:p>
                      <a:pPr algn="ctr"/>
                      <a:r>
                        <a:rPr lang="en-US" sz="1000" noProof="0" dirty="0">
                          <a:latin typeface="+mn-lt"/>
                          <a:cs typeface="Arial" panose="020B0604020202020204" pitchFamily="34" charset="0"/>
                        </a:rPr>
                        <a:t>ACCOUNTING</a:t>
                      </a: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marL="0" marR="0" lvl="0" indent="0" algn="l" defTabSz="914270" rtl="0" eaLnBrk="1" fontAlgn="auto" latinLnBrk="0" hangingPunct="1">
                        <a:lnSpc>
                          <a:spcPct val="100000"/>
                        </a:lnSpc>
                        <a:spcBef>
                          <a:spcPts val="0"/>
                        </a:spcBef>
                        <a:spcAft>
                          <a:spcPts val="0"/>
                        </a:spcAft>
                        <a:buClrTx/>
                        <a:buSzTx/>
                        <a:buFontTx/>
                        <a:buNone/>
                        <a:tabLst/>
                        <a:defRPr/>
                      </a:pPr>
                      <a:endParaRPr lang="en-US" sz="1000" i="1" noProof="0" dirty="0">
                        <a:latin typeface="+mn-lt"/>
                        <a:cs typeface="Arial" panose="020B0604020202020204" pitchFamily="34" charset="0"/>
                      </a:endParaRPr>
                    </a:p>
                    <a:p>
                      <a:pPr marL="0" marR="0" lvl="0" indent="0" algn="l" defTabSz="914270" rtl="0" eaLnBrk="1" fontAlgn="auto" latinLnBrk="0" hangingPunct="1">
                        <a:lnSpc>
                          <a:spcPct val="100000"/>
                        </a:lnSpc>
                        <a:spcBef>
                          <a:spcPts val="0"/>
                        </a:spcBef>
                        <a:spcAft>
                          <a:spcPts val="0"/>
                        </a:spcAft>
                        <a:buClrTx/>
                        <a:buSzTx/>
                        <a:buFontTx/>
                        <a:buNone/>
                        <a:tabLst/>
                        <a:defRPr/>
                      </a:pPr>
                      <a:r>
                        <a:rPr lang="en-US" sz="1000" b="1" i="0" u="sng" noProof="0" dirty="0">
                          <a:latin typeface="+mn-lt"/>
                          <a:cs typeface="Arial" panose="020B0604020202020204" pitchFamily="34" charset="0"/>
                        </a:rPr>
                        <a:t>Additional Questions List</a:t>
                      </a:r>
                    </a:p>
                    <a:p>
                      <a:endParaRPr lang="en-US" sz="1000" noProof="0" dirty="0">
                        <a:latin typeface="+mn-lt"/>
                        <a:cs typeface="Arial" panose="020B0604020202020204" pitchFamily="34" charset="0"/>
                      </a:endParaRPr>
                    </a:p>
                    <a:p>
                      <a:endParaRPr lang="en-US" sz="1000" noProof="0" dirty="0">
                        <a:latin typeface="+mn-lt"/>
                        <a:cs typeface="Arial" panose="020B0604020202020204" pitchFamily="34" charset="0"/>
                      </a:endParaRPr>
                    </a:p>
                    <a:p>
                      <a:endParaRPr lang="en-US" sz="1000" noProof="0" dirty="0">
                        <a:latin typeface="+mn-lt"/>
                        <a:cs typeface="Arial" panose="020B0604020202020204" pitchFamily="34" charset="0"/>
                      </a:endParaRPr>
                    </a:p>
                    <a:p>
                      <a:endParaRPr lang="en-US" sz="1000" noProof="0" dirty="0">
                        <a:latin typeface="+mn-lt"/>
                        <a:cs typeface="Arial" panose="020B0604020202020204" pitchFamily="34" charset="0"/>
                      </a:endParaRPr>
                    </a:p>
                    <a:p>
                      <a:endParaRPr lang="en-US" sz="1000" noProof="0" dirty="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extLst>
                  <a:ext uri="{0D108BD9-81ED-4DB2-BD59-A6C34878D82A}">
                    <a16:rowId xmlns:a16="http://schemas.microsoft.com/office/drawing/2014/main" val="3299523086"/>
                  </a:ext>
                </a:extLst>
              </a:tr>
            </a:tbl>
          </a:graphicData>
        </a:graphic>
      </p:graphicFrame>
      <p:sp>
        <p:nvSpPr>
          <p:cNvPr id="6"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2.3: CHECKLIST</a:t>
            </a:r>
          </a:p>
        </p:txBody>
      </p:sp>
    </p:spTree>
    <p:extLst>
      <p:ext uri="{BB962C8B-B14F-4D97-AF65-F5344CB8AC3E}">
        <p14:creationId xmlns:p14="http://schemas.microsoft.com/office/powerpoint/2010/main" val="420862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23</a:t>
            </a:fld>
            <a:endParaRPr lang="en-US" sz="975" b="1" dirty="0">
              <a:solidFill>
                <a:prstClr val="black"/>
              </a:solidFill>
              <a:latin typeface="Calibri"/>
            </a:endParaRPr>
          </a:p>
        </p:txBody>
      </p:sp>
      <p:sp>
        <p:nvSpPr>
          <p:cNvPr id="61" name="Textfeld 60"/>
          <p:cNvSpPr txBox="1"/>
          <p:nvPr/>
        </p:nvSpPr>
        <p:spPr>
          <a:xfrm>
            <a:off x="4455623" y="915404"/>
            <a:ext cx="4642925" cy="2585323"/>
          </a:xfrm>
          <a:prstGeom prst="rect">
            <a:avLst/>
          </a:prstGeom>
          <a:noFill/>
        </p:spPr>
        <p:txBody>
          <a:bodyPr wrap="square" rtlCol="0">
            <a:spAutoFit/>
          </a:bodyPr>
          <a:lstStyle/>
          <a:p>
            <a:pPr defTabSz="685617"/>
            <a:r>
              <a:rPr lang="en-US" sz="1350" b="1" dirty="0">
                <a:solidFill>
                  <a:prstClr val="black"/>
                </a:solidFill>
                <a:latin typeface="Calibri"/>
              </a:rPr>
              <a:t>Key Steps</a:t>
            </a:r>
          </a:p>
          <a:p>
            <a:pPr defTabSz="685617"/>
            <a:endParaRPr lang="en-US" sz="1350" b="1" dirty="0">
              <a:solidFill>
                <a:prstClr val="black"/>
              </a:solidFill>
              <a:latin typeface="Calibri"/>
            </a:endParaRPr>
          </a:p>
          <a:p>
            <a:pPr marL="257106" indent="-257106" defTabSz="685617">
              <a:buFont typeface="+mj-lt"/>
              <a:buAutoNum type="arabicPeriod"/>
            </a:pPr>
            <a:r>
              <a:rPr lang="en-US" sz="1200" b="1" dirty="0">
                <a:solidFill>
                  <a:prstClr val="black"/>
                </a:solidFill>
                <a:latin typeface="Calibri"/>
              </a:rPr>
              <a:t>Sort the Full Contact List </a:t>
            </a:r>
            <a:r>
              <a:rPr lang="en-US" sz="1200" dirty="0">
                <a:solidFill>
                  <a:prstClr val="black"/>
                </a:solidFill>
                <a:latin typeface="Calibri"/>
              </a:rPr>
              <a:t>descending on level of importance</a:t>
            </a:r>
          </a:p>
          <a:p>
            <a:pPr marL="257106" indent="-257106" defTabSz="685617">
              <a:buFont typeface="+mj-lt"/>
              <a:buAutoNum type="arabicPeriod"/>
            </a:pPr>
            <a:endParaRPr lang="en-US" sz="1200" b="1" dirty="0">
              <a:solidFill>
                <a:prstClr val="black"/>
              </a:solidFill>
              <a:latin typeface="Calibri"/>
            </a:endParaRPr>
          </a:p>
          <a:p>
            <a:pPr marL="257106" indent="-257106" defTabSz="685617">
              <a:buFont typeface="+mj-lt"/>
              <a:buAutoNum type="arabicPeriod"/>
            </a:pPr>
            <a:r>
              <a:rPr lang="en-US" sz="1200" b="1" dirty="0">
                <a:solidFill>
                  <a:prstClr val="black"/>
                </a:solidFill>
                <a:latin typeface="Calibri"/>
              </a:rPr>
              <a:t>Define</a:t>
            </a:r>
            <a:r>
              <a:rPr lang="en-US" sz="1200" dirty="0">
                <a:solidFill>
                  <a:prstClr val="black"/>
                </a:solidFill>
                <a:latin typeface="Calibri"/>
              </a:rPr>
              <a:t> your individual </a:t>
            </a:r>
            <a:r>
              <a:rPr lang="en-US" sz="1200" b="1" dirty="0">
                <a:solidFill>
                  <a:prstClr val="black"/>
                </a:solidFill>
                <a:latin typeface="Calibri"/>
              </a:rPr>
              <a:t>80/20-Filter </a:t>
            </a:r>
            <a:r>
              <a:rPr lang="en-US" sz="1200" dirty="0">
                <a:solidFill>
                  <a:prstClr val="black"/>
                </a:solidFill>
                <a:latin typeface="Calibri"/>
              </a:rPr>
              <a:t>criteria</a:t>
            </a:r>
          </a:p>
          <a:p>
            <a:pPr marL="257106" indent="-257106" defTabSz="685617">
              <a:buFont typeface="+mj-lt"/>
              <a:buAutoNum type="arabicPeriod"/>
            </a:pPr>
            <a:endParaRPr lang="en-US" sz="1200" b="1" dirty="0">
              <a:solidFill>
                <a:prstClr val="black"/>
              </a:solidFill>
              <a:latin typeface="Calibri"/>
            </a:endParaRPr>
          </a:p>
          <a:p>
            <a:pPr marL="257106" indent="-257106" defTabSz="685617">
              <a:buFont typeface="+mj-lt"/>
              <a:buAutoNum type="arabicPeriod"/>
            </a:pPr>
            <a:r>
              <a:rPr lang="en-US" sz="1200" b="1" dirty="0">
                <a:solidFill>
                  <a:prstClr val="black"/>
                </a:solidFill>
                <a:latin typeface="Calibri"/>
              </a:rPr>
              <a:t>Review identified 80 Key Contacts </a:t>
            </a:r>
            <a:r>
              <a:rPr lang="en-US" sz="1200" dirty="0">
                <a:solidFill>
                  <a:prstClr val="black"/>
                </a:solidFill>
                <a:latin typeface="Calibri"/>
              </a:rPr>
              <a:t>with team in order to make sure that “hidden 80 contacts” are included</a:t>
            </a:r>
          </a:p>
          <a:p>
            <a:pPr marL="257106" indent="-257106" defTabSz="685617">
              <a:buFont typeface="+mj-lt"/>
              <a:buAutoNum type="arabicPeriod"/>
            </a:pPr>
            <a:endParaRPr lang="en-US" sz="1200" b="1" dirty="0">
              <a:solidFill>
                <a:prstClr val="black"/>
              </a:solidFill>
              <a:latin typeface="Calibri"/>
            </a:endParaRPr>
          </a:p>
          <a:p>
            <a:pPr marL="257106" indent="-257106" defTabSz="685617">
              <a:buFont typeface="+mj-lt"/>
              <a:buAutoNum type="arabicPeriod"/>
            </a:pPr>
            <a:r>
              <a:rPr lang="en-US" sz="1200" b="1" dirty="0">
                <a:solidFill>
                  <a:prstClr val="black"/>
                </a:solidFill>
                <a:latin typeface="Calibri"/>
              </a:rPr>
              <a:t>Mark the identified</a:t>
            </a:r>
            <a:r>
              <a:rPr lang="en-US" sz="1200" dirty="0">
                <a:solidFill>
                  <a:prstClr val="black"/>
                </a:solidFill>
                <a:latin typeface="Calibri"/>
              </a:rPr>
              <a:t> Key Contacts in Full Contact List from Step 2.1 to go forward to Step 2.5</a:t>
            </a:r>
          </a:p>
          <a:p>
            <a:pPr marL="214255" indent="-214255" defTabSz="685617">
              <a:buFont typeface="Arial" panose="020B0604020202020204" pitchFamily="34" charset="0"/>
              <a:buChar char="•"/>
            </a:pPr>
            <a:endParaRPr lang="en-US" sz="1350" dirty="0">
              <a:solidFill>
                <a:prstClr val="black"/>
              </a:solidFill>
              <a:latin typeface="Calibri"/>
            </a:endParaRPr>
          </a:p>
          <a:p>
            <a:pPr marL="214255" indent="-214255" defTabSz="685617">
              <a:buFont typeface="Arial" panose="020B0604020202020204" pitchFamily="34" charset="0"/>
              <a:buChar char="•"/>
            </a:pPr>
            <a:endParaRPr lang="en-US" sz="1350" b="1" dirty="0">
              <a:solidFill>
                <a:prstClr val="black"/>
              </a:solidFill>
              <a:latin typeface="Calibri"/>
            </a:endParaRPr>
          </a:p>
        </p:txBody>
      </p:sp>
      <p:sp>
        <p:nvSpPr>
          <p:cNvPr id="62" name="Rechteck 61"/>
          <p:cNvSpPr/>
          <p:nvPr/>
        </p:nvSpPr>
        <p:spPr>
          <a:xfrm>
            <a:off x="4455623" y="3347225"/>
            <a:ext cx="4642925" cy="1258147"/>
          </a:xfrm>
          <a:prstGeom prst="rect">
            <a:avLst/>
          </a:prstGeom>
          <a:solidFill>
            <a:srgbClr val="D7E4B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617"/>
            <a:r>
              <a:rPr lang="en-US" sz="1350" b="1" dirty="0">
                <a:solidFill>
                  <a:prstClr val="black"/>
                </a:solidFill>
                <a:latin typeface="Calibri"/>
              </a:rPr>
              <a:t>Key Points:</a:t>
            </a:r>
          </a:p>
          <a:p>
            <a:pPr defTabSz="685617"/>
            <a:endParaRPr lang="en-US" sz="1100" b="1" dirty="0">
              <a:solidFill>
                <a:prstClr val="black"/>
              </a:solidFill>
              <a:latin typeface="Calibri"/>
            </a:endParaRPr>
          </a:p>
          <a:p>
            <a:pPr marL="214255" indent="-214255" defTabSz="685617">
              <a:buFont typeface="Arial" panose="020B0604020202020204" pitchFamily="34" charset="0"/>
              <a:buChar char="•"/>
            </a:pPr>
            <a:r>
              <a:rPr lang="en-US" sz="1100" dirty="0">
                <a:solidFill>
                  <a:prstClr val="black"/>
                </a:solidFill>
                <a:latin typeface="Calibri"/>
              </a:rPr>
              <a:t>Don’t miss out someone by classifying as a 20 </a:t>
            </a:r>
            <a:r>
              <a:rPr lang="en-US" sz="1100" dirty="0">
                <a:solidFill>
                  <a:prstClr val="black"/>
                </a:solidFill>
                <a:latin typeface="Calibri"/>
                <a:sym typeface="Wingdings" panose="05000000000000000000" pitchFamily="2" charset="2"/>
              </a:rPr>
              <a:t> Review</a:t>
            </a:r>
          </a:p>
          <a:p>
            <a:pPr marL="214255" indent="-214255" defTabSz="685617">
              <a:buFont typeface="Arial" panose="020B0604020202020204" pitchFamily="34" charset="0"/>
              <a:buChar char="•"/>
            </a:pPr>
            <a:r>
              <a:rPr lang="en-US" sz="1100" dirty="0">
                <a:solidFill>
                  <a:prstClr val="black"/>
                </a:solidFill>
                <a:latin typeface="Calibri"/>
                <a:sym typeface="Wingdings" panose="05000000000000000000" pitchFamily="2" charset="2"/>
              </a:rPr>
              <a:t>Use real data to ensure that we don‘t waste resources and time based on assumptions</a:t>
            </a:r>
          </a:p>
          <a:p>
            <a:pPr marL="214255" indent="-214255" defTabSz="685617">
              <a:buFont typeface="Arial" panose="020B0604020202020204" pitchFamily="34" charset="0"/>
              <a:buChar char="•"/>
            </a:pPr>
            <a:r>
              <a:rPr lang="en-US" sz="1100" dirty="0">
                <a:solidFill>
                  <a:prstClr val="black"/>
                </a:solidFill>
                <a:latin typeface="Calibri"/>
                <a:sym typeface="Wingdings" panose="05000000000000000000" pitchFamily="2" charset="2"/>
              </a:rPr>
              <a:t>Constantly update!</a:t>
            </a:r>
            <a:r>
              <a:rPr lang="en-US" sz="1100" dirty="0">
                <a:solidFill>
                  <a:prstClr val="black"/>
                </a:solidFill>
                <a:latin typeface="Calibri"/>
              </a:rPr>
              <a:t> </a:t>
            </a:r>
          </a:p>
        </p:txBody>
      </p:sp>
      <p:sp>
        <p:nvSpPr>
          <p:cNvPr id="27" name="Arrow: Chevron 22">
            <a:extLst>
              <a:ext uri="{FF2B5EF4-FFF2-40B4-BE49-F238E27FC236}">
                <a16:creationId xmlns:a16="http://schemas.microsoft.com/office/drawing/2014/main" id="{D5B3DE6A-3A17-4E71-8580-328829D84760}"/>
              </a:ext>
            </a:extLst>
          </p:cNvPr>
          <p:cNvSpPr/>
          <p:nvPr/>
        </p:nvSpPr>
        <p:spPr>
          <a:xfrm>
            <a:off x="28647" y="647850"/>
            <a:ext cx="1889563" cy="472391"/>
          </a:xfrm>
          <a:prstGeom prst="chevron">
            <a:avLst/>
          </a:prstGeom>
          <a:solidFill>
            <a:schemeClr val="accent3">
              <a:lumMod val="40000"/>
              <a:lumOff val="60000"/>
            </a:schemeClr>
          </a:solidFill>
          <a:ln w="28575" cap="flat" cmpd="sng" algn="ctr">
            <a:solidFill>
              <a:schemeClr val="bg1">
                <a:lumMod val="65000"/>
              </a:schemeClr>
            </a:solidFill>
            <a:prstDash val="solid"/>
          </a:ln>
          <a:effectLst/>
        </p:spPr>
        <p:txBody>
          <a:bodyPr rtlCol="0" anchor="ctr"/>
          <a:lstStyle/>
          <a:p>
            <a:pPr defTabSz="685617">
              <a:defRPr/>
            </a:pPr>
            <a:r>
              <a:rPr lang="en-GB" sz="1200" b="1" i="1" u="sng" kern="0" dirty="0">
                <a:solidFill>
                  <a:prstClr val="black"/>
                </a:solidFill>
                <a:latin typeface="Calibri"/>
                <a:cs typeface="Calibri" panose="020F0502020204030204" pitchFamily="34" charset="0"/>
              </a:rPr>
              <a:t>Step 2.4</a:t>
            </a:r>
          </a:p>
          <a:p>
            <a:pPr defTabSz="685617">
              <a:defRPr/>
            </a:pPr>
            <a:r>
              <a:rPr lang="en-GB" sz="1200" b="1" kern="0" dirty="0">
                <a:solidFill>
                  <a:prstClr val="black"/>
                </a:solidFill>
                <a:latin typeface="Calibri"/>
                <a:cs typeface="Calibri" panose="020F0502020204030204" pitchFamily="34" charset="0"/>
              </a:rPr>
              <a:t>80/20 FOCUSING</a:t>
            </a:r>
          </a:p>
        </p:txBody>
      </p:sp>
      <p:sp>
        <p:nvSpPr>
          <p:cNvPr id="28"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2.4: 80/20 FOCUSING</a:t>
            </a:r>
          </a:p>
        </p:txBody>
      </p:sp>
      <p:cxnSp>
        <p:nvCxnSpPr>
          <p:cNvPr id="10" name="Gerade Verbindung 11">
            <a:extLst>
              <a:ext uri="{FF2B5EF4-FFF2-40B4-BE49-F238E27FC236}">
                <a16:creationId xmlns:a16="http://schemas.microsoft.com/office/drawing/2014/main" id="{206CD82E-1D9B-44B0-BFBE-4F16915CCF09}"/>
              </a:ext>
            </a:extLst>
          </p:cNvPr>
          <p:cNvCxnSpPr/>
          <p:nvPr/>
        </p:nvCxnSpPr>
        <p:spPr>
          <a:xfrm>
            <a:off x="4272468" y="728945"/>
            <a:ext cx="0" cy="4133053"/>
          </a:xfrm>
          <a:prstGeom prst="line">
            <a:avLst/>
          </a:prstGeom>
          <a:noFill/>
          <a:ln w="25400" cap="flat" cmpd="sng" algn="ctr">
            <a:solidFill>
              <a:schemeClr val="accent3">
                <a:lumMod val="50000"/>
              </a:schemeClr>
            </a:solidFill>
            <a:prstDash val="solid"/>
          </a:ln>
          <a:effectLst/>
        </p:spPr>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25" y="1241335"/>
            <a:ext cx="4499238" cy="362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0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24</a:t>
            </a:fld>
            <a:endParaRPr lang="en-US" sz="975" b="1" dirty="0">
              <a:solidFill>
                <a:prstClr val="black"/>
              </a:solidFill>
              <a:latin typeface="Calibri"/>
            </a:endParaRPr>
          </a:p>
        </p:txBody>
      </p:sp>
      <p:graphicFrame>
        <p:nvGraphicFramePr>
          <p:cNvPr id="25" name="Espace réservé du contenu 4">
            <a:extLst>
              <a:ext uri="{FF2B5EF4-FFF2-40B4-BE49-F238E27FC236}">
                <a16:creationId xmlns:a16="http://schemas.microsoft.com/office/drawing/2014/main" id="{CD4DC8F9-B4A9-4FDB-86D8-174D6C129ED8}"/>
              </a:ext>
            </a:extLst>
          </p:cNvPr>
          <p:cNvGraphicFramePr>
            <a:graphicFrameLocks/>
          </p:cNvGraphicFramePr>
          <p:nvPr>
            <p:extLst>
              <p:ext uri="{D42A27DB-BD31-4B8C-83A1-F6EECF244321}">
                <p14:modId xmlns:p14="http://schemas.microsoft.com/office/powerpoint/2010/main" val="3357489623"/>
              </p:ext>
            </p:extLst>
          </p:nvPr>
        </p:nvGraphicFramePr>
        <p:xfrm>
          <a:off x="86988" y="901756"/>
          <a:ext cx="8970025" cy="1846913"/>
        </p:xfrm>
        <a:graphic>
          <a:graphicData uri="http://schemas.openxmlformats.org/drawingml/2006/table">
            <a:tbl>
              <a:tblPr firstRow="1" bandRow="1"/>
              <a:tblGrid>
                <a:gridCol w="3841211">
                  <a:extLst>
                    <a:ext uri="{9D8B030D-6E8A-4147-A177-3AD203B41FA5}">
                      <a16:colId xmlns:a16="http://schemas.microsoft.com/office/drawing/2014/main" val="3324331658"/>
                    </a:ext>
                  </a:extLst>
                </a:gridCol>
                <a:gridCol w="917788">
                  <a:extLst>
                    <a:ext uri="{9D8B030D-6E8A-4147-A177-3AD203B41FA5}">
                      <a16:colId xmlns:a16="http://schemas.microsoft.com/office/drawing/2014/main" val="2535178240"/>
                    </a:ext>
                  </a:extLst>
                </a:gridCol>
                <a:gridCol w="944781">
                  <a:extLst>
                    <a:ext uri="{9D8B030D-6E8A-4147-A177-3AD203B41FA5}">
                      <a16:colId xmlns:a16="http://schemas.microsoft.com/office/drawing/2014/main" val="3166171346"/>
                    </a:ext>
                  </a:extLst>
                </a:gridCol>
                <a:gridCol w="917788">
                  <a:extLst>
                    <a:ext uri="{9D8B030D-6E8A-4147-A177-3AD203B41FA5}">
                      <a16:colId xmlns:a16="http://schemas.microsoft.com/office/drawing/2014/main" val="4056864006"/>
                    </a:ext>
                  </a:extLst>
                </a:gridCol>
                <a:gridCol w="917788">
                  <a:extLst>
                    <a:ext uri="{9D8B030D-6E8A-4147-A177-3AD203B41FA5}">
                      <a16:colId xmlns:a16="http://schemas.microsoft.com/office/drawing/2014/main" val="407633219"/>
                    </a:ext>
                  </a:extLst>
                </a:gridCol>
                <a:gridCol w="1430669">
                  <a:extLst>
                    <a:ext uri="{9D8B030D-6E8A-4147-A177-3AD203B41FA5}">
                      <a16:colId xmlns:a16="http://schemas.microsoft.com/office/drawing/2014/main" val="350314431"/>
                    </a:ext>
                  </a:extLst>
                </a:gridCol>
              </a:tblGrid>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000" b="1" i="0" u="none" strike="noStrike" dirty="0">
                          <a:solidFill>
                            <a:srgbClr val="FFFFFF"/>
                          </a:solidFill>
                          <a:effectLst/>
                          <a:latin typeface="Calibri"/>
                        </a:rPr>
                        <a:t>TOOL / Best Practice</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47595801"/>
                  </a:ext>
                </a:extLst>
              </a:tr>
              <a:tr h="708496">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r>
                        <a:rPr lang="en-US" sz="1000" b="1" noProof="0" dirty="0">
                          <a:latin typeface="+mn-lt"/>
                          <a:cs typeface="Arial" panose="020B0604020202020204" pitchFamily="34" charset="0"/>
                        </a:rPr>
                        <a:t>Define</a:t>
                      </a:r>
                      <a:r>
                        <a:rPr lang="en-US" sz="1000" b="1" baseline="0" noProof="0" dirty="0">
                          <a:latin typeface="+mn-lt"/>
                          <a:cs typeface="Arial" panose="020B0604020202020204" pitchFamily="34" charset="0"/>
                        </a:rPr>
                        <a:t> </a:t>
                      </a:r>
                      <a:r>
                        <a:rPr lang="en-US" sz="1000" b="1" noProof="0" dirty="0">
                          <a:latin typeface="+mn-lt"/>
                          <a:cs typeface="Arial" panose="020B0604020202020204" pitchFamily="34" charset="0"/>
                        </a:rPr>
                        <a:t>the final list with</a:t>
                      </a:r>
                      <a:r>
                        <a:rPr lang="en-US" sz="1000" b="1" baseline="0" noProof="0" dirty="0">
                          <a:latin typeface="+mn-lt"/>
                          <a:cs typeface="Arial" panose="020B0604020202020204" pitchFamily="34" charset="0"/>
                        </a:rPr>
                        <a:t> Key Contacts</a:t>
                      </a:r>
                      <a:endParaRPr lang="en-US" sz="1000" b="1" noProof="0" dirty="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dirty="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dirty="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dirty="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noProof="0" dirty="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FD2D1"/>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marL="0" indent="0">
                        <a:buFont typeface="Wingdings" panose="05000000000000000000" pitchFamily="2" charset="2"/>
                        <a:buNone/>
                      </a:pPr>
                      <a:r>
                        <a:rPr lang="en-US" sz="1000" b="1" u="sng" noProof="0" dirty="0">
                          <a:latin typeface="+mn-lt"/>
                          <a:cs typeface="Arial" panose="020B0604020202020204" pitchFamily="34" charset="0"/>
                        </a:rPr>
                        <a:t>STEP 2 Flowchart</a:t>
                      </a:r>
                    </a:p>
                    <a:p>
                      <a:pPr marL="0" indent="0">
                        <a:buFont typeface="Wingdings" panose="05000000000000000000" pitchFamily="2" charset="2"/>
                        <a:buNone/>
                      </a:pPr>
                      <a:r>
                        <a:rPr lang="en-US" sz="1000" b="1" u="sng" noProof="0" dirty="0">
                          <a:latin typeface="+mn-lt"/>
                          <a:cs typeface="Arial" panose="020B0604020202020204" pitchFamily="34" charset="0"/>
                        </a:rPr>
                        <a:t>STEP 2 Checklist</a:t>
                      </a:r>
                    </a:p>
                    <a:p>
                      <a:pPr marL="0" marR="0" lvl="0" indent="0" algn="l" defTabSz="9142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1" i="0" u="sng" noProof="0" dirty="0">
                          <a:latin typeface="+mn-lt"/>
                          <a:cs typeface="Arial" panose="020B0604020202020204" pitchFamily="34" charset="0"/>
                        </a:rPr>
                        <a:t>STEP 2 Relationship Management Tool</a:t>
                      </a: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FD2D1"/>
                    </a:solidFill>
                  </a:tcPr>
                </a:tc>
                <a:extLst>
                  <a:ext uri="{0D108BD9-81ED-4DB2-BD59-A6C34878D82A}">
                    <a16:rowId xmlns:a16="http://schemas.microsoft.com/office/drawing/2014/main" val="3882525138"/>
                  </a:ext>
                </a:extLst>
              </a:tr>
              <a:tr h="868479">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r>
                        <a:rPr lang="en-US" sz="1000" b="1" noProof="0" dirty="0">
                          <a:latin typeface="+mn-lt"/>
                          <a:cs typeface="Arial" panose="020B0604020202020204" pitchFamily="34" charset="0"/>
                        </a:rPr>
                        <a:t>A - 80/20-Filter</a:t>
                      </a:r>
                      <a:r>
                        <a:rPr lang="en-US" sz="1000" b="1" baseline="0" noProof="0" dirty="0">
                          <a:latin typeface="+mn-lt"/>
                          <a:cs typeface="Arial" panose="020B0604020202020204" pitchFamily="34" charset="0"/>
                        </a:rPr>
                        <a:t> applied on Full Contact List through following actions:</a:t>
                      </a:r>
                      <a:endParaRPr lang="en-US" sz="1000" b="1" noProof="0" dirty="0">
                        <a:latin typeface="+mn-lt"/>
                        <a:cs typeface="Arial" panose="020B0604020202020204" pitchFamily="34" charset="0"/>
                      </a:endParaRPr>
                    </a:p>
                    <a:p>
                      <a:pPr marL="342900" indent="-342900">
                        <a:buFont typeface="Wingdings" panose="05000000000000000000" pitchFamily="2" charset="2"/>
                        <a:buChar char="q"/>
                      </a:pPr>
                      <a:r>
                        <a:rPr lang="en-US" sz="1000" noProof="0" dirty="0">
                          <a:latin typeface="+mn-lt"/>
                          <a:cs typeface="Arial" panose="020B0604020202020204" pitchFamily="34" charset="0"/>
                        </a:rPr>
                        <a:t>Sort</a:t>
                      </a:r>
                      <a:r>
                        <a:rPr lang="en-US" sz="1000" baseline="0" noProof="0" dirty="0">
                          <a:latin typeface="+mn-lt"/>
                          <a:cs typeface="Arial" panose="020B0604020202020204" pitchFamily="34" charset="0"/>
                        </a:rPr>
                        <a:t> the Full Contact List descending on level of importance</a:t>
                      </a:r>
                    </a:p>
                    <a:p>
                      <a:pPr marL="342900" indent="-342900">
                        <a:buFont typeface="Wingdings" panose="05000000000000000000" pitchFamily="2" charset="2"/>
                        <a:buChar char="q"/>
                      </a:pPr>
                      <a:r>
                        <a:rPr lang="en-US" sz="1000" baseline="0" noProof="0" dirty="0">
                          <a:latin typeface="+mn-lt"/>
                          <a:cs typeface="Arial" panose="020B0604020202020204" pitchFamily="34" charset="0"/>
                        </a:rPr>
                        <a:t>Mark persons with highest scoring</a:t>
                      </a:r>
                    </a:p>
                    <a:p>
                      <a:pPr marL="342900" indent="-342900">
                        <a:buFont typeface="Wingdings" panose="05000000000000000000" pitchFamily="2" charset="2"/>
                        <a:buChar char="q"/>
                      </a:pPr>
                      <a:r>
                        <a:rPr lang="en-US" sz="1000" baseline="0" noProof="0" dirty="0">
                          <a:latin typeface="+mn-lt"/>
                          <a:cs typeface="Arial" panose="020B0604020202020204" pitchFamily="34" charset="0"/>
                        </a:rPr>
                        <a:t>Review and discuss outcome with team</a:t>
                      </a:r>
                      <a:endParaRPr lang="en-US" sz="1000" noProof="0" dirty="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1000" noProof="0" dirty="0">
                          <a:latin typeface="+mn-lt"/>
                          <a:cs typeface="Arial" panose="020B0604020202020204" pitchFamily="34" charset="0"/>
                        </a:rPr>
                        <a:t>NAM</a:t>
                      </a: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1000" noProof="0" dirty="0">
                          <a:latin typeface="+mn-lt"/>
                          <a:cs typeface="Arial" panose="020B0604020202020204" pitchFamily="34" charset="0"/>
                        </a:rPr>
                        <a:t>NAM</a:t>
                      </a: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1000" noProof="0" dirty="0">
                          <a:latin typeface="+mn-lt"/>
                          <a:cs typeface="Arial" panose="020B0604020202020204" pitchFamily="34" charset="0"/>
                        </a:rPr>
                        <a:t>VP/GM /</a:t>
                      </a:r>
                    </a:p>
                    <a:p>
                      <a:pPr algn="ctr"/>
                      <a:r>
                        <a:rPr lang="en-US" sz="1000" noProof="0" dirty="0">
                          <a:latin typeface="+mn-lt"/>
                          <a:cs typeface="Arial" panose="020B0604020202020204" pitchFamily="34" charset="0"/>
                        </a:rPr>
                        <a:t>SDM /</a:t>
                      </a:r>
                    </a:p>
                    <a:p>
                      <a:pPr algn="ctr"/>
                      <a:r>
                        <a:rPr lang="en-US" sz="1000" noProof="0" dirty="0">
                          <a:latin typeface="+mn-lt"/>
                          <a:cs typeface="Arial" panose="020B0604020202020204" pitchFamily="34" charset="0"/>
                        </a:rPr>
                        <a:t>SERVICE</a:t>
                      </a: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1000" noProof="0" dirty="0">
                          <a:latin typeface="+mn-lt"/>
                          <a:cs typeface="Arial" panose="020B0604020202020204" pitchFamily="34" charset="0"/>
                        </a:rPr>
                        <a:t>DIVISION</a:t>
                      </a:r>
                    </a:p>
                    <a:p>
                      <a:pPr algn="ctr"/>
                      <a:r>
                        <a:rPr lang="en-US" sz="1000" noProof="0" dirty="0">
                          <a:latin typeface="+mn-lt"/>
                          <a:cs typeface="Arial" panose="020B0604020202020204" pitchFamily="34" charset="0"/>
                        </a:rPr>
                        <a:t>PL / </a:t>
                      </a:r>
                      <a:r>
                        <a:rPr lang="en-US" sz="1000" noProof="0" dirty="0" err="1">
                          <a:latin typeface="+mn-lt"/>
                          <a:cs typeface="Arial" panose="020B0604020202020204" pitchFamily="34" charset="0"/>
                        </a:rPr>
                        <a:t>Eng</a:t>
                      </a:r>
                      <a:r>
                        <a:rPr lang="en-US" sz="1000" noProof="0" dirty="0">
                          <a:latin typeface="+mn-lt"/>
                          <a:cs typeface="Arial" panose="020B0604020202020204" pitchFamily="34" charset="0"/>
                        </a:rPr>
                        <a:t> / </a:t>
                      </a:r>
                    </a:p>
                    <a:p>
                      <a:pPr algn="ctr"/>
                      <a:r>
                        <a:rPr lang="en-US" sz="1000" noProof="0" dirty="0">
                          <a:latin typeface="+mn-lt"/>
                          <a:cs typeface="Arial" panose="020B0604020202020204" pitchFamily="34" charset="0"/>
                        </a:rPr>
                        <a:t>ACCOUNTING</a:t>
                      </a: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marL="0" marR="0" lvl="0" indent="0" algn="l" defTabSz="914270" rtl="0" eaLnBrk="1" fontAlgn="auto" latinLnBrk="0" hangingPunct="1">
                        <a:lnSpc>
                          <a:spcPct val="100000"/>
                        </a:lnSpc>
                        <a:spcBef>
                          <a:spcPts val="0"/>
                        </a:spcBef>
                        <a:spcAft>
                          <a:spcPts val="0"/>
                        </a:spcAft>
                        <a:buClrTx/>
                        <a:buSzTx/>
                        <a:buFontTx/>
                        <a:buNone/>
                        <a:tabLst/>
                        <a:defRPr/>
                      </a:pPr>
                      <a:endParaRPr lang="en-US" sz="1000" i="1" noProof="0" dirty="0">
                        <a:latin typeface="+mn-lt"/>
                        <a:cs typeface="Arial" panose="020B0604020202020204" pitchFamily="34" charset="0"/>
                      </a:endParaRPr>
                    </a:p>
                    <a:p>
                      <a:endParaRPr lang="en-US" sz="1000" noProof="0" dirty="0">
                        <a:latin typeface="+mn-lt"/>
                        <a:cs typeface="Arial" panose="020B0604020202020204" pitchFamily="34" charset="0"/>
                      </a:endParaRPr>
                    </a:p>
                    <a:p>
                      <a:endParaRPr lang="en-US" sz="1000" noProof="0" dirty="0">
                        <a:latin typeface="+mn-lt"/>
                        <a:cs typeface="Arial" panose="020B0604020202020204" pitchFamily="34" charset="0"/>
                      </a:endParaRP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extLst>
                  <a:ext uri="{0D108BD9-81ED-4DB2-BD59-A6C34878D82A}">
                    <a16:rowId xmlns:a16="http://schemas.microsoft.com/office/drawing/2014/main" val="3299523086"/>
                  </a:ext>
                </a:extLst>
              </a:tr>
            </a:tbl>
          </a:graphicData>
        </a:graphic>
      </p:graphicFrame>
      <p:sp>
        <p:nvSpPr>
          <p:cNvPr id="26"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2.4: CHECKLIST</a:t>
            </a:r>
          </a:p>
        </p:txBody>
      </p:sp>
    </p:spTree>
    <p:extLst>
      <p:ext uri="{BB962C8B-B14F-4D97-AF65-F5344CB8AC3E}">
        <p14:creationId xmlns:p14="http://schemas.microsoft.com/office/powerpoint/2010/main" val="16809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25</a:t>
            </a:fld>
            <a:endParaRPr lang="en-US" sz="975" b="1" dirty="0">
              <a:solidFill>
                <a:prstClr val="black"/>
              </a:solidFill>
              <a:latin typeface="Calibri"/>
            </a:endParaRPr>
          </a:p>
        </p:txBody>
      </p:sp>
      <p:sp>
        <p:nvSpPr>
          <p:cNvPr id="63" name="Textfeld 62"/>
          <p:cNvSpPr txBox="1"/>
          <p:nvPr/>
        </p:nvSpPr>
        <p:spPr>
          <a:xfrm>
            <a:off x="4455623" y="915404"/>
            <a:ext cx="4642925" cy="3046988"/>
          </a:xfrm>
          <a:prstGeom prst="rect">
            <a:avLst/>
          </a:prstGeom>
          <a:noFill/>
        </p:spPr>
        <p:txBody>
          <a:bodyPr wrap="square" rtlCol="0">
            <a:spAutoFit/>
          </a:bodyPr>
          <a:lstStyle/>
          <a:p>
            <a:pPr defTabSz="685617"/>
            <a:r>
              <a:rPr lang="en-US" sz="1350" b="1" dirty="0">
                <a:solidFill>
                  <a:prstClr val="black"/>
                </a:solidFill>
                <a:latin typeface="Calibri"/>
              </a:rPr>
              <a:t>Key Steps</a:t>
            </a:r>
          </a:p>
          <a:p>
            <a:pPr defTabSz="685617"/>
            <a:endParaRPr lang="en-US" sz="1350" b="1" dirty="0">
              <a:solidFill>
                <a:prstClr val="black"/>
              </a:solidFill>
              <a:latin typeface="Calibri"/>
            </a:endParaRPr>
          </a:p>
          <a:p>
            <a:pPr marL="257106" indent="-257106" defTabSz="685617">
              <a:buFont typeface="+mj-lt"/>
              <a:buAutoNum type="arabicPeriod"/>
            </a:pPr>
            <a:r>
              <a:rPr lang="en-US" sz="1200" b="1" dirty="0">
                <a:solidFill>
                  <a:prstClr val="black"/>
                </a:solidFill>
                <a:latin typeface="Calibri"/>
              </a:rPr>
              <a:t>Include Key Contacts </a:t>
            </a:r>
            <a:r>
              <a:rPr lang="en-US" sz="1200" dirty="0">
                <a:solidFill>
                  <a:prstClr val="black"/>
                </a:solidFill>
                <a:latin typeface="Calibri"/>
              </a:rPr>
              <a:t>in Relationship Management Tool</a:t>
            </a:r>
          </a:p>
          <a:p>
            <a:pPr marL="257106" indent="-257106" defTabSz="685617">
              <a:buFont typeface="+mj-lt"/>
              <a:buAutoNum type="arabicPeriod"/>
            </a:pPr>
            <a:r>
              <a:rPr lang="en-US" sz="1200" b="1" dirty="0">
                <a:solidFill>
                  <a:prstClr val="black"/>
                </a:solidFill>
                <a:latin typeface="Calibri"/>
              </a:rPr>
              <a:t>Analyze Bubble Chart: </a:t>
            </a:r>
            <a:r>
              <a:rPr lang="en-US" sz="1200" dirty="0">
                <a:solidFill>
                  <a:prstClr val="black"/>
                </a:solidFill>
                <a:latin typeface="Calibri"/>
              </a:rPr>
              <a:t>Strengthen pros, work on cons and neutrals</a:t>
            </a:r>
          </a:p>
          <a:p>
            <a:pPr marL="257106" indent="-257106" defTabSz="685617">
              <a:buFont typeface="+mj-lt"/>
              <a:buAutoNum type="arabicPeriod"/>
            </a:pPr>
            <a:r>
              <a:rPr lang="en-US" sz="1200" b="1" dirty="0">
                <a:solidFill>
                  <a:prstClr val="black"/>
                </a:solidFill>
                <a:latin typeface="Calibri"/>
              </a:rPr>
              <a:t>Match our team with customer contacts </a:t>
            </a:r>
            <a:r>
              <a:rPr lang="en-US" sz="1200" dirty="0">
                <a:solidFill>
                  <a:prstClr val="black"/>
                </a:solidFill>
                <a:latin typeface="Calibri"/>
              </a:rPr>
              <a:t>based on needs and existing relationships </a:t>
            </a:r>
          </a:p>
          <a:p>
            <a:pPr marL="257106" indent="-257106" defTabSz="685617">
              <a:buFont typeface="+mj-lt"/>
              <a:buAutoNum type="arabicPeriod"/>
            </a:pPr>
            <a:r>
              <a:rPr lang="en-US" sz="1200" b="1" dirty="0">
                <a:solidFill>
                  <a:prstClr val="black"/>
                </a:solidFill>
                <a:latin typeface="Calibri"/>
              </a:rPr>
              <a:t>Define actions</a:t>
            </a:r>
            <a:r>
              <a:rPr lang="en-US" sz="1200" dirty="0">
                <a:solidFill>
                  <a:prstClr val="black"/>
                </a:solidFill>
                <a:latin typeface="Calibri"/>
              </a:rPr>
              <a:t> for each of the 80 customer contacts, develop timeline of actions</a:t>
            </a:r>
          </a:p>
          <a:p>
            <a:pPr marL="257106" indent="-257106" defTabSz="685617">
              <a:buFont typeface="+mj-lt"/>
              <a:buAutoNum type="arabicPeriod"/>
            </a:pPr>
            <a:r>
              <a:rPr lang="en-US" sz="1200" b="1" dirty="0">
                <a:solidFill>
                  <a:prstClr val="black"/>
                </a:solidFill>
                <a:latin typeface="Calibri"/>
              </a:rPr>
              <a:t>Establish a tracker </a:t>
            </a:r>
            <a:r>
              <a:rPr lang="en-US" sz="1200" dirty="0">
                <a:solidFill>
                  <a:prstClr val="black"/>
                </a:solidFill>
                <a:latin typeface="Calibri"/>
              </a:rPr>
              <a:t>to follow the timely execution</a:t>
            </a:r>
          </a:p>
          <a:p>
            <a:pPr marL="257106" indent="-257106" defTabSz="685617">
              <a:buFont typeface="+mj-lt"/>
              <a:buAutoNum type="arabicPeriod"/>
            </a:pPr>
            <a:r>
              <a:rPr lang="en-US" sz="1200" b="1" dirty="0">
                <a:solidFill>
                  <a:prstClr val="black"/>
                </a:solidFill>
                <a:latin typeface="Calibri"/>
              </a:rPr>
              <a:t>Document next steps </a:t>
            </a:r>
            <a:r>
              <a:rPr lang="en-US" sz="1200" dirty="0">
                <a:solidFill>
                  <a:prstClr val="black"/>
                </a:solidFill>
                <a:latin typeface="Calibri"/>
              </a:rPr>
              <a:t>and actions on the key timeline</a:t>
            </a:r>
          </a:p>
          <a:p>
            <a:pPr marL="257106" indent="-257106" defTabSz="685617">
              <a:buFont typeface="+mj-lt"/>
              <a:buAutoNum type="arabicPeriod"/>
            </a:pPr>
            <a:r>
              <a:rPr lang="en-US" sz="1200" b="1" dirty="0">
                <a:solidFill>
                  <a:prstClr val="black"/>
                </a:solidFill>
                <a:latin typeface="Calibri"/>
              </a:rPr>
              <a:t>Final vetting out</a:t>
            </a:r>
            <a:r>
              <a:rPr lang="en-US" sz="1200" dirty="0">
                <a:solidFill>
                  <a:prstClr val="black"/>
                </a:solidFill>
                <a:latin typeface="Calibri"/>
              </a:rPr>
              <a:t> which customer is ready to go forward with to STEP 3 in respect of Procurement Process and identified contacts</a:t>
            </a:r>
          </a:p>
          <a:p>
            <a:pPr marL="257106" indent="-257106" defTabSz="685617">
              <a:buFont typeface="+mj-lt"/>
              <a:buAutoNum type="arabicPeriod"/>
            </a:pPr>
            <a:endParaRPr lang="en-US" sz="1200" dirty="0">
              <a:solidFill>
                <a:prstClr val="black"/>
              </a:solidFill>
              <a:latin typeface="Calibri"/>
            </a:endParaRPr>
          </a:p>
          <a:p>
            <a:pPr marL="257106" indent="-257106" defTabSz="685617">
              <a:buFont typeface="+mj-lt"/>
              <a:buAutoNum type="arabicPeriod"/>
            </a:pPr>
            <a:endParaRPr lang="en-US" sz="1200" dirty="0">
              <a:solidFill>
                <a:prstClr val="black"/>
              </a:solidFill>
              <a:latin typeface="Calibri"/>
            </a:endParaRPr>
          </a:p>
          <a:p>
            <a:pPr marL="214255" indent="-214255" defTabSz="685617">
              <a:buFont typeface="Arial" panose="020B0604020202020204" pitchFamily="34" charset="0"/>
              <a:buChar char="•"/>
            </a:pPr>
            <a:endParaRPr lang="en-US" sz="1050" dirty="0">
              <a:solidFill>
                <a:prstClr val="black"/>
              </a:solidFill>
              <a:latin typeface="Calibri"/>
            </a:endParaRPr>
          </a:p>
          <a:p>
            <a:pPr marL="214255" indent="-214255" defTabSz="685617">
              <a:buFont typeface="Arial" panose="020B0604020202020204" pitchFamily="34" charset="0"/>
              <a:buChar char="•"/>
            </a:pPr>
            <a:endParaRPr lang="en-US" sz="1050" b="1" dirty="0">
              <a:solidFill>
                <a:prstClr val="black"/>
              </a:solidFill>
              <a:latin typeface="Calibri"/>
            </a:endParaRPr>
          </a:p>
        </p:txBody>
      </p:sp>
      <p:sp>
        <p:nvSpPr>
          <p:cNvPr id="65" name="Rechteck 64"/>
          <p:cNvSpPr/>
          <p:nvPr/>
        </p:nvSpPr>
        <p:spPr>
          <a:xfrm>
            <a:off x="4455623" y="3347225"/>
            <a:ext cx="4642925" cy="1234273"/>
          </a:xfrm>
          <a:prstGeom prst="rect">
            <a:avLst/>
          </a:prstGeom>
          <a:solidFill>
            <a:srgbClr val="D7E4B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617"/>
            <a:r>
              <a:rPr lang="en-US" sz="1350" b="1" dirty="0">
                <a:solidFill>
                  <a:prstClr val="black"/>
                </a:solidFill>
                <a:latin typeface="Calibri"/>
              </a:rPr>
              <a:t>Key Points:</a:t>
            </a:r>
          </a:p>
          <a:p>
            <a:pPr defTabSz="685617"/>
            <a:endParaRPr lang="en-US" sz="1100" b="1" dirty="0">
              <a:solidFill>
                <a:prstClr val="black"/>
              </a:solidFill>
              <a:latin typeface="Calibri"/>
            </a:endParaRPr>
          </a:p>
          <a:p>
            <a:pPr marL="214255" indent="-214255" defTabSz="685617">
              <a:buFont typeface="Arial" panose="020B0604020202020204" pitchFamily="34" charset="0"/>
              <a:buChar char="•"/>
            </a:pPr>
            <a:r>
              <a:rPr lang="en-US" sz="1100" dirty="0">
                <a:solidFill>
                  <a:prstClr val="black"/>
                </a:solidFill>
                <a:latin typeface="Calibri"/>
              </a:rPr>
              <a:t>Make sure everyone is involved – Don’t underestimate the importance of layered relationships.</a:t>
            </a:r>
          </a:p>
          <a:p>
            <a:pPr marL="214255" indent="-214255" defTabSz="685617">
              <a:buFont typeface="Arial" panose="020B0604020202020204" pitchFamily="34" charset="0"/>
              <a:buChar char="•"/>
            </a:pPr>
            <a:r>
              <a:rPr lang="en-US" sz="1100" dirty="0">
                <a:solidFill>
                  <a:prstClr val="black"/>
                </a:solidFill>
                <a:latin typeface="Calibri"/>
              </a:rPr>
              <a:t>Be </a:t>
            </a:r>
            <a:r>
              <a:rPr lang="en-US" sz="1100" u="sng" dirty="0">
                <a:solidFill>
                  <a:prstClr val="black"/>
                </a:solidFill>
                <a:latin typeface="Calibri"/>
              </a:rPr>
              <a:t>accountable</a:t>
            </a:r>
            <a:r>
              <a:rPr lang="en-US" sz="1100" dirty="0">
                <a:solidFill>
                  <a:prstClr val="black"/>
                </a:solidFill>
                <a:latin typeface="Calibri"/>
              </a:rPr>
              <a:t> for the actions.  It is not a recommendation.  A proactive action plan is a required step.</a:t>
            </a:r>
          </a:p>
          <a:p>
            <a:pPr marL="214255" indent="-214255" defTabSz="685617">
              <a:buFont typeface="Arial" panose="020B0604020202020204" pitchFamily="34" charset="0"/>
              <a:buChar char="•"/>
            </a:pPr>
            <a:endParaRPr lang="en-US" sz="1100" dirty="0">
              <a:solidFill>
                <a:prstClr val="black"/>
              </a:solidFill>
              <a:latin typeface="Calibri"/>
            </a:endParaRPr>
          </a:p>
        </p:txBody>
      </p:sp>
      <p:sp>
        <p:nvSpPr>
          <p:cNvPr id="28" name="Arrow: Chevron 22">
            <a:extLst>
              <a:ext uri="{FF2B5EF4-FFF2-40B4-BE49-F238E27FC236}">
                <a16:creationId xmlns:a16="http://schemas.microsoft.com/office/drawing/2014/main" id="{D5B3DE6A-3A17-4E71-8580-328829D84760}"/>
              </a:ext>
            </a:extLst>
          </p:cNvPr>
          <p:cNvSpPr/>
          <p:nvPr/>
        </p:nvSpPr>
        <p:spPr>
          <a:xfrm>
            <a:off x="28647" y="647850"/>
            <a:ext cx="1889563" cy="472391"/>
          </a:xfrm>
          <a:prstGeom prst="chevron">
            <a:avLst/>
          </a:prstGeom>
          <a:solidFill>
            <a:schemeClr val="accent3">
              <a:lumMod val="40000"/>
              <a:lumOff val="60000"/>
            </a:schemeClr>
          </a:solidFill>
          <a:ln w="28575" cap="flat" cmpd="sng" algn="ctr">
            <a:solidFill>
              <a:schemeClr val="bg1">
                <a:lumMod val="65000"/>
              </a:schemeClr>
            </a:solidFill>
            <a:prstDash val="solid"/>
          </a:ln>
          <a:effectLst/>
        </p:spPr>
        <p:txBody>
          <a:bodyPr rtlCol="0" anchor="ctr"/>
          <a:lstStyle/>
          <a:p>
            <a:pPr defTabSz="685617">
              <a:defRPr/>
            </a:pPr>
            <a:r>
              <a:rPr lang="en-GB" sz="900" b="1" i="1" u="sng" kern="0" dirty="0">
                <a:solidFill>
                  <a:prstClr val="black"/>
                </a:solidFill>
                <a:latin typeface="Calibri"/>
                <a:cs typeface="Calibri" panose="020F0502020204030204" pitchFamily="34" charset="0"/>
              </a:rPr>
              <a:t>Step 2.5</a:t>
            </a:r>
          </a:p>
          <a:p>
            <a:pPr defTabSz="685617">
              <a:defRPr/>
            </a:pPr>
            <a:r>
              <a:rPr lang="en-GB" sz="900" b="1" kern="0" dirty="0">
                <a:solidFill>
                  <a:prstClr val="black"/>
                </a:solidFill>
                <a:latin typeface="Calibri"/>
                <a:cs typeface="Calibri" panose="020F0502020204030204" pitchFamily="34" charset="0"/>
              </a:rPr>
              <a:t>RELATIONSHIP MANAGEMENT ACTIONS</a:t>
            </a:r>
          </a:p>
        </p:txBody>
      </p:sp>
      <p:sp>
        <p:nvSpPr>
          <p:cNvPr id="29"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2.5: RELATIONSHIP MANAGEMENT ACTIONS</a:t>
            </a:r>
          </a:p>
        </p:txBody>
      </p:sp>
      <p:cxnSp>
        <p:nvCxnSpPr>
          <p:cNvPr id="10" name="Gerade Verbindung 11">
            <a:extLst>
              <a:ext uri="{FF2B5EF4-FFF2-40B4-BE49-F238E27FC236}">
                <a16:creationId xmlns:a16="http://schemas.microsoft.com/office/drawing/2014/main" id="{206CD82E-1D9B-44B0-BFBE-4F16915CCF09}"/>
              </a:ext>
            </a:extLst>
          </p:cNvPr>
          <p:cNvCxnSpPr/>
          <p:nvPr/>
        </p:nvCxnSpPr>
        <p:spPr>
          <a:xfrm>
            <a:off x="4272468" y="728945"/>
            <a:ext cx="0" cy="4133053"/>
          </a:xfrm>
          <a:prstGeom prst="line">
            <a:avLst/>
          </a:prstGeom>
          <a:noFill/>
          <a:ln w="25400" cap="flat" cmpd="sng" algn="ctr">
            <a:solidFill>
              <a:schemeClr val="accent3">
                <a:lumMod val="50000"/>
              </a:schemeClr>
            </a:solidFill>
            <a:prstDash val="solid"/>
          </a:ln>
          <a:effectLst/>
        </p:spPr>
      </p:cxn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45" y="1255770"/>
            <a:ext cx="3260541" cy="382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82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26</a:t>
            </a:fld>
            <a:endParaRPr lang="en-US" sz="975" b="1" dirty="0">
              <a:solidFill>
                <a:prstClr val="black"/>
              </a:solidFill>
              <a:latin typeface="Calibri"/>
            </a:endParaRPr>
          </a:p>
        </p:txBody>
      </p:sp>
      <p:graphicFrame>
        <p:nvGraphicFramePr>
          <p:cNvPr id="9" name="Espace réservé du contenu 4">
            <a:extLst>
              <a:ext uri="{FF2B5EF4-FFF2-40B4-BE49-F238E27FC236}">
                <a16:creationId xmlns:a16="http://schemas.microsoft.com/office/drawing/2014/main" id="{CD4DC8F9-B4A9-4FDB-86D8-174D6C129ED8}"/>
              </a:ext>
            </a:extLst>
          </p:cNvPr>
          <p:cNvGraphicFramePr>
            <a:graphicFrameLocks/>
          </p:cNvGraphicFramePr>
          <p:nvPr>
            <p:extLst>
              <p:ext uri="{D42A27DB-BD31-4B8C-83A1-F6EECF244321}">
                <p14:modId xmlns:p14="http://schemas.microsoft.com/office/powerpoint/2010/main" val="815828280"/>
              </p:ext>
            </p:extLst>
          </p:nvPr>
        </p:nvGraphicFramePr>
        <p:xfrm>
          <a:off x="86473" y="743003"/>
          <a:ext cx="8971056" cy="2723398"/>
        </p:xfrm>
        <a:graphic>
          <a:graphicData uri="http://schemas.openxmlformats.org/drawingml/2006/table">
            <a:tbl>
              <a:tblPr firstRow="1" bandRow="1"/>
              <a:tblGrid>
                <a:gridCol w="3842242">
                  <a:extLst>
                    <a:ext uri="{9D8B030D-6E8A-4147-A177-3AD203B41FA5}">
                      <a16:colId xmlns:a16="http://schemas.microsoft.com/office/drawing/2014/main" val="3324331658"/>
                    </a:ext>
                  </a:extLst>
                </a:gridCol>
                <a:gridCol w="917788">
                  <a:extLst>
                    <a:ext uri="{9D8B030D-6E8A-4147-A177-3AD203B41FA5}">
                      <a16:colId xmlns:a16="http://schemas.microsoft.com/office/drawing/2014/main" val="2535178240"/>
                    </a:ext>
                  </a:extLst>
                </a:gridCol>
                <a:gridCol w="944781">
                  <a:extLst>
                    <a:ext uri="{9D8B030D-6E8A-4147-A177-3AD203B41FA5}">
                      <a16:colId xmlns:a16="http://schemas.microsoft.com/office/drawing/2014/main" val="3166171346"/>
                    </a:ext>
                  </a:extLst>
                </a:gridCol>
                <a:gridCol w="917788">
                  <a:extLst>
                    <a:ext uri="{9D8B030D-6E8A-4147-A177-3AD203B41FA5}">
                      <a16:colId xmlns:a16="http://schemas.microsoft.com/office/drawing/2014/main" val="4056864006"/>
                    </a:ext>
                  </a:extLst>
                </a:gridCol>
                <a:gridCol w="917788">
                  <a:extLst>
                    <a:ext uri="{9D8B030D-6E8A-4147-A177-3AD203B41FA5}">
                      <a16:colId xmlns:a16="http://schemas.microsoft.com/office/drawing/2014/main" val="407633219"/>
                    </a:ext>
                  </a:extLst>
                </a:gridCol>
                <a:gridCol w="1430669">
                  <a:extLst>
                    <a:ext uri="{9D8B030D-6E8A-4147-A177-3AD203B41FA5}">
                      <a16:colId xmlns:a16="http://schemas.microsoft.com/office/drawing/2014/main" val="350314431"/>
                    </a:ext>
                  </a:extLst>
                </a:gridCol>
              </a:tblGrid>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p>
                      <a:pPr algn="ctr" rtl="0" fontAlgn="ctr"/>
                      <a:r>
                        <a:rPr lang="en-GB" sz="1000" b="1" i="0" u="none" strike="noStrike" dirty="0">
                          <a:solidFill>
                            <a:srgbClr val="FFFFFF"/>
                          </a:solidFill>
                          <a:effectLst/>
                          <a:latin typeface="Calibri"/>
                        </a:rPr>
                        <a:t>TOOL / Best Practice</a:t>
                      </a:r>
                    </a:p>
                  </a:txBody>
                  <a:tcPr marL="1229" marR="1229" marT="1229"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47595801"/>
                  </a:ext>
                </a:extLst>
              </a:tr>
              <a:tr h="708496">
                <a:tc gridSpan="5">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sz="1000" b="1" noProof="0" dirty="0">
                          <a:latin typeface="+mn-lt"/>
                        </a:rPr>
                        <a:t>Set up</a:t>
                      </a:r>
                      <a:r>
                        <a:rPr lang="en-US" sz="1000" b="1" baseline="0" noProof="0" dirty="0">
                          <a:latin typeface="+mn-lt"/>
                        </a:rPr>
                        <a:t> </a:t>
                      </a:r>
                      <a:r>
                        <a:rPr lang="en-US" sz="1000" b="1" noProof="0" dirty="0">
                          <a:latin typeface="+mn-lt"/>
                        </a:rPr>
                        <a:t>defined Action Plan</a:t>
                      </a:r>
                      <a:r>
                        <a:rPr lang="en-US" sz="1000" b="1" baseline="0" noProof="0" dirty="0">
                          <a:latin typeface="+mn-lt"/>
                        </a:rPr>
                        <a:t> </a:t>
                      </a:r>
                      <a:r>
                        <a:rPr lang="en-US" sz="1000" b="1" noProof="0" dirty="0">
                          <a:latin typeface="+mn-lt"/>
                        </a:rPr>
                        <a:t>based on the Relationship Management </a:t>
                      </a:r>
                    </a:p>
                    <a:p>
                      <a:pPr marL="0" marR="0" lvl="0" indent="0" algn="l" defTabSz="914270" rtl="0" eaLnBrk="1" fontAlgn="auto" latinLnBrk="0" hangingPunct="1">
                        <a:lnSpc>
                          <a:spcPct val="100000"/>
                        </a:lnSpc>
                        <a:spcBef>
                          <a:spcPts val="0"/>
                        </a:spcBef>
                        <a:spcAft>
                          <a:spcPts val="0"/>
                        </a:spcAft>
                        <a:buClrTx/>
                        <a:buSzTx/>
                        <a:buFontTx/>
                        <a:buNone/>
                        <a:tabLst/>
                        <a:defRPr/>
                      </a:pPr>
                      <a:r>
                        <a:rPr lang="en-US" sz="1000" b="1" noProof="0" dirty="0">
                          <a:latin typeface="+mn-lt"/>
                        </a:rPr>
                        <a:t>Tool</a:t>
                      </a:r>
                      <a:r>
                        <a:rPr lang="en-US" sz="1000" b="1" baseline="0" noProof="0" dirty="0">
                          <a:latin typeface="+mn-lt"/>
                        </a:rPr>
                        <a:t> and identified gaps.</a:t>
                      </a:r>
                      <a:r>
                        <a:rPr lang="en-US" sz="1000" b="1" noProof="0" dirty="0">
                          <a:latin typeface="+mn-lt"/>
                        </a:rPr>
                        <a:t> </a:t>
                      </a: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FD2D1"/>
                    </a:solidFill>
                  </a:tcPr>
                </a:tc>
                <a:tc hMerge="1">
                  <a:txBody>
                    <a:bodyPr/>
                    <a:lstStyle/>
                    <a:p>
                      <a:endParaRPr lang="en-US" sz="1400" noProof="0" dirty="0"/>
                    </a:p>
                  </a:txBody>
                  <a:tcPr/>
                </a:tc>
                <a:tc hMerge="1">
                  <a:txBody>
                    <a:bodyPr/>
                    <a:lstStyle/>
                    <a:p>
                      <a:endParaRPr lang="en-US" sz="1400" noProof="0"/>
                    </a:p>
                  </a:txBody>
                  <a:tcPr/>
                </a:tc>
                <a:tc hMerge="1">
                  <a:txBody>
                    <a:bodyPr/>
                    <a:lstStyle/>
                    <a:p>
                      <a:endParaRPr lang="en-US" sz="1400" noProof="0"/>
                    </a:p>
                  </a:txBody>
                  <a:tcPr/>
                </a:tc>
                <a:tc hMerge="1">
                  <a:txBody>
                    <a:bodyPr/>
                    <a:lstStyle/>
                    <a:p>
                      <a:endParaRPr lang="en-US" sz="1400" noProof="0" dirty="0"/>
                    </a:p>
                  </a:txBody>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marL="0" indent="0">
                        <a:buFont typeface="Wingdings" panose="05000000000000000000" pitchFamily="2" charset="2"/>
                        <a:buNone/>
                      </a:pPr>
                      <a:r>
                        <a:rPr lang="en-US" sz="1000" b="1" u="sng" noProof="0" dirty="0">
                          <a:latin typeface="+mn-lt"/>
                        </a:rPr>
                        <a:t>STEP 2 Flowchart</a:t>
                      </a:r>
                    </a:p>
                    <a:p>
                      <a:pPr marL="0" indent="0">
                        <a:buFont typeface="Wingdings" panose="05000000000000000000" pitchFamily="2" charset="2"/>
                        <a:buNone/>
                      </a:pPr>
                      <a:r>
                        <a:rPr lang="en-US" sz="1000" b="1" u="sng" noProof="0" dirty="0">
                          <a:latin typeface="+mn-lt"/>
                        </a:rPr>
                        <a:t>STEP 2 Checklist</a:t>
                      </a:r>
                    </a:p>
                    <a:p>
                      <a:pPr marL="0" marR="0" lvl="0" indent="0" algn="l" defTabSz="9142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1" i="0" u="sng" noProof="0" dirty="0">
                          <a:latin typeface="+mn-lt"/>
                        </a:rPr>
                        <a:t>STEP 2 Relationship Management Tool</a:t>
                      </a:r>
                    </a:p>
                  </a:txBody>
                  <a:tcPr marL="68564" marR="68564" marT="34282" marB="3428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FD2D1"/>
                    </a:solidFill>
                  </a:tcPr>
                </a:tc>
                <a:extLst>
                  <a:ext uri="{0D108BD9-81ED-4DB2-BD59-A6C34878D82A}">
                    <a16:rowId xmlns:a16="http://schemas.microsoft.com/office/drawing/2014/main" val="721105763"/>
                  </a:ext>
                </a:extLst>
              </a:tr>
              <a:tr h="1702676">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sz="1000" b="1" kern="1200" noProof="0" dirty="0">
                          <a:solidFill>
                            <a:schemeClr val="dk1"/>
                          </a:solidFill>
                          <a:latin typeface="Arial"/>
                          <a:ea typeface="+mn-ea"/>
                          <a:cs typeface="+mn-cs"/>
                        </a:rPr>
                        <a:t>A</a:t>
                      </a:r>
                      <a:r>
                        <a:rPr lang="en-US" sz="1000" b="1" kern="1200" baseline="0" noProof="0" dirty="0">
                          <a:solidFill>
                            <a:schemeClr val="dk1"/>
                          </a:solidFill>
                          <a:latin typeface="Arial"/>
                          <a:ea typeface="+mn-ea"/>
                          <a:cs typeface="+mn-cs"/>
                        </a:rPr>
                        <a:t> - </a:t>
                      </a:r>
                      <a:r>
                        <a:rPr lang="en-US" sz="1000" b="1" kern="1200" noProof="0" dirty="0">
                          <a:solidFill>
                            <a:schemeClr val="dk1"/>
                          </a:solidFill>
                          <a:latin typeface="Arial"/>
                          <a:ea typeface="+mn-ea"/>
                          <a:cs typeface="+mn-cs"/>
                        </a:rPr>
                        <a:t>Define</a:t>
                      </a:r>
                      <a:r>
                        <a:rPr lang="en-US" sz="1000" b="1" kern="1200" baseline="0" noProof="0" dirty="0">
                          <a:solidFill>
                            <a:schemeClr val="dk1"/>
                          </a:solidFill>
                          <a:latin typeface="Arial"/>
                          <a:ea typeface="+mn-ea"/>
                          <a:cs typeface="+mn-cs"/>
                        </a:rPr>
                        <a:t> specific objectives to improve Relationship:</a:t>
                      </a:r>
                      <a:endParaRPr lang="en-US" sz="1000" noProof="0" dirty="0">
                        <a:latin typeface="+mn-lt"/>
                      </a:endParaRPr>
                    </a:p>
                    <a:p>
                      <a:pPr marL="342900" indent="-342900">
                        <a:buFont typeface="Wingdings" panose="05000000000000000000" pitchFamily="2" charset="2"/>
                        <a:buChar char="q"/>
                      </a:pPr>
                      <a:r>
                        <a:rPr lang="en-US" sz="1000" noProof="0" dirty="0">
                          <a:latin typeface="+mn-lt"/>
                        </a:rPr>
                        <a:t>Plant Visit</a:t>
                      </a:r>
                    </a:p>
                    <a:p>
                      <a:pPr marL="342900" indent="-342900">
                        <a:buFont typeface="Wingdings" panose="05000000000000000000" pitchFamily="2" charset="2"/>
                        <a:buChar char="q"/>
                      </a:pPr>
                      <a:r>
                        <a:rPr lang="en-US" sz="1000" noProof="0" dirty="0">
                          <a:latin typeface="+mn-lt"/>
                        </a:rPr>
                        <a:t>Customer visits on site</a:t>
                      </a:r>
                    </a:p>
                    <a:p>
                      <a:pPr marL="342900" indent="-342900">
                        <a:buFont typeface="Wingdings" panose="05000000000000000000" pitchFamily="2" charset="2"/>
                        <a:buChar char="q"/>
                      </a:pPr>
                      <a:r>
                        <a:rPr lang="en-US" sz="1000" noProof="0" dirty="0">
                          <a:latin typeface="+mn-lt"/>
                        </a:rPr>
                        <a:t>Roadshow/demonstration of equipment</a:t>
                      </a:r>
                    </a:p>
                    <a:p>
                      <a:pPr marL="342900" indent="-342900">
                        <a:buFont typeface="Wingdings" panose="05000000000000000000" pitchFamily="2" charset="2"/>
                        <a:buChar char="q"/>
                      </a:pPr>
                      <a:r>
                        <a:rPr lang="en-US" sz="1000" noProof="0" dirty="0">
                          <a:latin typeface="+mn-lt"/>
                        </a:rPr>
                        <a:t>Invitation</a:t>
                      </a:r>
                      <a:r>
                        <a:rPr lang="en-US" sz="1000" baseline="0" noProof="0" dirty="0">
                          <a:latin typeface="+mn-lt"/>
                        </a:rPr>
                        <a:t> to c</a:t>
                      </a:r>
                      <a:r>
                        <a:rPr lang="en-US" sz="1000" noProof="0" dirty="0">
                          <a:latin typeface="+mn-lt"/>
                        </a:rPr>
                        <a:t>ustomer events &amp; exhibitions</a:t>
                      </a:r>
                    </a:p>
                    <a:p>
                      <a:pPr marL="342900" indent="-342900">
                        <a:buFont typeface="Wingdings" panose="05000000000000000000" pitchFamily="2" charset="2"/>
                        <a:buChar char="q"/>
                      </a:pPr>
                      <a:r>
                        <a:rPr lang="en-US" sz="1000" noProof="0" dirty="0">
                          <a:latin typeface="+mn-lt"/>
                        </a:rPr>
                        <a:t>Meeting with R&amp;D or PM in order to explore the capability of the product </a:t>
                      </a:r>
                    </a:p>
                    <a:p>
                      <a:pPr marL="342900" indent="-342900">
                        <a:buFont typeface="Wingdings" panose="05000000000000000000" pitchFamily="2" charset="2"/>
                        <a:buChar char="q"/>
                      </a:pPr>
                      <a:r>
                        <a:rPr lang="en-US" sz="1000" noProof="0" dirty="0">
                          <a:latin typeface="+mn-lt"/>
                        </a:rPr>
                        <a:t>Cross-selling: Organize contact information or meetings with related ITW units</a:t>
                      </a:r>
                    </a:p>
                    <a:p>
                      <a:pPr marL="342900" indent="-342900">
                        <a:buFont typeface="Wingdings" panose="05000000000000000000" pitchFamily="2" charset="2"/>
                        <a:buChar char="q"/>
                      </a:pPr>
                      <a:r>
                        <a:rPr lang="en-US" sz="1000" noProof="0" dirty="0">
                          <a:latin typeface="+mn-lt"/>
                        </a:rPr>
                        <a:t>Make sure customer and ITW side is involved about the planned actions (proof of concept) </a:t>
                      </a: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1000" noProof="0" dirty="0">
                          <a:latin typeface="+mn-lt"/>
                        </a:rPr>
                        <a:t>NAM</a:t>
                      </a: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1000" noProof="0" dirty="0">
                          <a:latin typeface="+mn-lt"/>
                        </a:rPr>
                        <a:t>NAM</a:t>
                      </a: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1000" noProof="0" dirty="0">
                          <a:latin typeface="+mn-lt"/>
                        </a:rPr>
                        <a:t>VP/GM /</a:t>
                      </a:r>
                    </a:p>
                    <a:p>
                      <a:pPr algn="ctr"/>
                      <a:r>
                        <a:rPr lang="en-US" sz="1000" noProof="0" dirty="0">
                          <a:latin typeface="+mn-lt"/>
                        </a:rPr>
                        <a:t>SDM /</a:t>
                      </a:r>
                    </a:p>
                    <a:p>
                      <a:pPr algn="ctr"/>
                      <a:r>
                        <a:rPr lang="en-US" sz="1000" noProof="0" dirty="0">
                          <a:latin typeface="+mn-lt"/>
                        </a:rPr>
                        <a:t>SERVICE</a:t>
                      </a: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pPr algn="ctr"/>
                      <a:r>
                        <a:rPr lang="en-US" sz="1000" noProof="0" dirty="0">
                          <a:latin typeface="+mn-lt"/>
                        </a:rPr>
                        <a:t>DIVISION</a:t>
                      </a:r>
                    </a:p>
                    <a:p>
                      <a:pPr algn="ctr"/>
                      <a:r>
                        <a:rPr lang="en-US" sz="1000" noProof="0" dirty="0">
                          <a:latin typeface="+mn-lt"/>
                        </a:rPr>
                        <a:t>PL / </a:t>
                      </a:r>
                      <a:r>
                        <a:rPr lang="en-US" sz="1000" noProof="0" dirty="0" err="1">
                          <a:latin typeface="+mn-lt"/>
                        </a:rPr>
                        <a:t>Eng</a:t>
                      </a:r>
                      <a:r>
                        <a:rPr lang="en-US" sz="1000" noProof="0" dirty="0">
                          <a:latin typeface="+mn-lt"/>
                        </a:rPr>
                        <a:t> / </a:t>
                      </a:r>
                    </a:p>
                    <a:p>
                      <a:pPr algn="ctr"/>
                      <a:r>
                        <a:rPr lang="en-US" sz="1000" noProof="0" dirty="0">
                          <a:latin typeface="+mn-lt"/>
                        </a:rPr>
                        <a:t>ACCOUNTING</a:t>
                      </a: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tc>
                  <a:txBody>
                    <a:bodyPr/>
                    <a:lstStyle>
                      <a:lvl1pPr marL="0" algn="l" defTabSz="846247" rtl="0" eaLnBrk="1" latinLnBrk="0" hangingPunct="1">
                        <a:defRPr sz="1600" kern="1200">
                          <a:solidFill>
                            <a:schemeClr val="dk1"/>
                          </a:solidFill>
                          <a:latin typeface="Arial"/>
                        </a:defRPr>
                      </a:lvl1pPr>
                      <a:lvl2pPr marL="423123" algn="l" defTabSz="846247" rtl="0" eaLnBrk="1" latinLnBrk="0" hangingPunct="1">
                        <a:defRPr sz="1600" kern="1200">
                          <a:solidFill>
                            <a:schemeClr val="dk1"/>
                          </a:solidFill>
                          <a:latin typeface="Arial"/>
                        </a:defRPr>
                      </a:lvl2pPr>
                      <a:lvl3pPr marL="846247" algn="l" defTabSz="846247" rtl="0" eaLnBrk="1" latinLnBrk="0" hangingPunct="1">
                        <a:defRPr sz="1600" kern="1200">
                          <a:solidFill>
                            <a:schemeClr val="dk1"/>
                          </a:solidFill>
                          <a:latin typeface="Arial"/>
                        </a:defRPr>
                      </a:lvl3pPr>
                      <a:lvl4pPr marL="1269370" algn="l" defTabSz="846247" rtl="0" eaLnBrk="1" latinLnBrk="0" hangingPunct="1">
                        <a:defRPr sz="1600" kern="1200">
                          <a:solidFill>
                            <a:schemeClr val="dk1"/>
                          </a:solidFill>
                          <a:latin typeface="Arial"/>
                        </a:defRPr>
                      </a:lvl4pPr>
                      <a:lvl5pPr marL="1692492" algn="l" defTabSz="846247" rtl="0" eaLnBrk="1" latinLnBrk="0" hangingPunct="1">
                        <a:defRPr sz="1600" kern="1200">
                          <a:solidFill>
                            <a:schemeClr val="dk1"/>
                          </a:solidFill>
                          <a:latin typeface="Arial"/>
                        </a:defRPr>
                      </a:lvl5pPr>
                      <a:lvl6pPr marL="2115615" algn="l" defTabSz="846247" rtl="0" eaLnBrk="1" latinLnBrk="0" hangingPunct="1">
                        <a:defRPr sz="1600" kern="1200">
                          <a:solidFill>
                            <a:schemeClr val="dk1"/>
                          </a:solidFill>
                          <a:latin typeface="Arial"/>
                        </a:defRPr>
                      </a:lvl6pPr>
                      <a:lvl7pPr marL="2538738" algn="l" defTabSz="846247" rtl="0" eaLnBrk="1" latinLnBrk="0" hangingPunct="1">
                        <a:defRPr sz="1600" kern="1200">
                          <a:solidFill>
                            <a:schemeClr val="dk1"/>
                          </a:solidFill>
                          <a:latin typeface="Arial"/>
                        </a:defRPr>
                      </a:lvl7pPr>
                      <a:lvl8pPr marL="2961862" algn="l" defTabSz="846247" rtl="0" eaLnBrk="1" latinLnBrk="0" hangingPunct="1">
                        <a:defRPr sz="1600" kern="1200">
                          <a:solidFill>
                            <a:schemeClr val="dk1"/>
                          </a:solidFill>
                          <a:latin typeface="Arial"/>
                        </a:defRPr>
                      </a:lvl8pPr>
                      <a:lvl9pPr marL="3384985" algn="l" defTabSz="846247" rtl="0" eaLnBrk="1" latinLnBrk="0" hangingPunct="1">
                        <a:defRPr sz="1600" kern="1200">
                          <a:solidFill>
                            <a:schemeClr val="dk1"/>
                          </a:solidFill>
                          <a:latin typeface="Arial"/>
                        </a:defRPr>
                      </a:lvl9pPr>
                    </a:lstStyle>
                    <a:p>
                      <a:endParaRPr lang="en-US" sz="1000" b="1" i="0" u="sng" noProof="0" dirty="0">
                        <a:latin typeface="+mn-lt"/>
                      </a:endParaRPr>
                    </a:p>
                    <a:p>
                      <a:endParaRPr lang="en-US" sz="1000" b="0" i="1" u="none" noProof="0" dirty="0">
                        <a:latin typeface="+mn-lt"/>
                      </a:endParaRPr>
                    </a:p>
                  </a:txBody>
                  <a:tcPr marL="68564" marR="68564" marT="34282" marB="3428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EAE9"/>
                    </a:solidFill>
                  </a:tcPr>
                </a:tc>
                <a:extLst>
                  <a:ext uri="{0D108BD9-81ED-4DB2-BD59-A6C34878D82A}">
                    <a16:rowId xmlns:a16="http://schemas.microsoft.com/office/drawing/2014/main" val="3299523086"/>
                  </a:ext>
                </a:extLst>
              </a:tr>
            </a:tbl>
          </a:graphicData>
        </a:graphic>
      </p:graphicFrame>
      <p:sp>
        <p:nvSpPr>
          <p:cNvPr id="6"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2.5: CHECKLIST</a:t>
            </a:r>
          </a:p>
        </p:txBody>
      </p:sp>
    </p:spTree>
    <p:extLst>
      <p:ext uri="{BB962C8B-B14F-4D97-AF65-F5344CB8AC3E}">
        <p14:creationId xmlns:p14="http://schemas.microsoft.com/office/powerpoint/2010/main" val="160656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27</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2: LEARNINGS</a:t>
            </a:r>
          </a:p>
        </p:txBody>
      </p:sp>
      <p:sp>
        <p:nvSpPr>
          <p:cNvPr id="28" name="Rectangle 10">
            <a:extLst>
              <a:ext uri="{FF2B5EF4-FFF2-40B4-BE49-F238E27FC236}">
                <a16:creationId xmlns:a16="http://schemas.microsoft.com/office/drawing/2014/main" id="{96F85632-A13D-405E-8B9F-3332274AE8CC}"/>
              </a:ext>
            </a:extLst>
          </p:cNvPr>
          <p:cNvSpPr/>
          <p:nvPr/>
        </p:nvSpPr>
        <p:spPr>
          <a:xfrm>
            <a:off x="93432" y="869232"/>
            <a:ext cx="5789855" cy="4022069"/>
          </a:xfrm>
          <a:prstGeom prst="rect">
            <a:avLst/>
          </a:prstGeom>
          <a:solidFill>
            <a:schemeClr val="bg1">
              <a:lumMod val="95000"/>
            </a:schemeClr>
          </a:solidFill>
          <a:ln w="9525" cap="flat" cmpd="sng" algn="ctr">
            <a:solidFill>
              <a:srgbClr val="60849D">
                <a:lumMod val="40000"/>
                <a:lumOff val="60000"/>
              </a:srgbClr>
            </a:solidFill>
            <a:prstDash val="solid"/>
          </a:ln>
          <a:effectLst>
            <a:outerShdw blurRad="50800" dist="38100" dir="2700000" algn="tl" rotWithShape="0">
              <a:prstClr val="black">
                <a:alpha val="40000"/>
              </a:prstClr>
            </a:outerShdw>
          </a:effectLst>
        </p:spPr>
        <p:txBody>
          <a:bodyPr lIns="80981" tIns="31194" rIns="62387" bIns="31194" rtlCol="0" anchor="t" anchorCtr="0"/>
          <a:lstStyle/>
          <a:p>
            <a:pPr defTabSz="685617" fontAlgn="base">
              <a:spcBef>
                <a:spcPct val="0"/>
              </a:spcBef>
              <a:spcAft>
                <a:spcPct val="0"/>
              </a:spcAft>
              <a:defRPr/>
            </a:pPr>
            <a:r>
              <a:rPr lang="en-US" sz="1050" b="1" u="sng" kern="0" dirty="0">
                <a:solidFill>
                  <a:prstClr val="black"/>
                </a:solidFill>
                <a:latin typeface="Calibri"/>
                <a:cs typeface="Arial" panose="020B0604020202020204" pitchFamily="34" charset="0"/>
              </a:rPr>
              <a:t>Step 2.1   Identify Contacts</a:t>
            </a:r>
          </a:p>
          <a:p>
            <a:pPr marL="214255" indent="-214255" defTabSz="685617">
              <a:buFont typeface="Arial" panose="020B0604020202020204" pitchFamily="34" charset="0"/>
              <a:buChar char="•"/>
            </a:pPr>
            <a:r>
              <a:rPr lang="en-US" sz="1050" dirty="0">
                <a:solidFill>
                  <a:prstClr val="black"/>
                </a:solidFill>
                <a:latin typeface="Calibri"/>
                <a:cs typeface="Arial" panose="020B0604020202020204" pitchFamily="34" charset="0"/>
              </a:rPr>
              <a:t>Mapping the Customer is not that easy as it seems</a:t>
            </a:r>
          </a:p>
          <a:p>
            <a:pPr marL="603767" lvl="1" indent="-214255" defTabSz="685617">
              <a:buFont typeface="Symbol" panose="05050102010706020507" pitchFamily="18" charset="2"/>
              <a:buChar char="-"/>
            </a:pPr>
            <a:r>
              <a:rPr lang="en-US" sz="1050" dirty="0">
                <a:solidFill>
                  <a:prstClr val="black"/>
                </a:solidFill>
                <a:latin typeface="Calibri"/>
                <a:cs typeface="Arial" panose="020B0604020202020204" pitchFamily="34" charset="0"/>
              </a:rPr>
              <a:t>Quantity of information (information overload vs. information gap)</a:t>
            </a:r>
          </a:p>
          <a:p>
            <a:pPr marL="603767" lvl="1" indent="-214255" defTabSz="685617">
              <a:buFont typeface="Symbol" panose="05050102010706020507" pitchFamily="18" charset="2"/>
              <a:buChar char="-"/>
            </a:pPr>
            <a:r>
              <a:rPr lang="en-US" sz="1050" dirty="0">
                <a:solidFill>
                  <a:prstClr val="black"/>
                </a:solidFill>
                <a:latin typeface="Calibri"/>
                <a:cs typeface="Arial" panose="020B0604020202020204" pitchFamily="34" charset="0"/>
              </a:rPr>
              <a:t>Starting point with just one customer contact</a:t>
            </a:r>
          </a:p>
          <a:p>
            <a:pPr marL="214255" indent="-214255" defTabSz="685617">
              <a:buFont typeface="Arial" panose="020B0604020202020204" pitchFamily="34" charset="0"/>
              <a:buChar char="•"/>
            </a:pPr>
            <a:r>
              <a:rPr lang="en-US" sz="1050" dirty="0">
                <a:solidFill>
                  <a:prstClr val="black"/>
                </a:solidFill>
                <a:latin typeface="Calibri"/>
                <a:cs typeface="Arial" panose="020B0604020202020204" pitchFamily="34" charset="0"/>
              </a:rPr>
              <a:t>Don’t limit the number of customer contacts for the process</a:t>
            </a:r>
          </a:p>
          <a:p>
            <a:pPr marL="214255" indent="-214255" defTabSz="685617">
              <a:buFont typeface="Arial" panose="020B0604020202020204" pitchFamily="34" charset="0"/>
              <a:buChar char="•"/>
            </a:pPr>
            <a:endParaRPr lang="en-US" sz="1050" dirty="0">
              <a:solidFill>
                <a:prstClr val="black"/>
              </a:solidFill>
              <a:latin typeface="Calibri"/>
              <a:cs typeface="Arial" panose="020B0604020202020204" pitchFamily="34" charset="0"/>
            </a:endParaRPr>
          </a:p>
          <a:p>
            <a:pPr marL="214255" indent="-214255" defTabSz="685617">
              <a:buFont typeface="Arial" panose="020B0604020202020204" pitchFamily="34" charset="0"/>
              <a:buChar char="•"/>
            </a:pPr>
            <a:endParaRPr lang="en-US" sz="1050" dirty="0">
              <a:solidFill>
                <a:prstClr val="black"/>
              </a:solidFill>
              <a:latin typeface="Calibri"/>
              <a:cs typeface="Arial" panose="020B0604020202020204" pitchFamily="34" charset="0"/>
            </a:endParaRPr>
          </a:p>
          <a:p>
            <a:pPr defTabSz="685617"/>
            <a:r>
              <a:rPr lang="en-US" sz="1050" b="1" u="sng" dirty="0">
                <a:solidFill>
                  <a:prstClr val="black"/>
                </a:solidFill>
                <a:latin typeface="Calibri"/>
                <a:cs typeface="Arial" panose="020B0604020202020204" pitchFamily="34" charset="0"/>
              </a:rPr>
              <a:t>Step 2.4   80/20 Focusing</a:t>
            </a:r>
          </a:p>
          <a:p>
            <a:pPr marL="214255" indent="-214255" defTabSz="685617">
              <a:buFont typeface="Arial" panose="020B0604020202020204" pitchFamily="34" charset="0"/>
              <a:buChar char="•"/>
            </a:pPr>
            <a:r>
              <a:rPr lang="en-US" sz="1050" dirty="0">
                <a:solidFill>
                  <a:prstClr val="black"/>
                </a:solidFill>
                <a:latin typeface="Calibri"/>
                <a:cs typeface="Arial" panose="020B0604020202020204" pitchFamily="34" charset="0"/>
              </a:rPr>
              <a:t>Don’t limit your whole focus just on the “80” customer contacts. Be also aware of the “20”. Today’s “20” could become an “80” in the future</a:t>
            </a:r>
          </a:p>
          <a:p>
            <a:pPr marL="214255" indent="-214255" defTabSz="685617">
              <a:buFont typeface="Arial" panose="020B0604020202020204" pitchFamily="34" charset="0"/>
              <a:buChar char="•"/>
            </a:pPr>
            <a:endParaRPr lang="en-US" sz="1050" dirty="0">
              <a:solidFill>
                <a:prstClr val="black"/>
              </a:solidFill>
              <a:latin typeface="Calibri"/>
              <a:cs typeface="Arial" panose="020B0604020202020204" pitchFamily="34" charset="0"/>
            </a:endParaRPr>
          </a:p>
          <a:p>
            <a:pPr marL="214255" indent="-214255" defTabSz="685617">
              <a:buFont typeface="Arial" panose="020B0604020202020204" pitchFamily="34" charset="0"/>
              <a:buChar char="•"/>
            </a:pPr>
            <a:endParaRPr lang="en-US" sz="1050" dirty="0">
              <a:solidFill>
                <a:prstClr val="black"/>
              </a:solidFill>
              <a:latin typeface="Calibri"/>
              <a:cs typeface="Arial" panose="020B0604020202020204" pitchFamily="34" charset="0"/>
            </a:endParaRPr>
          </a:p>
          <a:p>
            <a:pPr defTabSz="685617"/>
            <a:r>
              <a:rPr lang="en-US" sz="1050" b="1" u="sng" dirty="0">
                <a:solidFill>
                  <a:prstClr val="black"/>
                </a:solidFill>
                <a:latin typeface="Calibri"/>
                <a:cs typeface="Arial" panose="020B0604020202020204" pitchFamily="34" charset="0"/>
              </a:rPr>
              <a:t>Step 2.5   Relationship Management Actions</a:t>
            </a:r>
          </a:p>
          <a:p>
            <a:pPr marL="214255" indent="-214255" defTabSz="685617">
              <a:buFont typeface="Arial" panose="020B0604020202020204" pitchFamily="34" charset="0"/>
              <a:buChar char="•"/>
            </a:pPr>
            <a:r>
              <a:rPr lang="en-US" sz="1050" dirty="0">
                <a:solidFill>
                  <a:prstClr val="black"/>
                </a:solidFill>
                <a:latin typeface="Calibri"/>
                <a:cs typeface="Arial" panose="020B0604020202020204" pitchFamily="34" charset="0"/>
              </a:rPr>
              <a:t>Create an Action Plan with clear responsibilities and a realistic timeline. Set up a Follow Up System that ensures that the Action Plan is kept</a:t>
            </a:r>
          </a:p>
          <a:p>
            <a:pPr marL="603767" lvl="1" indent="-214255" defTabSz="685617">
              <a:buFont typeface="Symbol" panose="05050102010706020507" pitchFamily="18" charset="2"/>
              <a:buChar char="-"/>
            </a:pPr>
            <a:endParaRPr lang="en-US" sz="1050" dirty="0">
              <a:solidFill>
                <a:prstClr val="black"/>
              </a:solidFill>
              <a:latin typeface="Calibri"/>
              <a:cs typeface="Arial" panose="020B0604020202020204" pitchFamily="34" charset="0"/>
            </a:endParaRPr>
          </a:p>
          <a:p>
            <a:pPr marL="603767" lvl="1" indent="-214255" defTabSz="685617">
              <a:buFont typeface="Symbol" panose="05050102010706020507" pitchFamily="18" charset="2"/>
              <a:buChar char="-"/>
            </a:pPr>
            <a:endParaRPr lang="en-US" sz="1050" dirty="0">
              <a:solidFill>
                <a:prstClr val="black"/>
              </a:solidFill>
              <a:latin typeface="Calibri"/>
              <a:cs typeface="Arial" panose="020B0604020202020204" pitchFamily="34" charset="0"/>
            </a:endParaRPr>
          </a:p>
          <a:p>
            <a:pPr defTabSz="685617"/>
            <a:r>
              <a:rPr lang="en-US" sz="1050" b="1" u="sng" dirty="0">
                <a:solidFill>
                  <a:prstClr val="black"/>
                </a:solidFill>
                <a:latin typeface="Calibri"/>
                <a:cs typeface="Arial" panose="020B0604020202020204" pitchFamily="34" charset="0"/>
              </a:rPr>
              <a:t>General</a:t>
            </a:r>
            <a:endParaRPr lang="en-US" sz="1050" dirty="0">
              <a:solidFill>
                <a:prstClr val="black"/>
              </a:solidFill>
              <a:latin typeface="Calibri"/>
              <a:cs typeface="Arial" panose="020B0604020202020204" pitchFamily="34" charset="0"/>
            </a:endParaRPr>
          </a:p>
          <a:p>
            <a:pPr marL="214255" indent="-214255" defTabSz="685617">
              <a:buFont typeface="Arial" panose="020B0604020202020204" pitchFamily="34" charset="0"/>
              <a:buChar char="•"/>
            </a:pPr>
            <a:r>
              <a:rPr lang="en-US" sz="1050" dirty="0">
                <a:solidFill>
                  <a:prstClr val="black"/>
                </a:solidFill>
                <a:latin typeface="Calibri"/>
                <a:cs typeface="Arial" panose="020B0604020202020204" pitchFamily="34" charset="0"/>
              </a:rPr>
              <a:t>Different standards of information and details as a result of FEG surveys</a:t>
            </a:r>
            <a:endParaRPr lang="en-US" sz="1050" dirty="0">
              <a:solidFill>
                <a:prstClr val="black"/>
              </a:solidFill>
              <a:latin typeface="Calibri"/>
              <a:cs typeface="Arial" panose="020B0604020202020204" pitchFamily="34" charset="0"/>
              <a:sym typeface="Wingdings" panose="05000000000000000000" pitchFamily="2" charset="2"/>
            </a:endParaRPr>
          </a:p>
          <a:p>
            <a:pPr marL="214255" indent="-214255" defTabSz="685617">
              <a:buFont typeface="Arial" panose="020B0604020202020204" pitchFamily="34" charset="0"/>
              <a:buChar char="•"/>
            </a:pPr>
            <a:r>
              <a:rPr lang="en-US" sz="1050" dirty="0">
                <a:solidFill>
                  <a:prstClr val="black"/>
                </a:solidFill>
                <a:latin typeface="Calibri"/>
                <a:cs typeface="Arial" panose="020B0604020202020204" pitchFamily="34" charset="0"/>
                <a:sym typeface="Wingdings" panose="05000000000000000000" pitchFamily="2" charset="2"/>
              </a:rPr>
              <a:t>Stick to the Timeline – don’t get lost in details</a:t>
            </a:r>
            <a:endParaRPr lang="en-US" sz="1050" dirty="0">
              <a:solidFill>
                <a:prstClr val="black"/>
              </a:solidFill>
              <a:latin typeface="Calibri"/>
              <a:cs typeface="Arial" panose="020B0604020202020204" pitchFamily="34" charset="0"/>
            </a:endParaRPr>
          </a:p>
          <a:p>
            <a:pPr marL="214255" indent="-214255" defTabSz="685617">
              <a:buFont typeface="Arial" panose="020B0604020202020204" pitchFamily="34" charset="0"/>
              <a:buChar char="•"/>
            </a:pPr>
            <a:r>
              <a:rPr lang="en-US" sz="1050" dirty="0">
                <a:solidFill>
                  <a:prstClr val="black"/>
                </a:solidFill>
                <a:latin typeface="Calibri"/>
                <a:cs typeface="Arial" panose="020B0604020202020204" pitchFamily="34" charset="0"/>
              </a:rPr>
              <a:t>Backflow of New Customer Contact information from following steps </a:t>
            </a:r>
          </a:p>
          <a:p>
            <a:pPr defTabSz="685617"/>
            <a:r>
              <a:rPr lang="en-US" sz="1050" b="1" dirty="0">
                <a:solidFill>
                  <a:prstClr val="black"/>
                </a:solidFill>
                <a:latin typeface="Calibri"/>
                <a:cs typeface="Arial" panose="020B0604020202020204" pitchFamily="34" charset="0"/>
                <a:sym typeface="Wingdings" panose="05000000000000000000" pitchFamily="2" charset="2"/>
              </a:rPr>
              <a:t>       </a:t>
            </a:r>
            <a:r>
              <a:rPr lang="en-US" sz="1050" dirty="0">
                <a:solidFill>
                  <a:prstClr val="black"/>
                </a:solidFill>
                <a:latin typeface="Calibri"/>
                <a:cs typeface="Arial" panose="020B0604020202020204" pitchFamily="34" charset="0"/>
                <a:sym typeface="Wingdings" panose="05000000000000000000" pitchFamily="2" charset="2"/>
              </a:rPr>
              <a:t> Mapping the customer is an iterative process</a:t>
            </a:r>
          </a:p>
        </p:txBody>
      </p:sp>
      <p:graphicFrame>
        <p:nvGraphicFramePr>
          <p:cNvPr id="7" name="Table 2"/>
          <p:cNvGraphicFramePr>
            <a:graphicFrameLocks noGrp="1"/>
          </p:cNvGraphicFramePr>
          <p:nvPr>
            <p:extLst>
              <p:ext uri="{D42A27DB-BD31-4B8C-83A1-F6EECF244321}">
                <p14:modId xmlns:p14="http://schemas.microsoft.com/office/powerpoint/2010/main" val="315969999"/>
              </p:ext>
            </p:extLst>
          </p:nvPr>
        </p:nvGraphicFramePr>
        <p:xfrm>
          <a:off x="5965302" y="601961"/>
          <a:ext cx="3092256" cy="4292007"/>
        </p:xfrm>
        <a:graphic>
          <a:graphicData uri="http://schemas.openxmlformats.org/drawingml/2006/table">
            <a:tbl>
              <a:tblPr>
                <a:effectLst>
                  <a:outerShdw blurRad="50800" dist="38100" dir="2700000" algn="tl" rotWithShape="0">
                    <a:prstClr val="black">
                      <a:alpha val="40000"/>
                    </a:prstClr>
                  </a:outerShdw>
                </a:effectLst>
              </a:tblPr>
              <a:tblGrid>
                <a:gridCol w="773064">
                  <a:extLst>
                    <a:ext uri="{9D8B030D-6E8A-4147-A177-3AD203B41FA5}">
                      <a16:colId xmlns:a16="http://schemas.microsoft.com/office/drawing/2014/main" val="20001"/>
                    </a:ext>
                  </a:extLst>
                </a:gridCol>
                <a:gridCol w="773064">
                  <a:extLst>
                    <a:ext uri="{9D8B030D-6E8A-4147-A177-3AD203B41FA5}">
                      <a16:colId xmlns:a16="http://schemas.microsoft.com/office/drawing/2014/main" val="20002"/>
                    </a:ext>
                  </a:extLst>
                </a:gridCol>
                <a:gridCol w="773064">
                  <a:extLst>
                    <a:ext uri="{9D8B030D-6E8A-4147-A177-3AD203B41FA5}">
                      <a16:colId xmlns:a16="http://schemas.microsoft.com/office/drawing/2014/main" val="20003"/>
                    </a:ext>
                  </a:extLst>
                </a:gridCol>
                <a:gridCol w="773064">
                  <a:extLst>
                    <a:ext uri="{9D8B030D-6E8A-4147-A177-3AD203B41FA5}">
                      <a16:colId xmlns:a16="http://schemas.microsoft.com/office/drawing/2014/main" val="20004"/>
                    </a:ext>
                  </a:extLst>
                </a:gridCol>
              </a:tblGrid>
              <a:tr h="269938">
                <a:tc>
                  <a:txBody>
                    <a:bodyPr/>
                    <a:lstStyle/>
                    <a:p>
                      <a:pPr algn="ctr" rtl="0" fontAlgn="ctr"/>
                      <a:r>
                        <a:rPr lang="en-GB" sz="1000" b="1" i="0" u="none" strike="noStrike" dirty="0">
                          <a:solidFill>
                            <a:srgbClr val="FFFFFF"/>
                          </a:solidFill>
                          <a:effectLst/>
                          <a:latin typeface="Calibri"/>
                        </a:rPr>
                        <a:t>R</a:t>
                      </a:r>
                      <a:r>
                        <a:rPr lang="en-GB" sz="1000" b="0" i="0" u="none" strike="noStrike" dirty="0">
                          <a:solidFill>
                            <a:srgbClr val="FFFFFF"/>
                          </a:solidFill>
                          <a:effectLst/>
                          <a:latin typeface="Calibri"/>
                        </a:rPr>
                        <a:t>esponsible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75000"/>
                      </a:schemeClr>
                    </a:solidFill>
                  </a:tcPr>
                </a:tc>
                <a:tc>
                  <a:txBody>
                    <a:bodyPr/>
                    <a:lstStyle/>
                    <a:p>
                      <a:pPr algn="ctr" rtl="0" fontAlgn="ctr"/>
                      <a:r>
                        <a:rPr lang="en-GB" sz="1000" b="1" i="0" u="none" strike="noStrike" dirty="0">
                          <a:solidFill>
                            <a:srgbClr val="FFFFFF"/>
                          </a:solidFill>
                          <a:effectLst/>
                          <a:latin typeface="Calibri"/>
                        </a:rPr>
                        <a:t>A</a:t>
                      </a:r>
                      <a:r>
                        <a:rPr lang="en-GB" sz="1000" b="0" i="0" u="none" strike="noStrike" dirty="0">
                          <a:solidFill>
                            <a:srgbClr val="FFFFFF"/>
                          </a:solidFill>
                          <a:effectLst/>
                          <a:latin typeface="Calibri"/>
                        </a:rPr>
                        <a:t>ccountable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75000"/>
                      </a:schemeClr>
                    </a:solidFill>
                  </a:tcPr>
                </a:tc>
                <a:tc>
                  <a:txBody>
                    <a:bodyPr/>
                    <a:lstStyle/>
                    <a:p>
                      <a:pPr algn="ctr" rtl="0" fontAlgn="ctr"/>
                      <a:r>
                        <a:rPr lang="en-GB" sz="1000" b="1" i="0" u="none" strike="noStrike" dirty="0">
                          <a:solidFill>
                            <a:srgbClr val="FFFFFF"/>
                          </a:solidFill>
                          <a:effectLst/>
                          <a:latin typeface="Calibri"/>
                        </a:rPr>
                        <a:t>C</a:t>
                      </a:r>
                      <a:r>
                        <a:rPr lang="en-GB" sz="1000" b="0" i="0" u="none" strike="noStrike" dirty="0">
                          <a:solidFill>
                            <a:srgbClr val="FFFFFF"/>
                          </a:solidFill>
                          <a:effectLst/>
                          <a:latin typeface="Calibri"/>
                        </a:rPr>
                        <a:t>onsulted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75000"/>
                      </a:schemeClr>
                    </a:solidFill>
                  </a:tcPr>
                </a:tc>
                <a:tc>
                  <a:txBody>
                    <a:bodyPr/>
                    <a:lstStyle/>
                    <a:p>
                      <a:pPr algn="ctr" rtl="0" fontAlgn="ctr"/>
                      <a:r>
                        <a:rPr lang="en-GB" sz="1000" b="1" i="0" u="none" strike="noStrike" dirty="0">
                          <a:solidFill>
                            <a:srgbClr val="FFFFFF"/>
                          </a:solidFill>
                          <a:effectLst/>
                          <a:latin typeface="Calibri"/>
                        </a:rPr>
                        <a:t>I</a:t>
                      </a:r>
                      <a:r>
                        <a:rPr lang="en-GB" sz="1000" b="0" i="0" u="none" strike="noStrike" dirty="0">
                          <a:solidFill>
                            <a:srgbClr val="FFFFFF"/>
                          </a:solidFill>
                          <a:effectLst/>
                          <a:latin typeface="Calibri"/>
                        </a:rPr>
                        <a:t>nformed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4022069">
                <a:tc>
                  <a:txBody>
                    <a:bodyPr/>
                    <a:lstStyle/>
                    <a:p>
                      <a:pPr algn="ctr" rtl="0" fontAlgn="ctr"/>
                      <a:endParaRPr lang="en-GB" sz="900" b="0" i="0" u="none" strike="noStrike" dirty="0">
                        <a:solidFill>
                          <a:srgbClr val="000000"/>
                        </a:solidFill>
                        <a:effectLst/>
                        <a:latin typeface="Calibri"/>
                      </a:endParaRPr>
                    </a:p>
                    <a:p>
                      <a:pPr algn="ctr" rtl="0" fontAlgn="ctr"/>
                      <a:r>
                        <a:rPr lang="en-GB" sz="900" b="0" i="0" u="none" strike="noStrike" dirty="0">
                          <a:solidFill>
                            <a:srgbClr val="000000"/>
                          </a:solidFill>
                          <a:effectLst/>
                          <a:latin typeface="Calibri"/>
                        </a:rPr>
                        <a:t>NAM</a:t>
                      </a: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marL="0" marR="0" indent="0" algn="ctr" defTabSz="846247" rtl="0" eaLnBrk="1" fontAlgn="ctr"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mn-lt"/>
                        </a:rPr>
                        <a:t>NAM</a:t>
                      </a: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marL="0" marR="0" indent="0" algn="ctr" defTabSz="846247" rtl="0" eaLnBrk="1" fontAlgn="ctr"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mn-lt"/>
                        </a:rPr>
                        <a:t>NAM</a:t>
                      </a:r>
                    </a:p>
                  </a:txBody>
                  <a:tcPr marL="1229" marR="1229" marT="12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algn="ctr" rtl="0" fontAlgn="ctr"/>
                      <a:endParaRPr lang="en-GB" sz="900" b="0" i="0" u="none" strike="noStrike" dirty="0">
                        <a:solidFill>
                          <a:srgbClr val="000000"/>
                        </a:solidFill>
                        <a:effectLst/>
                        <a:latin typeface="Calibri"/>
                      </a:endParaRPr>
                    </a:p>
                    <a:p>
                      <a:pPr algn="ctr"/>
                      <a:r>
                        <a:rPr lang="en-US" sz="900" noProof="0" dirty="0">
                          <a:latin typeface="+mn-lt"/>
                        </a:rPr>
                        <a:t>NAM</a:t>
                      </a: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a:r>
                        <a:rPr lang="en-US" sz="900" noProof="0" dirty="0">
                          <a:latin typeface="+mn-lt"/>
                        </a:rPr>
                        <a:t>NAM</a:t>
                      </a: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a:r>
                        <a:rPr lang="en-US" sz="900" noProof="0" dirty="0">
                          <a:latin typeface="+mn-lt"/>
                        </a:rPr>
                        <a:t>NAM</a:t>
                      </a:r>
                    </a:p>
                  </a:txBody>
                  <a:tcPr marL="1229" marR="1229" marT="12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algn="ctr" rtl="0" fontAlgn="ctr"/>
                      <a:endParaRPr lang="en-GB" sz="900" b="0" i="0" u="none" strike="noStrike" dirty="0">
                        <a:solidFill>
                          <a:srgbClr val="000000"/>
                        </a:solidFill>
                        <a:effectLst/>
                        <a:latin typeface="Calibri"/>
                      </a:endParaRPr>
                    </a:p>
                    <a:p>
                      <a:pPr algn="ctr"/>
                      <a:r>
                        <a:rPr lang="en-US" sz="900" noProof="0" dirty="0">
                          <a:latin typeface="+mn-lt"/>
                        </a:rPr>
                        <a:t>VP/GM /</a:t>
                      </a:r>
                    </a:p>
                    <a:p>
                      <a:pPr algn="ctr"/>
                      <a:r>
                        <a:rPr lang="en-US" sz="900" noProof="0" dirty="0">
                          <a:latin typeface="+mn-lt"/>
                        </a:rPr>
                        <a:t>SALES /</a:t>
                      </a:r>
                    </a:p>
                    <a:p>
                      <a:pPr algn="ctr"/>
                      <a:r>
                        <a:rPr lang="en-US" sz="900" noProof="0" dirty="0">
                          <a:latin typeface="+mn-lt"/>
                        </a:rPr>
                        <a:t>SERVICE</a:t>
                      </a: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r>
                        <a:rPr lang="en-GB" sz="900" b="0" i="0" u="none" strike="noStrike" dirty="0">
                          <a:solidFill>
                            <a:srgbClr val="000000"/>
                          </a:solidFill>
                          <a:effectLst/>
                          <a:latin typeface="+mn-lt"/>
                        </a:rPr>
                        <a:t>VP/GM /</a:t>
                      </a:r>
                    </a:p>
                    <a:p>
                      <a:pPr algn="ctr" rtl="0" fontAlgn="ctr"/>
                      <a:r>
                        <a:rPr lang="en-GB" sz="900" b="0" i="0" u="none" strike="noStrike" dirty="0">
                          <a:solidFill>
                            <a:srgbClr val="000000"/>
                          </a:solidFill>
                          <a:effectLst/>
                          <a:latin typeface="+mn-lt"/>
                        </a:rPr>
                        <a:t>SDM /</a:t>
                      </a:r>
                    </a:p>
                    <a:p>
                      <a:pPr algn="ctr" rtl="0" fontAlgn="ctr"/>
                      <a:r>
                        <a:rPr lang="en-GB" sz="900" b="0" i="0" u="none" strike="noStrike" dirty="0">
                          <a:solidFill>
                            <a:srgbClr val="000000"/>
                          </a:solidFill>
                          <a:effectLst/>
                          <a:latin typeface="+mn-lt"/>
                        </a:rPr>
                        <a:t>SERVICE</a:t>
                      </a: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a:r>
                        <a:rPr lang="en-US" sz="900" noProof="0" dirty="0">
                          <a:latin typeface="+mn-lt"/>
                        </a:rPr>
                        <a:t>VP/GM /</a:t>
                      </a:r>
                    </a:p>
                    <a:p>
                      <a:pPr algn="ctr"/>
                      <a:r>
                        <a:rPr lang="en-US" sz="900" noProof="0" dirty="0">
                          <a:latin typeface="+mn-lt"/>
                        </a:rPr>
                        <a:t>SDM /</a:t>
                      </a:r>
                    </a:p>
                    <a:p>
                      <a:pPr algn="ctr"/>
                      <a:r>
                        <a:rPr lang="en-US" sz="900" noProof="0" dirty="0">
                          <a:latin typeface="+mn-lt"/>
                        </a:rPr>
                        <a:t>SERVICE</a:t>
                      </a:r>
                    </a:p>
                  </a:txBody>
                  <a:tcPr marL="1229" marR="1229" marT="12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algn="ctr" rtl="0" fontAlgn="ctr"/>
                      <a:endParaRPr lang="en-GB" sz="900" b="0" i="0" u="none" strike="noStrike" dirty="0">
                        <a:solidFill>
                          <a:srgbClr val="000000"/>
                        </a:solidFill>
                        <a:effectLst/>
                        <a:latin typeface="Calibri"/>
                      </a:endParaRPr>
                    </a:p>
                    <a:p>
                      <a:pPr algn="ctr"/>
                      <a:r>
                        <a:rPr lang="en-US" sz="900" noProof="0" dirty="0">
                          <a:latin typeface="+mn-lt"/>
                        </a:rPr>
                        <a:t>DIVISION</a:t>
                      </a:r>
                    </a:p>
                    <a:p>
                      <a:pPr algn="ctr"/>
                      <a:r>
                        <a:rPr lang="en-US" sz="900" noProof="0" dirty="0">
                          <a:latin typeface="+mn-lt"/>
                        </a:rPr>
                        <a:t>PL / </a:t>
                      </a:r>
                      <a:r>
                        <a:rPr lang="en-US" sz="900" noProof="0" dirty="0" err="1">
                          <a:latin typeface="+mn-lt"/>
                        </a:rPr>
                        <a:t>Eng</a:t>
                      </a:r>
                      <a:r>
                        <a:rPr lang="en-US" sz="900" noProof="0" dirty="0">
                          <a:latin typeface="+mn-lt"/>
                        </a:rPr>
                        <a:t> / </a:t>
                      </a:r>
                    </a:p>
                    <a:p>
                      <a:pPr algn="ctr"/>
                      <a:r>
                        <a:rPr lang="en-US" sz="900" noProof="0" dirty="0">
                          <a:latin typeface="+mn-lt"/>
                        </a:rPr>
                        <a:t>ACCOUNTING</a:t>
                      </a: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a:r>
                        <a:rPr lang="en-US" sz="900" noProof="0" dirty="0">
                          <a:latin typeface="+mn-lt"/>
                        </a:rPr>
                        <a:t>DIVISION</a:t>
                      </a:r>
                    </a:p>
                    <a:p>
                      <a:pPr algn="ctr"/>
                      <a:r>
                        <a:rPr lang="en-US" sz="900" noProof="0" dirty="0">
                          <a:latin typeface="+mn-lt"/>
                        </a:rPr>
                        <a:t>PL / </a:t>
                      </a:r>
                      <a:r>
                        <a:rPr lang="en-US" sz="900" noProof="0" dirty="0" err="1">
                          <a:latin typeface="+mn-lt"/>
                        </a:rPr>
                        <a:t>Eng</a:t>
                      </a:r>
                      <a:r>
                        <a:rPr lang="en-US" sz="900" noProof="0" dirty="0">
                          <a:latin typeface="+mn-lt"/>
                        </a:rPr>
                        <a:t> / </a:t>
                      </a:r>
                    </a:p>
                    <a:p>
                      <a:pPr algn="ctr"/>
                      <a:r>
                        <a:rPr lang="en-US" sz="900" noProof="0" dirty="0">
                          <a:latin typeface="+mn-lt"/>
                        </a:rPr>
                        <a:t>ACCOUNTING</a:t>
                      </a: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rtl="0" fontAlgn="ctr"/>
                      <a:endParaRPr lang="en-GB" sz="900" b="0" i="0" u="none" strike="noStrike" dirty="0">
                        <a:solidFill>
                          <a:srgbClr val="000000"/>
                        </a:solidFill>
                        <a:effectLst/>
                        <a:latin typeface="Calibri"/>
                      </a:endParaRPr>
                    </a:p>
                    <a:p>
                      <a:pPr algn="ctr"/>
                      <a:r>
                        <a:rPr lang="en-US" sz="900" noProof="0" dirty="0">
                          <a:latin typeface="+mn-lt"/>
                        </a:rPr>
                        <a:t>DIVISION</a:t>
                      </a:r>
                    </a:p>
                    <a:p>
                      <a:pPr algn="ctr"/>
                      <a:r>
                        <a:rPr lang="en-US" sz="900" noProof="0" dirty="0">
                          <a:latin typeface="+mn-lt"/>
                        </a:rPr>
                        <a:t>PL / </a:t>
                      </a:r>
                      <a:r>
                        <a:rPr lang="en-US" sz="900" noProof="0" dirty="0" err="1">
                          <a:latin typeface="+mn-lt"/>
                        </a:rPr>
                        <a:t>Eng</a:t>
                      </a:r>
                      <a:r>
                        <a:rPr lang="en-US" sz="900" noProof="0" dirty="0">
                          <a:latin typeface="+mn-lt"/>
                        </a:rPr>
                        <a:t> / </a:t>
                      </a:r>
                    </a:p>
                    <a:p>
                      <a:pPr algn="ctr"/>
                      <a:r>
                        <a:rPr lang="en-US" sz="900" noProof="0" dirty="0">
                          <a:latin typeface="+mn-lt"/>
                        </a:rPr>
                        <a:t>ACCOUNTING</a:t>
                      </a:r>
                    </a:p>
                  </a:txBody>
                  <a:tcPr marL="1229" marR="1229" marT="12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7775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28</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2 Key Takeaways</a:t>
            </a:r>
          </a:p>
        </p:txBody>
      </p:sp>
      <p:sp>
        <p:nvSpPr>
          <p:cNvPr id="5" name="TextBox 4">
            <a:extLst>
              <a:ext uri="{FF2B5EF4-FFF2-40B4-BE49-F238E27FC236}">
                <a16:creationId xmlns:a16="http://schemas.microsoft.com/office/drawing/2014/main" id="{EBB7D230-4643-432E-942E-5A222458FCAB}"/>
              </a:ext>
            </a:extLst>
          </p:cNvPr>
          <p:cNvSpPr txBox="1"/>
          <p:nvPr/>
        </p:nvSpPr>
        <p:spPr>
          <a:xfrm>
            <a:off x="174727" y="1144955"/>
            <a:ext cx="8267636" cy="3323987"/>
          </a:xfrm>
          <a:prstGeom prst="rect">
            <a:avLst/>
          </a:prstGeom>
          <a:noFill/>
        </p:spPr>
        <p:txBody>
          <a:bodyPr wrap="square" rtlCol="0">
            <a:spAutoFit/>
          </a:bodyPr>
          <a:lstStyle/>
          <a:p>
            <a:pPr defTabSz="779025"/>
            <a:r>
              <a:rPr lang="en-US" dirty="0">
                <a:solidFill>
                  <a:prstClr val="black"/>
                </a:solidFill>
                <a:latin typeface="Calibri"/>
              </a:rPr>
              <a:t>Clearly understanding who the gate keeper is within the organization. Who has the power for the final say.</a:t>
            </a:r>
          </a:p>
          <a:p>
            <a:pPr defTabSz="779025"/>
            <a:endParaRPr lang="en-US" dirty="0">
              <a:solidFill>
                <a:prstClr val="black"/>
              </a:solidFill>
              <a:latin typeface="Calibri"/>
            </a:endParaRPr>
          </a:p>
          <a:p>
            <a:pPr defTabSz="779025"/>
            <a:endParaRPr lang="en-US" dirty="0">
              <a:solidFill>
                <a:prstClr val="black"/>
              </a:solidFill>
              <a:latin typeface="Calibri"/>
            </a:endParaRPr>
          </a:p>
          <a:p>
            <a:pPr defTabSz="779025"/>
            <a:r>
              <a:rPr lang="en-US" dirty="0">
                <a:solidFill>
                  <a:prstClr val="black"/>
                </a:solidFill>
                <a:latin typeface="Calibri"/>
              </a:rPr>
              <a:t>Ensure that we have multiple contacts with an action plan for each person.  Are there any individuals who could derail the project?</a:t>
            </a:r>
          </a:p>
          <a:p>
            <a:pPr defTabSz="779025"/>
            <a:endParaRPr lang="en-US" dirty="0">
              <a:solidFill>
                <a:prstClr val="black"/>
              </a:solidFill>
              <a:latin typeface="Calibri"/>
            </a:endParaRPr>
          </a:p>
          <a:p>
            <a:pPr defTabSz="779025"/>
            <a:endParaRPr lang="en-US" dirty="0">
              <a:solidFill>
                <a:prstClr val="black"/>
              </a:solidFill>
              <a:latin typeface="Calibri"/>
            </a:endParaRPr>
          </a:p>
          <a:p>
            <a:pPr defTabSz="779025"/>
            <a:r>
              <a:rPr lang="en-US" dirty="0">
                <a:solidFill>
                  <a:prstClr val="black"/>
                </a:solidFill>
                <a:latin typeface="Calibri"/>
              </a:rPr>
              <a:t>Is there a different buying and decision-making process for service?  Can this impact product selections?</a:t>
            </a:r>
          </a:p>
          <a:p>
            <a:pPr defTabSz="779025"/>
            <a:endParaRPr lang="en-US" dirty="0">
              <a:solidFill>
                <a:prstClr val="black"/>
              </a:solidFill>
              <a:latin typeface="Calibri"/>
            </a:endParaRPr>
          </a:p>
          <a:p>
            <a:pPr defTabSz="779025"/>
            <a:endParaRPr lang="en-US" dirty="0">
              <a:solidFill>
                <a:prstClr val="black"/>
              </a:solidFill>
              <a:latin typeface="Calibri"/>
            </a:endParaRPr>
          </a:p>
          <a:p>
            <a:pPr defTabSz="779025"/>
            <a:r>
              <a:rPr lang="en-US" dirty="0">
                <a:solidFill>
                  <a:prstClr val="black"/>
                </a:solidFill>
                <a:latin typeface="Calibri"/>
              </a:rPr>
              <a:t>Consider the customer procurement process and fiscal year timing so not to lose out on an opportunity</a:t>
            </a:r>
          </a:p>
          <a:p>
            <a:pPr defTabSz="779025"/>
            <a:endParaRPr lang="en-US" dirty="0">
              <a:solidFill>
                <a:prstClr val="black"/>
              </a:solidFill>
              <a:latin typeface="Calibri"/>
            </a:endParaRPr>
          </a:p>
          <a:p>
            <a:pPr defTabSz="779025"/>
            <a:endParaRPr lang="en-US" dirty="0">
              <a:solidFill>
                <a:prstClr val="black"/>
              </a:solidFill>
              <a:latin typeface="Calibri"/>
            </a:endParaRPr>
          </a:p>
        </p:txBody>
      </p:sp>
    </p:spTree>
    <p:extLst>
      <p:ext uri="{BB962C8B-B14F-4D97-AF65-F5344CB8AC3E}">
        <p14:creationId xmlns:p14="http://schemas.microsoft.com/office/powerpoint/2010/main" val="250060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ieren 18"/>
          <p:cNvGrpSpPr/>
          <p:nvPr/>
        </p:nvGrpSpPr>
        <p:grpSpPr>
          <a:xfrm>
            <a:off x="78231" y="754676"/>
            <a:ext cx="8987540" cy="3533315"/>
            <a:chOff x="102140" y="652912"/>
            <a:chExt cx="11987720" cy="4711086"/>
          </a:xfrm>
        </p:grpSpPr>
        <p:sp>
          <p:nvSpPr>
            <p:cNvPr id="20" name="Rectangle 10"/>
            <p:cNvSpPr/>
            <p:nvPr/>
          </p:nvSpPr>
          <p:spPr>
            <a:xfrm>
              <a:off x="147245"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1.1  Identify</a:t>
              </a:r>
            </a:p>
            <a:p>
              <a:pPr defTabSz="779025" fontAlgn="base">
                <a:spcBef>
                  <a:spcPct val="0"/>
                </a:spcBef>
                <a:spcAft>
                  <a:spcPct val="0"/>
                </a:spcAft>
              </a:pPr>
              <a:r>
                <a:rPr lang="en-US" sz="675" b="1" dirty="0">
                  <a:solidFill>
                    <a:prstClr val="black"/>
                  </a:solidFill>
                  <a:latin typeface="Calibri" panose="020F0502020204030204" pitchFamily="34" charset="0"/>
                  <a:cs typeface="Calibri" panose="020F0502020204030204" pitchFamily="34" charset="0"/>
                </a:rPr>
                <a:t>your ’80’ target sub-segments </a:t>
              </a:r>
              <a:r>
                <a:rPr lang="en-US" sz="675" dirty="0">
                  <a:solidFill>
                    <a:prstClr val="black"/>
                  </a:solidFill>
                  <a:latin typeface="Calibri" panose="020F0502020204030204" pitchFamily="34" charset="0"/>
                  <a:cs typeface="Calibri" panose="020F0502020204030204" pitchFamily="34" charset="0"/>
                </a:rPr>
                <a:t>based on FTB data, external data for Market Growth Areas and </a:t>
              </a:r>
              <a:r>
                <a:rPr lang="en-US" sz="675" b="1" dirty="0">
                  <a:solidFill>
                    <a:prstClr val="black"/>
                  </a:solidFill>
                  <a:latin typeface="Calibri" panose="020F0502020204030204" pitchFamily="34" charset="0"/>
                  <a:cs typeface="Calibri" panose="020F0502020204030204" pitchFamily="34" charset="0"/>
                </a:rPr>
                <a:t>product match-making</a:t>
              </a:r>
              <a:r>
                <a:rPr lang="en-US" sz="675" dirty="0">
                  <a:solidFill>
                    <a:prstClr val="black"/>
                  </a:solidFill>
                  <a:latin typeface="Calibri" panose="020F0502020204030204" pitchFamily="34" charset="0"/>
                  <a:cs typeface="Calibri" panose="020F0502020204030204" pitchFamily="34" charset="0"/>
                </a:rPr>
                <a:t> (type of products we are selling to ’80’ accounts)</a:t>
              </a: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Develop </a:t>
              </a:r>
              <a:r>
                <a:rPr lang="en-US" sz="675" b="1" dirty="0">
                  <a:solidFill>
                    <a:prstClr val="black"/>
                  </a:solidFill>
                  <a:latin typeface="Calibri" panose="020F0502020204030204" pitchFamily="34" charset="0"/>
                  <a:cs typeface="Calibri" panose="020F0502020204030204" pitchFamily="34" charset="0"/>
                </a:rPr>
                <a:t>criteria of a ‘good’ prospect </a:t>
              </a:r>
              <a:r>
                <a:rPr lang="en-US" sz="675" dirty="0">
                  <a:solidFill>
                    <a:prstClr val="black"/>
                  </a:solidFill>
                  <a:latin typeface="Calibri" panose="020F0502020204030204" pitchFamily="34" charset="0"/>
                  <a:cs typeface="Calibri" panose="020F0502020204030204" pitchFamily="34" charset="0"/>
                </a:rPr>
                <a:t>in the market. </a:t>
              </a:r>
              <a:endParaRPr lang="en-US" sz="600" i="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1.2  Evaluate</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and filter the most attractive opportunities based on </a:t>
              </a:r>
              <a:r>
                <a:rPr lang="en-US" sz="675" u="sng" dirty="0">
                  <a:solidFill>
                    <a:prstClr val="black"/>
                  </a:solidFill>
                  <a:latin typeface="Calibri" panose="020F0502020204030204" pitchFamily="34" charset="0"/>
                  <a:cs typeface="Calibri" panose="020F0502020204030204" pitchFamily="34" charset="0"/>
                </a:rPr>
                <a:t>business criteria </a:t>
              </a:r>
              <a:r>
                <a:rPr lang="en-US" sz="675" dirty="0">
                  <a:solidFill>
                    <a:prstClr val="black"/>
                  </a:solidFill>
                  <a:latin typeface="Calibri" panose="020F0502020204030204" pitchFamily="34" charset="0"/>
                  <a:cs typeface="Calibri" panose="020F0502020204030204" pitchFamily="34" charset="0"/>
                </a:rPr>
                <a:t>and </a:t>
              </a:r>
              <a:r>
                <a:rPr lang="en-US" sz="675" u="sng" dirty="0">
                  <a:solidFill>
                    <a:prstClr val="black"/>
                  </a:solidFill>
                  <a:latin typeface="Calibri" panose="020F0502020204030204" pitchFamily="34" charset="0"/>
                  <a:cs typeface="Calibri" panose="020F0502020204030204" pitchFamily="34" charset="0"/>
                </a:rPr>
                <a:t>thresholds</a:t>
              </a: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1.3  Prioritize</a:t>
              </a:r>
              <a:r>
                <a:rPr lang="en-US" sz="750" dirty="0">
                  <a:solidFill>
                    <a:prstClr val="black"/>
                  </a:solidFill>
                  <a:latin typeface="Calibri" panose="020F0502020204030204" pitchFamily="34" charset="0"/>
                  <a:cs typeface="Calibri" panose="020F0502020204030204" pitchFamily="34" charset="0"/>
                </a:rPr>
                <a:t> </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80’ customers/opportunities that will enable maximum focus on high potential opportunities (business impact, time/effort &amp; resources/investments to implement)</a:t>
              </a:r>
              <a:endParaRPr lang="en-US" sz="675"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endParaRPr lang="en-US" sz="675" dirty="0">
                <a:solidFill>
                  <a:prstClr val="black"/>
                </a:solidFill>
                <a:latin typeface="Calibri"/>
              </a:endParaRPr>
            </a:p>
          </p:txBody>
        </p:sp>
        <p:sp>
          <p:nvSpPr>
            <p:cNvPr id="21" name="Rectangle 10"/>
            <p:cNvSpPr/>
            <p:nvPr/>
          </p:nvSpPr>
          <p:spPr>
            <a:xfrm>
              <a:off x="2540167"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a:r>
                <a:rPr lang="en-US" sz="750" b="1" dirty="0">
                  <a:solidFill>
                    <a:prstClr val="black"/>
                  </a:solidFill>
                  <a:latin typeface="Calibri"/>
                </a:rPr>
                <a:t>2.1  Identify Contacts &amp; Classification with different Roles</a:t>
              </a:r>
            </a:p>
            <a:p>
              <a:pPr defTabSz="779025"/>
              <a:r>
                <a:rPr lang="en-US" sz="675" dirty="0">
                  <a:solidFill>
                    <a:prstClr val="black"/>
                  </a:solidFill>
                  <a:latin typeface="Calibri"/>
                </a:rPr>
                <a:t>Sum up findings out of STEP 1 and set up timeline for the whole STEP 2. Identify and include all customer in a list.</a:t>
              </a:r>
            </a:p>
            <a:p>
              <a:pPr defTabSz="779025"/>
              <a:endParaRPr lang="en-US" sz="675" dirty="0">
                <a:solidFill>
                  <a:prstClr val="black"/>
                </a:solidFill>
                <a:latin typeface="Calibri"/>
              </a:endParaRPr>
            </a:p>
            <a:p>
              <a:pPr defTabSz="779025"/>
              <a:r>
                <a:rPr lang="en-US" sz="750" b="1" dirty="0">
                  <a:solidFill>
                    <a:prstClr val="black"/>
                  </a:solidFill>
                  <a:latin typeface="Calibri"/>
                </a:rPr>
                <a:t>2.2  Profiling of the Customer Network</a:t>
              </a:r>
            </a:p>
            <a:p>
              <a:pPr defTabSz="779025"/>
              <a:r>
                <a:rPr lang="en-US" sz="675" dirty="0">
                  <a:solidFill>
                    <a:prstClr val="black"/>
                  </a:solidFill>
                  <a:latin typeface="Calibri"/>
                </a:rPr>
                <a:t>Develop customer contact profile and assign customer classification. Connect customer contacts with ITW representatives.</a:t>
              </a:r>
            </a:p>
            <a:p>
              <a:pPr defTabSz="779025"/>
              <a:endParaRPr lang="en-US" sz="675" dirty="0">
                <a:solidFill>
                  <a:prstClr val="black"/>
                </a:solidFill>
                <a:latin typeface="Calibri"/>
              </a:endParaRPr>
            </a:p>
            <a:p>
              <a:pPr defTabSz="779025"/>
              <a:r>
                <a:rPr lang="en-US" sz="750" b="1" dirty="0">
                  <a:solidFill>
                    <a:prstClr val="black"/>
                  </a:solidFill>
                  <a:latin typeface="Calibri"/>
                </a:rPr>
                <a:t>2.3  Understand Customer Procurement Process</a:t>
              </a:r>
            </a:p>
            <a:p>
              <a:pPr defTabSz="779025"/>
              <a:r>
                <a:rPr lang="en-US" sz="675" dirty="0">
                  <a:solidFill>
                    <a:prstClr val="black"/>
                  </a:solidFill>
                  <a:latin typeface="Calibri"/>
                </a:rPr>
                <a:t>Identify customer Procurement process</a:t>
              </a:r>
            </a:p>
            <a:p>
              <a:pPr defTabSz="779025"/>
              <a:endParaRPr lang="en-US" sz="675" b="1" dirty="0">
                <a:solidFill>
                  <a:prstClr val="black"/>
                </a:solidFill>
                <a:latin typeface="Calibri"/>
              </a:endParaRPr>
            </a:p>
            <a:p>
              <a:pPr defTabSz="779025"/>
              <a:r>
                <a:rPr lang="en-US" sz="750" b="1" dirty="0">
                  <a:solidFill>
                    <a:prstClr val="black"/>
                  </a:solidFill>
                  <a:latin typeface="Calibri"/>
                </a:rPr>
                <a:t>2.4  80/20 Focusing</a:t>
              </a:r>
            </a:p>
            <a:p>
              <a:pPr defTabSz="779025"/>
              <a:r>
                <a:rPr lang="en-US" sz="675" dirty="0">
                  <a:solidFill>
                    <a:prstClr val="black"/>
                  </a:solidFill>
                  <a:latin typeface="Calibri"/>
                </a:rPr>
                <a:t>Selection of 80 customer contacts</a:t>
              </a:r>
            </a:p>
            <a:p>
              <a:pPr defTabSz="779025"/>
              <a:endParaRPr lang="en-US" sz="675" dirty="0">
                <a:solidFill>
                  <a:prstClr val="black"/>
                </a:solidFill>
                <a:latin typeface="Calibri"/>
              </a:endParaRPr>
            </a:p>
            <a:p>
              <a:pPr defTabSz="779025"/>
              <a:r>
                <a:rPr lang="en-US" sz="750" b="1" dirty="0">
                  <a:solidFill>
                    <a:prstClr val="black"/>
                  </a:solidFill>
                  <a:latin typeface="Calibri"/>
                </a:rPr>
                <a:t>2.5  Relationship-Management Actions</a:t>
              </a:r>
            </a:p>
            <a:p>
              <a:pPr defTabSz="779025"/>
              <a:r>
                <a:rPr lang="en-US" sz="675" dirty="0">
                  <a:solidFill>
                    <a:prstClr val="black"/>
                  </a:solidFill>
                  <a:latin typeface="Calibri"/>
                </a:rPr>
                <a:t>Set up an Action Plan for identified Key Contacts</a:t>
              </a:r>
            </a:p>
          </p:txBody>
        </p:sp>
        <p:sp>
          <p:nvSpPr>
            <p:cNvPr id="22" name="Rectangle 10"/>
            <p:cNvSpPr/>
            <p:nvPr/>
          </p:nvSpPr>
          <p:spPr>
            <a:xfrm>
              <a:off x="4926000" y="2195998"/>
              <a:ext cx="2340000" cy="3168000"/>
            </a:xfrm>
            <a:prstGeom prst="rect">
              <a:avLst/>
            </a:prstGeom>
            <a:solidFill>
              <a:schemeClr val="accent6">
                <a:lumMod val="40000"/>
                <a:lumOff val="60000"/>
              </a:schemeClr>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a:r>
                <a:rPr lang="en-US" sz="750" b="1" dirty="0">
                  <a:solidFill>
                    <a:prstClr val="black"/>
                  </a:solidFill>
                  <a:latin typeface="Calibri"/>
                </a:rPr>
                <a:t>3.1  Define customer’s needs, pain points &amp; opportunities</a:t>
              </a:r>
            </a:p>
            <a:p>
              <a:pPr marL="192830" indent="-192830" defTabSz="779025">
                <a:buFont typeface="+mj-lt"/>
                <a:buAutoNum type="alphaUcPeriod"/>
              </a:pPr>
              <a:endParaRPr lang="en-US" sz="675" dirty="0">
                <a:solidFill>
                  <a:prstClr val="black"/>
                </a:solidFill>
                <a:latin typeface="Calibri"/>
              </a:endParaRPr>
            </a:p>
            <a:p>
              <a:pPr defTabSz="779025"/>
              <a:r>
                <a:rPr lang="en-US" sz="750" b="1" dirty="0">
                  <a:solidFill>
                    <a:prstClr val="black"/>
                  </a:solidFill>
                  <a:latin typeface="Calibri"/>
                </a:rPr>
                <a:t>3.2  Determine Product/Service Strategy</a:t>
              </a:r>
            </a:p>
            <a:p>
              <a:pPr marL="283424" lvl="1" indent="-101223" defTabSz="779025">
                <a:buFont typeface="Arial" panose="020B0604020202020204" pitchFamily="34" charset="0"/>
                <a:buChar char="•"/>
              </a:pPr>
              <a:r>
                <a:rPr lang="en-US" sz="675" dirty="0">
                  <a:solidFill>
                    <a:prstClr val="black"/>
                  </a:solidFill>
                  <a:latin typeface="Calibri"/>
                </a:rPr>
                <a:t>Does current product or customized solution meet the needs or require an enhancement?</a:t>
              </a:r>
            </a:p>
            <a:p>
              <a:pPr marL="283424" lvl="1" indent="-101223" defTabSz="779025">
                <a:buFont typeface="Arial" panose="020B0604020202020204" pitchFamily="34" charset="0"/>
                <a:buChar char="•"/>
              </a:pPr>
              <a:r>
                <a:rPr lang="en-US" sz="675" dirty="0">
                  <a:solidFill>
                    <a:prstClr val="black"/>
                  </a:solidFill>
                  <a:latin typeface="Calibri"/>
                </a:rPr>
                <a:t>Risk Assessment</a:t>
              </a:r>
            </a:p>
            <a:p>
              <a:pPr marL="192830" indent="-192830" defTabSz="779025">
                <a:buFont typeface="+mj-lt"/>
                <a:buAutoNum type="alphaUcPeriod"/>
              </a:pPr>
              <a:endParaRPr lang="en-US" sz="675" dirty="0">
                <a:solidFill>
                  <a:prstClr val="black"/>
                </a:solidFill>
                <a:latin typeface="Calibri"/>
              </a:endParaRPr>
            </a:p>
            <a:p>
              <a:pPr defTabSz="779025"/>
              <a:r>
                <a:rPr lang="en-US" sz="675" b="1" dirty="0">
                  <a:solidFill>
                    <a:prstClr val="black"/>
                  </a:solidFill>
                  <a:latin typeface="Calibri"/>
                </a:rPr>
                <a:t>3.3  </a:t>
              </a:r>
              <a:r>
                <a:rPr lang="en-US" sz="750" b="1" dirty="0">
                  <a:solidFill>
                    <a:prstClr val="black"/>
                  </a:solidFill>
                  <a:latin typeface="Calibri"/>
                </a:rPr>
                <a:t>Customize our Value Proposition</a:t>
              </a:r>
            </a:p>
            <a:p>
              <a:pPr marL="283424" lvl="1" indent="-101223" defTabSz="779025">
                <a:buFont typeface="Arial" panose="020B0604020202020204" pitchFamily="34" charset="0"/>
                <a:buChar char="•"/>
              </a:pPr>
              <a:r>
                <a:rPr lang="en-US" sz="675" dirty="0">
                  <a:solidFill>
                    <a:prstClr val="black"/>
                  </a:solidFill>
                  <a:latin typeface="Calibri"/>
                </a:rPr>
                <a:t>Uptime</a:t>
              </a:r>
            </a:p>
            <a:p>
              <a:pPr marL="283424" lvl="1" indent="-101223" defTabSz="779025">
                <a:buFont typeface="Arial" panose="020B0604020202020204" pitchFamily="34" charset="0"/>
                <a:buChar char="•"/>
              </a:pPr>
              <a:r>
                <a:rPr lang="en-US" sz="675" dirty="0">
                  <a:solidFill>
                    <a:prstClr val="black"/>
                  </a:solidFill>
                  <a:latin typeface="Calibri"/>
                </a:rPr>
                <a:t>Quantify lost sales,</a:t>
              </a:r>
            </a:p>
            <a:p>
              <a:pPr marL="283424" lvl="1" indent="-101223" defTabSz="779025">
                <a:buFont typeface="Arial" panose="020B0604020202020204" pitchFamily="34" charset="0"/>
                <a:buChar char="•"/>
              </a:pPr>
              <a:r>
                <a:rPr lang="en-US" sz="675" dirty="0">
                  <a:solidFill>
                    <a:prstClr val="black"/>
                  </a:solidFill>
                  <a:latin typeface="Calibri"/>
                </a:rPr>
                <a:t>Impact to retailer</a:t>
              </a:r>
            </a:p>
            <a:p>
              <a:pPr marL="283424" lvl="1" indent="-101223" defTabSz="779025">
                <a:buFont typeface="Arial" panose="020B0604020202020204" pitchFamily="34" charset="0"/>
                <a:buChar char="•"/>
              </a:pPr>
              <a:r>
                <a:rPr lang="en-US" sz="675" dirty="0">
                  <a:solidFill>
                    <a:prstClr val="black"/>
                  </a:solidFill>
                  <a:latin typeface="Calibri"/>
                </a:rPr>
                <a:t>Inventory</a:t>
              </a:r>
            </a:p>
            <a:p>
              <a:pPr marL="283424" lvl="1" indent="-101223" defTabSz="779025">
                <a:buFont typeface="Arial" panose="020B0604020202020204" pitchFamily="34" charset="0"/>
                <a:buChar char="•"/>
              </a:pPr>
              <a:r>
                <a:rPr lang="en-US" sz="675" dirty="0">
                  <a:solidFill>
                    <a:prstClr val="black"/>
                  </a:solidFill>
                  <a:latin typeface="Calibri"/>
                </a:rPr>
                <a:t>Financial impact/Payback scenario</a:t>
              </a:r>
            </a:p>
            <a:p>
              <a:pPr marL="283424" lvl="1" indent="-101223" defTabSz="779025">
                <a:buFont typeface="Arial" panose="020B0604020202020204" pitchFamily="34" charset="0"/>
                <a:buChar char="•"/>
              </a:pPr>
              <a:r>
                <a:rPr lang="en-US" sz="675" dirty="0">
                  <a:solidFill>
                    <a:prstClr val="black"/>
                  </a:solidFill>
                  <a:latin typeface="Calibri"/>
                </a:rPr>
                <a:t>Efficiency</a:t>
              </a:r>
            </a:p>
            <a:p>
              <a:pPr marL="283424" lvl="1" indent="-101223" defTabSz="779025">
                <a:buFont typeface="Arial" panose="020B0604020202020204" pitchFamily="34" charset="0"/>
                <a:buChar char="•"/>
              </a:pPr>
              <a:r>
                <a:rPr lang="en-US" sz="675" dirty="0">
                  <a:solidFill>
                    <a:prstClr val="black"/>
                  </a:solidFill>
                  <a:latin typeface="Calibri"/>
                </a:rPr>
                <a:t>Safety</a:t>
              </a:r>
            </a:p>
          </p:txBody>
        </p:sp>
        <p:sp>
          <p:nvSpPr>
            <p:cNvPr id="23" name="Rectangle 11"/>
            <p:cNvSpPr/>
            <p:nvPr/>
          </p:nvSpPr>
          <p:spPr>
            <a:xfrm>
              <a:off x="7323037"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4.1  Product Testing</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Understand, engage in, and execute the product testing phase</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4.2  Finalization of Specification</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Completely align w/ our customer on physical and performance specifications</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4.3  Establish Pricing</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4.4  Documented Commitment to Purchase</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4.5  Deployment Strategy</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Effectively execute a deployment strategy, and facilitate a transition to Step 5</a:t>
              </a:r>
            </a:p>
          </p:txBody>
        </p:sp>
        <p:sp>
          <p:nvSpPr>
            <p:cNvPr id="24" name="Rectangle 12"/>
            <p:cNvSpPr/>
            <p:nvPr/>
          </p:nvSpPr>
          <p:spPr>
            <a:xfrm>
              <a:off x="9722004"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5.1  Project Deployment</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Project Management</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Operations</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Supply</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Aftersales</a:t>
              </a:r>
            </a:p>
            <a:p>
              <a:pPr marL="798538" lvl="2" indent="-214255" defTabSz="779025" fontAlgn="base">
                <a:spcBef>
                  <a:spcPct val="0"/>
                </a:spcBef>
                <a:spcAft>
                  <a:spcPct val="0"/>
                </a:spcAft>
                <a:buFont typeface="Arial" panose="020B0604020202020204" pitchFamily="34" charset="0"/>
                <a:buChar char="•"/>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5.2  Follow Up</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Inside – Out</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Quantitative Performance Tracking</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Financial validation</a:t>
              </a:r>
            </a:p>
            <a:p>
              <a:pPr marL="1168537" lvl="3"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Outside – In</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Qualitative Performance Tracking</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Internal &amp; External Feedback</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Leverage Performance with Customer</a:t>
              </a:r>
            </a:p>
          </p:txBody>
        </p:sp>
        <p:grpSp>
          <p:nvGrpSpPr>
            <p:cNvPr id="28" name="Gruppieren 27"/>
            <p:cNvGrpSpPr/>
            <p:nvPr/>
          </p:nvGrpSpPr>
          <p:grpSpPr>
            <a:xfrm>
              <a:off x="102140" y="1241790"/>
              <a:ext cx="11987720" cy="792000"/>
              <a:chOff x="144000" y="1188000"/>
              <a:chExt cx="11987720" cy="792000"/>
            </a:xfrm>
          </p:grpSpPr>
          <p:sp>
            <p:nvSpPr>
              <p:cNvPr id="30" name="Chevron 4"/>
              <p:cNvSpPr/>
              <p:nvPr/>
            </p:nvSpPr>
            <p:spPr>
              <a:xfrm>
                <a:off x="144000" y="1188000"/>
                <a:ext cx="2412000" cy="792000"/>
              </a:xfrm>
              <a:prstGeom prst="chevron">
                <a:avLst/>
              </a:prstGeom>
              <a:solidFill>
                <a:schemeClr val="tx2">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black"/>
                    </a:solidFill>
                    <a:latin typeface="Calibri"/>
                  </a:rPr>
                  <a:t>1. Segmentation &amp; Customer Analysis</a:t>
                </a:r>
              </a:p>
            </p:txBody>
          </p:sp>
          <p:sp>
            <p:nvSpPr>
              <p:cNvPr id="31" name="Chevron 5"/>
              <p:cNvSpPr/>
              <p:nvPr/>
            </p:nvSpPr>
            <p:spPr>
              <a:xfrm>
                <a:off x="2537930" y="1188000"/>
                <a:ext cx="2412000" cy="792000"/>
              </a:xfrm>
              <a:prstGeom prst="chevron">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2. Mapping the Customer</a:t>
                </a:r>
              </a:p>
            </p:txBody>
          </p:sp>
          <p:sp>
            <p:nvSpPr>
              <p:cNvPr id="32" name="Chevron 6"/>
              <p:cNvSpPr/>
              <p:nvPr/>
            </p:nvSpPr>
            <p:spPr>
              <a:xfrm>
                <a:off x="4931860" y="1188000"/>
                <a:ext cx="2412000" cy="792000"/>
              </a:xfrm>
              <a:prstGeom prst="chevron">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3. Customize the Value Proposition</a:t>
                </a:r>
              </a:p>
            </p:txBody>
          </p:sp>
          <p:sp>
            <p:nvSpPr>
              <p:cNvPr id="33" name="Chevron 7"/>
              <p:cNvSpPr/>
              <p:nvPr/>
            </p:nvSpPr>
            <p:spPr>
              <a:xfrm>
                <a:off x="7325790" y="1188000"/>
                <a:ext cx="2412000" cy="792000"/>
              </a:xfrm>
              <a:prstGeom prst="chevron">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4. Setting the Plan to Win</a:t>
                </a:r>
              </a:p>
            </p:txBody>
          </p:sp>
          <p:sp>
            <p:nvSpPr>
              <p:cNvPr id="34" name="Chevron 8"/>
              <p:cNvSpPr/>
              <p:nvPr/>
            </p:nvSpPr>
            <p:spPr>
              <a:xfrm>
                <a:off x="9719720" y="1188000"/>
                <a:ext cx="2412000" cy="792000"/>
              </a:xfrm>
              <a:prstGeom prst="chevron">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5. Deploy &amp; Follow Up</a:t>
                </a:r>
              </a:p>
            </p:txBody>
          </p:sp>
        </p:grpSp>
        <p:sp>
          <p:nvSpPr>
            <p:cNvPr id="29" name="TextBox 17"/>
            <p:cNvSpPr txBox="1"/>
            <p:nvPr/>
          </p:nvSpPr>
          <p:spPr>
            <a:xfrm>
              <a:off x="293831" y="652912"/>
              <a:ext cx="5041664" cy="430887"/>
            </a:xfrm>
            <a:prstGeom prst="rect">
              <a:avLst/>
            </a:prstGeom>
            <a:noFill/>
          </p:spPr>
          <p:txBody>
            <a:bodyPr wrap="none" rtlCol="0">
              <a:spAutoFit/>
            </a:bodyPr>
            <a:lstStyle/>
            <a:p>
              <a:pPr defTabSz="779025"/>
              <a:r>
                <a:rPr lang="en-US" b="1" dirty="0">
                  <a:solidFill>
                    <a:prstClr val="black"/>
                  </a:solidFill>
                  <a:latin typeface="Calibri"/>
                </a:rPr>
                <a:t>Concentrated / Key / Development Accounts </a:t>
              </a:r>
            </a:p>
          </p:txBody>
        </p:sp>
      </p:grpSp>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7" name="Title 1"/>
          <p:cNvSpPr txBox="1">
            <a:spLocks/>
          </p:cNvSpPr>
          <p:nvPr/>
        </p:nvSpPr>
        <p:spPr>
          <a:xfrm>
            <a:off x="2667689" y="0"/>
            <a:ext cx="6474658" cy="514350"/>
          </a:xfrm>
          <a:prstGeom prst="rect">
            <a:avLst/>
          </a:prstGeom>
        </p:spPr>
        <p:txBody>
          <a:bodyPr lIns="91417" tIns="45708" rIns="91417" bIns="45708"/>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699" b="1" i="1" dirty="0">
                <a:solidFill>
                  <a:prstClr val="white"/>
                </a:solidFill>
                <a:latin typeface="Calibri"/>
              </a:rPr>
              <a:t>Concentrated Sales Process – Step 3</a:t>
            </a:r>
          </a:p>
        </p:txBody>
      </p:sp>
      <p:sp>
        <p:nvSpPr>
          <p:cNvPr id="27"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29</a:t>
            </a:fld>
            <a:endParaRPr lang="en-US" sz="975" b="1" dirty="0">
              <a:solidFill>
                <a:prstClr val="black"/>
              </a:solidFill>
              <a:latin typeface="Calibri"/>
            </a:endParaRPr>
          </a:p>
        </p:txBody>
      </p:sp>
      <p:sp>
        <p:nvSpPr>
          <p:cNvPr id="26" name="Freeform 5"/>
          <p:cNvSpPr>
            <a:spLocks noEditPoints="1"/>
          </p:cNvSpPr>
          <p:nvPr/>
        </p:nvSpPr>
        <p:spPr bwMode="auto">
          <a:xfrm>
            <a:off x="3640236" y="1084670"/>
            <a:ext cx="1874394" cy="3381483"/>
          </a:xfrm>
          <a:custGeom>
            <a:avLst/>
            <a:gdLst>
              <a:gd name="T0" fmla="*/ 196 w 351"/>
              <a:gd name="T1" fmla="*/ 1 h 353"/>
              <a:gd name="T2" fmla="*/ 173 w 351"/>
              <a:gd name="T3" fmla="*/ 1 h 353"/>
              <a:gd name="T4" fmla="*/ 115 w 351"/>
              <a:gd name="T5" fmla="*/ 9 h 353"/>
              <a:gd name="T6" fmla="*/ 43 w 351"/>
              <a:gd name="T7" fmla="*/ 13 h 353"/>
              <a:gd name="T8" fmla="*/ 39 w 351"/>
              <a:gd name="T9" fmla="*/ 14 h 353"/>
              <a:gd name="T10" fmla="*/ 40 w 351"/>
              <a:gd name="T11" fmla="*/ 11 h 353"/>
              <a:gd name="T12" fmla="*/ 40 w 351"/>
              <a:gd name="T13" fmla="*/ 17 h 353"/>
              <a:gd name="T14" fmla="*/ 39 w 351"/>
              <a:gd name="T15" fmla="*/ 12 h 353"/>
              <a:gd name="T16" fmla="*/ 38 w 351"/>
              <a:gd name="T17" fmla="*/ 12 h 353"/>
              <a:gd name="T18" fmla="*/ 37 w 351"/>
              <a:gd name="T19" fmla="*/ 13 h 353"/>
              <a:gd name="T20" fmla="*/ 36 w 351"/>
              <a:gd name="T21" fmla="*/ 16 h 353"/>
              <a:gd name="T22" fmla="*/ 35 w 351"/>
              <a:gd name="T23" fmla="*/ 21 h 353"/>
              <a:gd name="T24" fmla="*/ 108 w 351"/>
              <a:gd name="T25" fmla="*/ 17 h 353"/>
              <a:gd name="T26" fmla="*/ 39 w 351"/>
              <a:gd name="T27" fmla="*/ 16 h 353"/>
              <a:gd name="T28" fmla="*/ 35 w 351"/>
              <a:gd name="T29" fmla="*/ 13 h 353"/>
              <a:gd name="T30" fmla="*/ 34 w 351"/>
              <a:gd name="T31" fmla="*/ 13 h 353"/>
              <a:gd name="T32" fmla="*/ 345 w 351"/>
              <a:gd name="T33" fmla="*/ 303 h 353"/>
              <a:gd name="T34" fmla="*/ 345 w 351"/>
              <a:gd name="T35" fmla="*/ 325 h 353"/>
              <a:gd name="T36" fmla="*/ 317 w 351"/>
              <a:gd name="T37" fmla="*/ 342 h 353"/>
              <a:gd name="T38" fmla="*/ 111 w 351"/>
              <a:gd name="T39" fmla="*/ 352 h 353"/>
              <a:gd name="T40" fmla="*/ 11 w 351"/>
              <a:gd name="T41" fmla="*/ 332 h 353"/>
              <a:gd name="T42" fmla="*/ 3 w 351"/>
              <a:gd name="T43" fmla="*/ 285 h 353"/>
              <a:gd name="T44" fmla="*/ 1 w 351"/>
              <a:gd name="T45" fmla="*/ 149 h 353"/>
              <a:gd name="T46" fmla="*/ 5 w 351"/>
              <a:gd name="T47" fmla="*/ 66 h 353"/>
              <a:gd name="T48" fmla="*/ 7 w 351"/>
              <a:gd name="T49" fmla="*/ 37 h 353"/>
              <a:gd name="T50" fmla="*/ 6 w 351"/>
              <a:gd name="T51" fmla="*/ 29 h 353"/>
              <a:gd name="T52" fmla="*/ 11 w 351"/>
              <a:gd name="T53" fmla="*/ 21 h 353"/>
              <a:gd name="T54" fmla="*/ 21 w 351"/>
              <a:gd name="T55" fmla="*/ 20 h 353"/>
              <a:gd name="T56" fmla="*/ 25 w 351"/>
              <a:gd name="T57" fmla="*/ 29 h 353"/>
              <a:gd name="T58" fmla="*/ 24 w 351"/>
              <a:gd name="T59" fmla="*/ 36 h 353"/>
              <a:gd name="T60" fmla="*/ 20 w 351"/>
              <a:gd name="T61" fmla="*/ 85 h 353"/>
              <a:gd name="T62" fmla="*/ 18 w 351"/>
              <a:gd name="T63" fmla="*/ 276 h 353"/>
              <a:gd name="T64" fmla="*/ 21 w 351"/>
              <a:gd name="T65" fmla="*/ 324 h 353"/>
              <a:gd name="T66" fmla="*/ 21 w 351"/>
              <a:gd name="T67" fmla="*/ 324 h 353"/>
              <a:gd name="T68" fmla="*/ 32 w 351"/>
              <a:gd name="T69" fmla="*/ 327 h 353"/>
              <a:gd name="T70" fmla="*/ 239 w 351"/>
              <a:gd name="T71" fmla="*/ 336 h 353"/>
              <a:gd name="T72" fmla="*/ 331 w 351"/>
              <a:gd name="T73" fmla="*/ 324 h 353"/>
              <a:gd name="T74" fmla="*/ 335 w 351"/>
              <a:gd name="T75" fmla="*/ 325 h 353"/>
              <a:gd name="T76" fmla="*/ 331 w 351"/>
              <a:gd name="T77" fmla="*/ 322 h 353"/>
              <a:gd name="T78" fmla="*/ 335 w 351"/>
              <a:gd name="T79" fmla="*/ 43 h 353"/>
              <a:gd name="T80" fmla="*/ 332 w 351"/>
              <a:gd name="T81" fmla="*/ 21 h 353"/>
              <a:gd name="T82" fmla="*/ 334 w 351"/>
              <a:gd name="T83" fmla="*/ 20 h 353"/>
              <a:gd name="T84" fmla="*/ 321 w 351"/>
              <a:gd name="T85" fmla="*/ 18 h 353"/>
              <a:gd name="T86" fmla="*/ 217 w 351"/>
              <a:gd name="T87" fmla="*/ 13 h 353"/>
              <a:gd name="T88" fmla="*/ 117 w 351"/>
              <a:gd name="T89" fmla="*/ 15 h 353"/>
              <a:gd name="T90" fmla="*/ 36 w 351"/>
              <a:gd name="T91" fmla="*/ 18 h 353"/>
              <a:gd name="T92" fmla="*/ 123 w 351"/>
              <a:gd name="T93" fmla="*/ 12 h 353"/>
              <a:gd name="T94" fmla="*/ 130 w 351"/>
              <a:gd name="T95" fmla="*/ 9 h 353"/>
              <a:gd name="T96" fmla="*/ 139 w 351"/>
              <a:gd name="T97" fmla="*/ 8 h 353"/>
              <a:gd name="T98" fmla="*/ 130 w 351"/>
              <a:gd name="T99" fmla="*/ 8 h 353"/>
              <a:gd name="T100" fmla="*/ 132 w 351"/>
              <a:gd name="T101" fmla="*/ 7 h 353"/>
              <a:gd name="T102" fmla="*/ 79 w 351"/>
              <a:gd name="T103" fmla="*/ 9 h 353"/>
              <a:gd name="T104" fmla="*/ 122 w 351"/>
              <a:gd name="T105" fmla="*/ 6 h 353"/>
              <a:gd name="T106" fmla="*/ 164 w 351"/>
              <a:gd name="T107" fmla="*/ 3 h 353"/>
              <a:gd name="T108" fmla="*/ 264 w 351"/>
              <a:gd name="T109" fmla="*/ 1 h 353"/>
              <a:gd name="T110" fmla="*/ 341 w 351"/>
              <a:gd name="T111" fmla="*/ 11 h 353"/>
              <a:gd name="T112" fmla="*/ 348 w 351"/>
              <a:gd name="T113" fmla="*/ 34 h 353"/>
              <a:gd name="T114" fmla="*/ 129 w 351"/>
              <a:gd name="T115" fmla="*/ 7 h 353"/>
              <a:gd name="T116" fmla="*/ 156 w 351"/>
              <a:gd name="T11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1" h="353">
                <a:moveTo>
                  <a:pt x="273" y="14"/>
                </a:moveTo>
                <a:cubicBezTo>
                  <a:pt x="272" y="14"/>
                  <a:pt x="270" y="14"/>
                  <a:pt x="268" y="14"/>
                </a:cubicBezTo>
                <a:cubicBezTo>
                  <a:pt x="269" y="14"/>
                  <a:pt x="271" y="14"/>
                  <a:pt x="273" y="14"/>
                </a:cubicBezTo>
                <a:close/>
                <a:moveTo>
                  <a:pt x="208" y="1"/>
                </a:moveTo>
                <a:cubicBezTo>
                  <a:pt x="207" y="1"/>
                  <a:pt x="206" y="1"/>
                  <a:pt x="203" y="1"/>
                </a:cubicBezTo>
                <a:cubicBezTo>
                  <a:pt x="203" y="1"/>
                  <a:pt x="207" y="1"/>
                  <a:pt x="208" y="1"/>
                </a:cubicBezTo>
                <a:close/>
                <a:moveTo>
                  <a:pt x="196" y="1"/>
                </a:moveTo>
                <a:cubicBezTo>
                  <a:pt x="198" y="1"/>
                  <a:pt x="201" y="1"/>
                  <a:pt x="201" y="0"/>
                </a:cubicBezTo>
                <a:cubicBezTo>
                  <a:pt x="200" y="0"/>
                  <a:pt x="197" y="0"/>
                  <a:pt x="196" y="1"/>
                </a:cubicBezTo>
                <a:close/>
                <a:moveTo>
                  <a:pt x="182" y="3"/>
                </a:moveTo>
                <a:cubicBezTo>
                  <a:pt x="180" y="3"/>
                  <a:pt x="177" y="3"/>
                  <a:pt x="177" y="3"/>
                </a:cubicBezTo>
                <a:cubicBezTo>
                  <a:pt x="178" y="3"/>
                  <a:pt x="181" y="3"/>
                  <a:pt x="182" y="3"/>
                </a:cubicBezTo>
                <a:close/>
                <a:moveTo>
                  <a:pt x="164" y="1"/>
                </a:moveTo>
                <a:cubicBezTo>
                  <a:pt x="168" y="1"/>
                  <a:pt x="171" y="1"/>
                  <a:pt x="173" y="1"/>
                </a:cubicBezTo>
                <a:cubicBezTo>
                  <a:pt x="169" y="1"/>
                  <a:pt x="165" y="1"/>
                  <a:pt x="164" y="1"/>
                </a:cubicBezTo>
                <a:close/>
                <a:moveTo>
                  <a:pt x="132" y="13"/>
                </a:moveTo>
                <a:cubicBezTo>
                  <a:pt x="135" y="13"/>
                  <a:pt x="144" y="12"/>
                  <a:pt x="148" y="12"/>
                </a:cubicBezTo>
                <a:lnTo>
                  <a:pt x="132" y="13"/>
                </a:lnTo>
                <a:close/>
                <a:moveTo>
                  <a:pt x="131" y="8"/>
                </a:moveTo>
                <a:cubicBezTo>
                  <a:pt x="127" y="8"/>
                  <a:pt x="127" y="8"/>
                  <a:pt x="127" y="8"/>
                </a:cubicBezTo>
                <a:cubicBezTo>
                  <a:pt x="125" y="9"/>
                  <a:pt x="114" y="9"/>
                  <a:pt x="115" y="9"/>
                </a:cubicBezTo>
                <a:cubicBezTo>
                  <a:pt x="122" y="9"/>
                  <a:pt x="131" y="8"/>
                  <a:pt x="137" y="8"/>
                </a:cubicBezTo>
                <a:cubicBezTo>
                  <a:pt x="135" y="8"/>
                  <a:pt x="133" y="8"/>
                  <a:pt x="131" y="8"/>
                </a:cubicBezTo>
                <a:close/>
                <a:moveTo>
                  <a:pt x="71" y="10"/>
                </a:moveTo>
                <a:cubicBezTo>
                  <a:pt x="68" y="10"/>
                  <a:pt x="68" y="10"/>
                  <a:pt x="68" y="10"/>
                </a:cubicBezTo>
                <a:cubicBezTo>
                  <a:pt x="68" y="10"/>
                  <a:pt x="68" y="11"/>
                  <a:pt x="69" y="11"/>
                </a:cubicBezTo>
                <a:cubicBezTo>
                  <a:pt x="70" y="10"/>
                  <a:pt x="71" y="10"/>
                  <a:pt x="71" y="10"/>
                </a:cubicBezTo>
                <a:close/>
                <a:moveTo>
                  <a:pt x="43" y="13"/>
                </a:moveTo>
                <a:cubicBezTo>
                  <a:pt x="39" y="14"/>
                  <a:pt x="39" y="14"/>
                  <a:pt x="39" y="14"/>
                </a:cubicBezTo>
                <a:cubicBezTo>
                  <a:pt x="39" y="14"/>
                  <a:pt x="39" y="14"/>
                  <a:pt x="39" y="14"/>
                </a:cubicBezTo>
                <a:cubicBezTo>
                  <a:pt x="39" y="14"/>
                  <a:pt x="39" y="14"/>
                  <a:pt x="39" y="14"/>
                </a:cubicBezTo>
                <a:cubicBezTo>
                  <a:pt x="40" y="14"/>
                  <a:pt x="40" y="14"/>
                  <a:pt x="40" y="14"/>
                </a:cubicBezTo>
                <a:lnTo>
                  <a:pt x="43" y="13"/>
                </a:lnTo>
                <a:close/>
                <a:moveTo>
                  <a:pt x="39" y="14"/>
                </a:moveTo>
                <a:cubicBezTo>
                  <a:pt x="39" y="14"/>
                  <a:pt x="39" y="14"/>
                  <a:pt x="39" y="14"/>
                </a:cubicBezTo>
                <a:cubicBezTo>
                  <a:pt x="39" y="14"/>
                  <a:pt x="38" y="14"/>
                  <a:pt x="38" y="14"/>
                </a:cubicBezTo>
                <a:cubicBezTo>
                  <a:pt x="38" y="14"/>
                  <a:pt x="38" y="14"/>
                  <a:pt x="39" y="14"/>
                </a:cubicBezTo>
                <a:close/>
                <a:moveTo>
                  <a:pt x="39" y="14"/>
                </a:moveTo>
                <a:cubicBezTo>
                  <a:pt x="39" y="14"/>
                  <a:pt x="39" y="14"/>
                  <a:pt x="39" y="14"/>
                </a:cubicBezTo>
                <a:cubicBezTo>
                  <a:pt x="39" y="14"/>
                  <a:pt x="39" y="14"/>
                  <a:pt x="39" y="14"/>
                </a:cubicBezTo>
                <a:cubicBezTo>
                  <a:pt x="39" y="14"/>
                  <a:pt x="39" y="14"/>
                  <a:pt x="39" y="14"/>
                </a:cubicBezTo>
                <a:close/>
                <a:moveTo>
                  <a:pt x="40" y="11"/>
                </a:moveTo>
                <a:cubicBezTo>
                  <a:pt x="40" y="11"/>
                  <a:pt x="40" y="11"/>
                  <a:pt x="40" y="11"/>
                </a:cubicBezTo>
                <a:cubicBezTo>
                  <a:pt x="40" y="11"/>
                  <a:pt x="40" y="11"/>
                  <a:pt x="40" y="11"/>
                </a:cubicBezTo>
                <a:cubicBezTo>
                  <a:pt x="40" y="11"/>
                  <a:pt x="40" y="11"/>
                  <a:pt x="40" y="11"/>
                </a:cubicBezTo>
                <a:cubicBezTo>
                  <a:pt x="39" y="11"/>
                  <a:pt x="39" y="11"/>
                  <a:pt x="39" y="11"/>
                </a:cubicBezTo>
                <a:cubicBezTo>
                  <a:pt x="39" y="11"/>
                  <a:pt x="40" y="11"/>
                  <a:pt x="40" y="11"/>
                </a:cubicBezTo>
                <a:close/>
                <a:moveTo>
                  <a:pt x="39" y="18"/>
                </a:moveTo>
                <a:cubicBezTo>
                  <a:pt x="39" y="17"/>
                  <a:pt x="40" y="18"/>
                  <a:pt x="40" y="17"/>
                </a:cubicBezTo>
                <a:cubicBezTo>
                  <a:pt x="40" y="17"/>
                  <a:pt x="39" y="17"/>
                  <a:pt x="39" y="18"/>
                </a:cubicBezTo>
                <a:close/>
                <a:moveTo>
                  <a:pt x="39" y="12"/>
                </a:moveTo>
                <a:cubicBezTo>
                  <a:pt x="39" y="12"/>
                  <a:pt x="39" y="12"/>
                  <a:pt x="39" y="12"/>
                </a:cubicBezTo>
                <a:cubicBezTo>
                  <a:pt x="39" y="12"/>
                  <a:pt x="39" y="12"/>
                  <a:pt x="39" y="12"/>
                </a:cubicBezTo>
                <a:close/>
                <a:moveTo>
                  <a:pt x="39" y="12"/>
                </a:moveTo>
                <a:cubicBezTo>
                  <a:pt x="39" y="11"/>
                  <a:pt x="39" y="11"/>
                  <a:pt x="39" y="11"/>
                </a:cubicBezTo>
                <a:cubicBezTo>
                  <a:pt x="39" y="11"/>
                  <a:pt x="39" y="11"/>
                  <a:pt x="39" y="12"/>
                </a:cubicBezTo>
                <a:close/>
                <a:moveTo>
                  <a:pt x="39" y="19"/>
                </a:moveTo>
                <a:cubicBezTo>
                  <a:pt x="39" y="19"/>
                  <a:pt x="39" y="19"/>
                  <a:pt x="39" y="19"/>
                </a:cubicBezTo>
                <a:cubicBezTo>
                  <a:pt x="39" y="19"/>
                  <a:pt x="39" y="19"/>
                  <a:pt x="39" y="19"/>
                </a:cubicBezTo>
                <a:close/>
                <a:moveTo>
                  <a:pt x="39" y="17"/>
                </a:moveTo>
                <a:cubicBezTo>
                  <a:pt x="39" y="17"/>
                  <a:pt x="38" y="17"/>
                  <a:pt x="38" y="18"/>
                </a:cubicBezTo>
                <a:cubicBezTo>
                  <a:pt x="38" y="18"/>
                  <a:pt x="39" y="18"/>
                  <a:pt x="39" y="17"/>
                </a:cubicBezTo>
                <a:close/>
                <a:moveTo>
                  <a:pt x="38" y="12"/>
                </a:moveTo>
                <a:cubicBezTo>
                  <a:pt x="38" y="12"/>
                  <a:pt x="38" y="11"/>
                  <a:pt x="38" y="12"/>
                </a:cubicBezTo>
                <a:cubicBezTo>
                  <a:pt x="38" y="12"/>
                  <a:pt x="38" y="12"/>
                  <a:pt x="38" y="12"/>
                </a:cubicBezTo>
                <a:close/>
                <a:moveTo>
                  <a:pt x="38" y="14"/>
                </a:moveTo>
                <a:cubicBezTo>
                  <a:pt x="38" y="14"/>
                  <a:pt x="38" y="14"/>
                  <a:pt x="38" y="14"/>
                </a:cubicBezTo>
                <a:cubicBezTo>
                  <a:pt x="38" y="14"/>
                  <a:pt x="38" y="14"/>
                  <a:pt x="38" y="14"/>
                </a:cubicBezTo>
                <a:close/>
                <a:moveTo>
                  <a:pt x="38" y="13"/>
                </a:moveTo>
                <a:cubicBezTo>
                  <a:pt x="37" y="13"/>
                  <a:pt x="37" y="13"/>
                  <a:pt x="37" y="13"/>
                </a:cubicBezTo>
                <a:cubicBezTo>
                  <a:pt x="37" y="13"/>
                  <a:pt x="37" y="13"/>
                  <a:pt x="38" y="13"/>
                </a:cubicBezTo>
                <a:close/>
                <a:moveTo>
                  <a:pt x="37" y="13"/>
                </a:moveTo>
                <a:cubicBezTo>
                  <a:pt x="37" y="13"/>
                  <a:pt x="37" y="13"/>
                  <a:pt x="37" y="13"/>
                </a:cubicBezTo>
                <a:cubicBezTo>
                  <a:pt x="37" y="13"/>
                  <a:pt x="37" y="13"/>
                  <a:pt x="37" y="13"/>
                </a:cubicBezTo>
                <a:cubicBezTo>
                  <a:pt x="37" y="13"/>
                  <a:pt x="37" y="13"/>
                  <a:pt x="37" y="13"/>
                </a:cubicBezTo>
                <a:close/>
                <a:moveTo>
                  <a:pt x="36" y="16"/>
                </a:moveTo>
                <a:cubicBezTo>
                  <a:pt x="37" y="17"/>
                  <a:pt x="37" y="16"/>
                  <a:pt x="36" y="16"/>
                </a:cubicBezTo>
                <a:close/>
                <a:moveTo>
                  <a:pt x="35" y="18"/>
                </a:moveTo>
                <a:cubicBezTo>
                  <a:pt x="35" y="18"/>
                  <a:pt x="36" y="18"/>
                  <a:pt x="36" y="18"/>
                </a:cubicBezTo>
                <a:cubicBezTo>
                  <a:pt x="36" y="18"/>
                  <a:pt x="35" y="18"/>
                  <a:pt x="35" y="18"/>
                </a:cubicBezTo>
                <a:close/>
                <a:moveTo>
                  <a:pt x="36" y="19"/>
                </a:moveTo>
                <a:cubicBezTo>
                  <a:pt x="35" y="19"/>
                  <a:pt x="36" y="19"/>
                  <a:pt x="36" y="19"/>
                </a:cubicBezTo>
                <a:close/>
                <a:moveTo>
                  <a:pt x="35" y="21"/>
                </a:moveTo>
                <a:cubicBezTo>
                  <a:pt x="35" y="21"/>
                  <a:pt x="35" y="21"/>
                  <a:pt x="35" y="21"/>
                </a:cubicBezTo>
                <a:cubicBezTo>
                  <a:pt x="35" y="21"/>
                  <a:pt x="35" y="21"/>
                  <a:pt x="35" y="21"/>
                </a:cubicBezTo>
                <a:close/>
                <a:moveTo>
                  <a:pt x="34" y="21"/>
                </a:moveTo>
                <a:cubicBezTo>
                  <a:pt x="34" y="21"/>
                  <a:pt x="34" y="21"/>
                  <a:pt x="34" y="21"/>
                </a:cubicBezTo>
                <a:close/>
                <a:moveTo>
                  <a:pt x="108" y="17"/>
                </a:moveTo>
                <a:cubicBezTo>
                  <a:pt x="103" y="18"/>
                  <a:pt x="99" y="18"/>
                  <a:pt x="95" y="18"/>
                </a:cubicBezTo>
                <a:cubicBezTo>
                  <a:pt x="98" y="18"/>
                  <a:pt x="102" y="17"/>
                  <a:pt x="104" y="18"/>
                </a:cubicBezTo>
                <a:cubicBezTo>
                  <a:pt x="105" y="17"/>
                  <a:pt x="107" y="17"/>
                  <a:pt x="108" y="17"/>
                </a:cubicBezTo>
                <a:close/>
                <a:moveTo>
                  <a:pt x="39" y="17"/>
                </a:moveTo>
                <a:cubicBezTo>
                  <a:pt x="39" y="16"/>
                  <a:pt x="39" y="17"/>
                  <a:pt x="39" y="16"/>
                </a:cubicBezTo>
                <a:cubicBezTo>
                  <a:pt x="39" y="16"/>
                  <a:pt x="40" y="16"/>
                  <a:pt x="40" y="16"/>
                </a:cubicBezTo>
                <a:cubicBezTo>
                  <a:pt x="39" y="16"/>
                  <a:pt x="38" y="16"/>
                  <a:pt x="37" y="16"/>
                </a:cubicBezTo>
                <a:cubicBezTo>
                  <a:pt x="38" y="16"/>
                  <a:pt x="38" y="17"/>
                  <a:pt x="39" y="16"/>
                </a:cubicBezTo>
                <a:cubicBezTo>
                  <a:pt x="39" y="16"/>
                  <a:pt x="39" y="16"/>
                  <a:pt x="38" y="16"/>
                </a:cubicBezTo>
                <a:cubicBezTo>
                  <a:pt x="39" y="16"/>
                  <a:pt x="39" y="16"/>
                  <a:pt x="39" y="16"/>
                </a:cubicBezTo>
                <a:cubicBezTo>
                  <a:pt x="39" y="16"/>
                  <a:pt x="39" y="17"/>
                  <a:pt x="39" y="17"/>
                </a:cubicBezTo>
                <a:cubicBezTo>
                  <a:pt x="39" y="17"/>
                  <a:pt x="39" y="17"/>
                  <a:pt x="39" y="17"/>
                </a:cubicBezTo>
                <a:close/>
                <a:moveTo>
                  <a:pt x="39" y="12"/>
                </a:moveTo>
                <a:cubicBezTo>
                  <a:pt x="38" y="12"/>
                  <a:pt x="38" y="12"/>
                  <a:pt x="39" y="12"/>
                </a:cubicBezTo>
                <a:cubicBezTo>
                  <a:pt x="39" y="12"/>
                  <a:pt x="38" y="12"/>
                  <a:pt x="38" y="12"/>
                </a:cubicBezTo>
                <a:cubicBezTo>
                  <a:pt x="38" y="12"/>
                  <a:pt x="38" y="12"/>
                  <a:pt x="39" y="12"/>
                </a:cubicBezTo>
                <a:close/>
                <a:moveTo>
                  <a:pt x="35" y="13"/>
                </a:moveTo>
                <a:cubicBezTo>
                  <a:pt x="35" y="13"/>
                  <a:pt x="35" y="13"/>
                  <a:pt x="35" y="13"/>
                </a:cubicBezTo>
                <a:cubicBezTo>
                  <a:pt x="35" y="13"/>
                  <a:pt x="36" y="13"/>
                  <a:pt x="37" y="13"/>
                </a:cubicBezTo>
                <a:cubicBezTo>
                  <a:pt x="36" y="13"/>
                  <a:pt x="36" y="13"/>
                  <a:pt x="37" y="13"/>
                </a:cubicBezTo>
                <a:cubicBezTo>
                  <a:pt x="37" y="12"/>
                  <a:pt x="38" y="13"/>
                  <a:pt x="38" y="12"/>
                </a:cubicBezTo>
                <a:cubicBezTo>
                  <a:pt x="37" y="12"/>
                  <a:pt x="36" y="12"/>
                  <a:pt x="36" y="13"/>
                </a:cubicBezTo>
                <a:cubicBezTo>
                  <a:pt x="36" y="12"/>
                  <a:pt x="35" y="12"/>
                  <a:pt x="35" y="12"/>
                </a:cubicBezTo>
                <a:cubicBezTo>
                  <a:pt x="35" y="13"/>
                  <a:pt x="34" y="12"/>
                  <a:pt x="34" y="13"/>
                </a:cubicBezTo>
                <a:cubicBezTo>
                  <a:pt x="34" y="13"/>
                  <a:pt x="35" y="13"/>
                  <a:pt x="35" y="13"/>
                </a:cubicBezTo>
                <a:close/>
                <a:moveTo>
                  <a:pt x="35" y="19"/>
                </a:moveTo>
                <a:cubicBezTo>
                  <a:pt x="35" y="19"/>
                  <a:pt x="36" y="19"/>
                  <a:pt x="36" y="19"/>
                </a:cubicBezTo>
                <a:cubicBezTo>
                  <a:pt x="36" y="19"/>
                  <a:pt x="35" y="19"/>
                  <a:pt x="35" y="19"/>
                </a:cubicBezTo>
                <a:close/>
                <a:moveTo>
                  <a:pt x="350" y="152"/>
                </a:moveTo>
                <a:cubicBezTo>
                  <a:pt x="349" y="186"/>
                  <a:pt x="348" y="220"/>
                  <a:pt x="347" y="253"/>
                </a:cubicBezTo>
                <a:cubicBezTo>
                  <a:pt x="347" y="269"/>
                  <a:pt x="346" y="288"/>
                  <a:pt x="345" y="303"/>
                </a:cubicBezTo>
                <a:cubicBezTo>
                  <a:pt x="345" y="308"/>
                  <a:pt x="345" y="312"/>
                  <a:pt x="345" y="317"/>
                </a:cubicBezTo>
                <a:cubicBezTo>
                  <a:pt x="345" y="321"/>
                  <a:pt x="345" y="321"/>
                  <a:pt x="345" y="321"/>
                </a:cubicBezTo>
                <a:cubicBezTo>
                  <a:pt x="345" y="323"/>
                  <a:pt x="345" y="323"/>
                  <a:pt x="345" y="323"/>
                </a:cubicBezTo>
                <a:cubicBezTo>
                  <a:pt x="345" y="324"/>
                  <a:pt x="345" y="324"/>
                  <a:pt x="345" y="324"/>
                </a:cubicBezTo>
                <a:cubicBezTo>
                  <a:pt x="345" y="325"/>
                  <a:pt x="345" y="325"/>
                  <a:pt x="345" y="325"/>
                </a:cubicBezTo>
                <a:cubicBezTo>
                  <a:pt x="345" y="325"/>
                  <a:pt x="345" y="325"/>
                  <a:pt x="345" y="325"/>
                </a:cubicBezTo>
                <a:cubicBezTo>
                  <a:pt x="345" y="325"/>
                  <a:pt x="345" y="325"/>
                  <a:pt x="345" y="325"/>
                </a:cubicBezTo>
                <a:cubicBezTo>
                  <a:pt x="345" y="326"/>
                  <a:pt x="345" y="326"/>
                  <a:pt x="345" y="326"/>
                </a:cubicBezTo>
                <a:cubicBezTo>
                  <a:pt x="344" y="327"/>
                  <a:pt x="344" y="327"/>
                  <a:pt x="344" y="327"/>
                </a:cubicBezTo>
                <a:cubicBezTo>
                  <a:pt x="344" y="327"/>
                  <a:pt x="344" y="328"/>
                  <a:pt x="344" y="329"/>
                </a:cubicBezTo>
                <a:cubicBezTo>
                  <a:pt x="343" y="330"/>
                  <a:pt x="343" y="331"/>
                  <a:pt x="342" y="331"/>
                </a:cubicBezTo>
                <a:cubicBezTo>
                  <a:pt x="341" y="332"/>
                  <a:pt x="340" y="333"/>
                  <a:pt x="339" y="334"/>
                </a:cubicBezTo>
                <a:cubicBezTo>
                  <a:pt x="338" y="335"/>
                  <a:pt x="336" y="336"/>
                  <a:pt x="334" y="336"/>
                </a:cubicBezTo>
                <a:cubicBezTo>
                  <a:pt x="328" y="339"/>
                  <a:pt x="322" y="340"/>
                  <a:pt x="317" y="342"/>
                </a:cubicBezTo>
                <a:cubicBezTo>
                  <a:pt x="305" y="344"/>
                  <a:pt x="294" y="345"/>
                  <a:pt x="285" y="346"/>
                </a:cubicBezTo>
                <a:cubicBezTo>
                  <a:pt x="270" y="348"/>
                  <a:pt x="255" y="349"/>
                  <a:pt x="240" y="350"/>
                </a:cubicBezTo>
                <a:cubicBezTo>
                  <a:pt x="222" y="351"/>
                  <a:pt x="222" y="351"/>
                  <a:pt x="222" y="351"/>
                </a:cubicBezTo>
                <a:cubicBezTo>
                  <a:pt x="215" y="351"/>
                  <a:pt x="215" y="351"/>
                  <a:pt x="215" y="351"/>
                </a:cubicBezTo>
                <a:cubicBezTo>
                  <a:pt x="205" y="352"/>
                  <a:pt x="195" y="352"/>
                  <a:pt x="186" y="352"/>
                </a:cubicBezTo>
                <a:cubicBezTo>
                  <a:pt x="180" y="352"/>
                  <a:pt x="175" y="352"/>
                  <a:pt x="170" y="353"/>
                </a:cubicBezTo>
                <a:cubicBezTo>
                  <a:pt x="153" y="353"/>
                  <a:pt x="131" y="352"/>
                  <a:pt x="111" y="352"/>
                </a:cubicBezTo>
                <a:cubicBezTo>
                  <a:pt x="106" y="351"/>
                  <a:pt x="101" y="351"/>
                  <a:pt x="96" y="351"/>
                </a:cubicBezTo>
                <a:cubicBezTo>
                  <a:pt x="88" y="350"/>
                  <a:pt x="88" y="350"/>
                  <a:pt x="88" y="350"/>
                </a:cubicBezTo>
                <a:cubicBezTo>
                  <a:pt x="79" y="350"/>
                  <a:pt x="67" y="349"/>
                  <a:pt x="58" y="348"/>
                </a:cubicBezTo>
                <a:cubicBezTo>
                  <a:pt x="53" y="347"/>
                  <a:pt x="48" y="346"/>
                  <a:pt x="43" y="345"/>
                </a:cubicBezTo>
                <a:cubicBezTo>
                  <a:pt x="37" y="344"/>
                  <a:pt x="32" y="343"/>
                  <a:pt x="27" y="341"/>
                </a:cubicBezTo>
                <a:cubicBezTo>
                  <a:pt x="24" y="340"/>
                  <a:pt x="22" y="339"/>
                  <a:pt x="19" y="338"/>
                </a:cubicBezTo>
                <a:cubicBezTo>
                  <a:pt x="16" y="337"/>
                  <a:pt x="14" y="335"/>
                  <a:pt x="11" y="332"/>
                </a:cubicBezTo>
                <a:cubicBezTo>
                  <a:pt x="10" y="331"/>
                  <a:pt x="9" y="329"/>
                  <a:pt x="9" y="328"/>
                </a:cubicBezTo>
                <a:cubicBezTo>
                  <a:pt x="9" y="327"/>
                  <a:pt x="9" y="326"/>
                  <a:pt x="9" y="326"/>
                </a:cubicBezTo>
                <a:cubicBezTo>
                  <a:pt x="8" y="326"/>
                  <a:pt x="8" y="326"/>
                  <a:pt x="8" y="326"/>
                </a:cubicBezTo>
                <a:cubicBezTo>
                  <a:pt x="8" y="325"/>
                  <a:pt x="8" y="325"/>
                  <a:pt x="8" y="325"/>
                </a:cubicBezTo>
                <a:cubicBezTo>
                  <a:pt x="7" y="319"/>
                  <a:pt x="7" y="319"/>
                  <a:pt x="7" y="319"/>
                </a:cubicBezTo>
                <a:cubicBezTo>
                  <a:pt x="7" y="316"/>
                  <a:pt x="6" y="312"/>
                  <a:pt x="6" y="308"/>
                </a:cubicBezTo>
                <a:cubicBezTo>
                  <a:pt x="5" y="300"/>
                  <a:pt x="4" y="292"/>
                  <a:pt x="3" y="285"/>
                </a:cubicBezTo>
                <a:cubicBezTo>
                  <a:pt x="3" y="284"/>
                  <a:pt x="3" y="284"/>
                  <a:pt x="3" y="283"/>
                </a:cubicBezTo>
                <a:cubicBezTo>
                  <a:pt x="3" y="273"/>
                  <a:pt x="2" y="262"/>
                  <a:pt x="1" y="252"/>
                </a:cubicBezTo>
                <a:cubicBezTo>
                  <a:pt x="1" y="250"/>
                  <a:pt x="1" y="250"/>
                  <a:pt x="1" y="249"/>
                </a:cubicBezTo>
                <a:cubicBezTo>
                  <a:pt x="1" y="244"/>
                  <a:pt x="1" y="241"/>
                  <a:pt x="1" y="236"/>
                </a:cubicBezTo>
                <a:cubicBezTo>
                  <a:pt x="1" y="216"/>
                  <a:pt x="0" y="202"/>
                  <a:pt x="1" y="186"/>
                </a:cubicBezTo>
                <a:cubicBezTo>
                  <a:pt x="1" y="177"/>
                  <a:pt x="1" y="166"/>
                  <a:pt x="1" y="157"/>
                </a:cubicBezTo>
                <a:cubicBezTo>
                  <a:pt x="1" y="149"/>
                  <a:pt x="1" y="149"/>
                  <a:pt x="1" y="149"/>
                </a:cubicBezTo>
                <a:cubicBezTo>
                  <a:pt x="1" y="146"/>
                  <a:pt x="1" y="145"/>
                  <a:pt x="1" y="142"/>
                </a:cubicBezTo>
                <a:cubicBezTo>
                  <a:pt x="2" y="137"/>
                  <a:pt x="2" y="137"/>
                  <a:pt x="2" y="137"/>
                </a:cubicBezTo>
                <a:cubicBezTo>
                  <a:pt x="2" y="128"/>
                  <a:pt x="2" y="128"/>
                  <a:pt x="2" y="128"/>
                </a:cubicBezTo>
                <a:cubicBezTo>
                  <a:pt x="2" y="119"/>
                  <a:pt x="2" y="119"/>
                  <a:pt x="2" y="119"/>
                </a:cubicBezTo>
                <a:cubicBezTo>
                  <a:pt x="3" y="110"/>
                  <a:pt x="3" y="110"/>
                  <a:pt x="3" y="110"/>
                </a:cubicBezTo>
                <a:cubicBezTo>
                  <a:pt x="3" y="102"/>
                  <a:pt x="3" y="95"/>
                  <a:pt x="4" y="86"/>
                </a:cubicBezTo>
                <a:cubicBezTo>
                  <a:pt x="5" y="66"/>
                  <a:pt x="5" y="66"/>
                  <a:pt x="5" y="66"/>
                </a:cubicBezTo>
                <a:cubicBezTo>
                  <a:pt x="6" y="54"/>
                  <a:pt x="6" y="54"/>
                  <a:pt x="6" y="54"/>
                </a:cubicBezTo>
                <a:cubicBezTo>
                  <a:pt x="6" y="48"/>
                  <a:pt x="6" y="48"/>
                  <a:pt x="6" y="48"/>
                </a:cubicBezTo>
                <a:cubicBezTo>
                  <a:pt x="7" y="40"/>
                  <a:pt x="7" y="40"/>
                  <a:pt x="7" y="40"/>
                </a:cubicBezTo>
                <a:cubicBezTo>
                  <a:pt x="7" y="39"/>
                  <a:pt x="7" y="39"/>
                  <a:pt x="7" y="39"/>
                </a:cubicBezTo>
                <a:cubicBezTo>
                  <a:pt x="7" y="39"/>
                  <a:pt x="7" y="39"/>
                  <a:pt x="7" y="39"/>
                </a:cubicBezTo>
                <a:cubicBezTo>
                  <a:pt x="7" y="38"/>
                  <a:pt x="7" y="38"/>
                  <a:pt x="7" y="38"/>
                </a:cubicBezTo>
                <a:cubicBezTo>
                  <a:pt x="7" y="38"/>
                  <a:pt x="7" y="38"/>
                  <a:pt x="7" y="37"/>
                </a:cubicBezTo>
                <a:cubicBezTo>
                  <a:pt x="7" y="36"/>
                  <a:pt x="7" y="35"/>
                  <a:pt x="7" y="34"/>
                </a:cubicBezTo>
                <a:cubicBezTo>
                  <a:pt x="6" y="34"/>
                  <a:pt x="6" y="34"/>
                  <a:pt x="6" y="34"/>
                </a:cubicBezTo>
                <a:cubicBezTo>
                  <a:pt x="6" y="34"/>
                  <a:pt x="6" y="33"/>
                  <a:pt x="6" y="33"/>
                </a:cubicBezTo>
                <a:cubicBezTo>
                  <a:pt x="6" y="33"/>
                  <a:pt x="7" y="32"/>
                  <a:pt x="7" y="31"/>
                </a:cubicBezTo>
                <a:cubicBezTo>
                  <a:pt x="6" y="31"/>
                  <a:pt x="6" y="31"/>
                  <a:pt x="6" y="31"/>
                </a:cubicBezTo>
                <a:cubicBezTo>
                  <a:pt x="6" y="30"/>
                  <a:pt x="7" y="30"/>
                  <a:pt x="7" y="30"/>
                </a:cubicBezTo>
                <a:cubicBezTo>
                  <a:pt x="7" y="29"/>
                  <a:pt x="6" y="29"/>
                  <a:pt x="6" y="29"/>
                </a:cubicBezTo>
                <a:cubicBezTo>
                  <a:pt x="6" y="29"/>
                  <a:pt x="7" y="28"/>
                  <a:pt x="7" y="28"/>
                </a:cubicBezTo>
                <a:cubicBezTo>
                  <a:pt x="7" y="28"/>
                  <a:pt x="7" y="28"/>
                  <a:pt x="7" y="28"/>
                </a:cubicBezTo>
                <a:cubicBezTo>
                  <a:pt x="7" y="27"/>
                  <a:pt x="8" y="26"/>
                  <a:pt x="8" y="25"/>
                </a:cubicBezTo>
                <a:cubicBezTo>
                  <a:pt x="8" y="25"/>
                  <a:pt x="8" y="25"/>
                  <a:pt x="8" y="25"/>
                </a:cubicBezTo>
                <a:cubicBezTo>
                  <a:pt x="8" y="24"/>
                  <a:pt x="9" y="23"/>
                  <a:pt x="10" y="22"/>
                </a:cubicBezTo>
                <a:cubicBezTo>
                  <a:pt x="10" y="22"/>
                  <a:pt x="10" y="22"/>
                  <a:pt x="10" y="22"/>
                </a:cubicBezTo>
                <a:cubicBezTo>
                  <a:pt x="10" y="22"/>
                  <a:pt x="11" y="22"/>
                  <a:pt x="11" y="21"/>
                </a:cubicBezTo>
                <a:cubicBezTo>
                  <a:pt x="11" y="21"/>
                  <a:pt x="11" y="21"/>
                  <a:pt x="12" y="21"/>
                </a:cubicBezTo>
                <a:cubicBezTo>
                  <a:pt x="12" y="21"/>
                  <a:pt x="12" y="21"/>
                  <a:pt x="13" y="20"/>
                </a:cubicBezTo>
                <a:cubicBezTo>
                  <a:pt x="13" y="20"/>
                  <a:pt x="13" y="20"/>
                  <a:pt x="14" y="20"/>
                </a:cubicBezTo>
                <a:cubicBezTo>
                  <a:pt x="14" y="20"/>
                  <a:pt x="15" y="20"/>
                  <a:pt x="15" y="19"/>
                </a:cubicBezTo>
                <a:cubicBezTo>
                  <a:pt x="16" y="20"/>
                  <a:pt x="17" y="19"/>
                  <a:pt x="18" y="20"/>
                </a:cubicBezTo>
                <a:cubicBezTo>
                  <a:pt x="19" y="20"/>
                  <a:pt x="19" y="19"/>
                  <a:pt x="19" y="20"/>
                </a:cubicBezTo>
                <a:cubicBezTo>
                  <a:pt x="19" y="20"/>
                  <a:pt x="20" y="20"/>
                  <a:pt x="21" y="20"/>
                </a:cubicBezTo>
                <a:cubicBezTo>
                  <a:pt x="21" y="20"/>
                  <a:pt x="21" y="21"/>
                  <a:pt x="21" y="21"/>
                </a:cubicBezTo>
                <a:cubicBezTo>
                  <a:pt x="21" y="21"/>
                  <a:pt x="22" y="21"/>
                  <a:pt x="22" y="21"/>
                </a:cubicBezTo>
                <a:cubicBezTo>
                  <a:pt x="22" y="22"/>
                  <a:pt x="24" y="23"/>
                  <a:pt x="24" y="24"/>
                </a:cubicBezTo>
                <a:cubicBezTo>
                  <a:pt x="24" y="24"/>
                  <a:pt x="24" y="25"/>
                  <a:pt x="24" y="25"/>
                </a:cubicBezTo>
                <a:cubicBezTo>
                  <a:pt x="24" y="25"/>
                  <a:pt x="25" y="26"/>
                  <a:pt x="25" y="26"/>
                </a:cubicBezTo>
                <a:cubicBezTo>
                  <a:pt x="25" y="27"/>
                  <a:pt x="25" y="27"/>
                  <a:pt x="25" y="28"/>
                </a:cubicBezTo>
                <a:cubicBezTo>
                  <a:pt x="25" y="28"/>
                  <a:pt x="25" y="28"/>
                  <a:pt x="25" y="29"/>
                </a:cubicBezTo>
                <a:cubicBezTo>
                  <a:pt x="25" y="29"/>
                  <a:pt x="26" y="30"/>
                  <a:pt x="26" y="30"/>
                </a:cubicBezTo>
                <a:cubicBezTo>
                  <a:pt x="26" y="31"/>
                  <a:pt x="26" y="31"/>
                  <a:pt x="26" y="32"/>
                </a:cubicBezTo>
                <a:cubicBezTo>
                  <a:pt x="26" y="32"/>
                  <a:pt x="26" y="32"/>
                  <a:pt x="26" y="32"/>
                </a:cubicBezTo>
                <a:cubicBezTo>
                  <a:pt x="26" y="33"/>
                  <a:pt x="25" y="33"/>
                  <a:pt x="25" y="33"/>
                </a:cubicBezTo>
                <a:cubicBezTo>
                  <a:pt x="25" y="34"/>
                  <a:pt x="25" y="34"/>
                  <a:pt x="25" y="34"/>
                </a:cubicBezTo>
                <a:cubicBezTo>
                  <a:pt x="25" y="34"/>
                  <a:pt x="24" y="34"/>
                  <a:pt x="24" y="35"/>
                </a:cubicBezTo>
                <a:cubicBezTo>
                  <a:pt x="24" y="35"/>
                  <a:pt x="25" y="36"/>
                  <a:pt x="24" y="36"/>
                </a:cubicBezTo>
                <a:cubicBezTo>
                  <a:pt x="24" y="37"/>
                  <a:pt x="24" y="38"/>
                  <a:pt x="24" y="39"/>
                </a:cubicBezTo>
                <a:cubicBezTo>
                  <a:pt x="23" y="39"/>
                  <a:pt x="23" y="39"/>
                  <a:pt x="23" y="39"/>
                </a:cubicBezTo>
                <a:cubicBezTo>
                  <a:pt x="23" y="40"/>
                  <a:pt x="23" y="40"/>
                  <a:pt x="23" y="40"/>
                </a:cubicBezTo>
                <a:cubicBezTo>
                  <a:pt x="23" y="40"/>
                  <a:pt x="23" y="40"/>
                  <a:pt x="23" y="40"/>
                </a:cubicBezTo>
                <a:cubicBezTo>
                  <a:pt x="23" y="43"/>
                  <a:pt x="23" y="43"/>
                  <a:pt x="23" y="43"/>
                </a:cubicBezTo>
                <a:cubicBezTo>
                  <a:pt x="22" y="51"/>
                  <a:pt x="22" y="59"/>
                  <a:pt x="21" y="66"/>
                </a:cubicBezTo>
                <a:cubicBezTo>
                  <a:pt x="21" y="72"/>
                  <a:pt x="20" y="78"/>
                  <a:pt x="20" y="85"/>
                </a:cubicBezTo>
                <a:cubicBezTo>
                  <a:pt x="19" y="104"/>
                  <a:pt x="18" y="123"/>
                  <a:pt x="17" y="141"/>
                </a:cubicBezTo>
                <a:cubicBezTo>
                  <a:pt x="17" y="152"/>
                  <a:pt x="16" y="167"/>
                  <a:pt x="16" y="176"/>
                </a:cubicBezTo>
                <a:cubicBezTo>
                  <a:pt x="16" y="189"/>
                  <a:pt x="16" y="200"/>
                  <a:pt x="16" y="211"/>
                </a:cubicBezTo>
                <a:cubicBezTo>
                  <a:pt x="16" y="232"/>
                  <a:pt x="16" y="232"/>
                  <a:pt x="16" y="232"/>
                </a:cubicBezTo>
                <a:cubicBezTo>
                  <a:pt x="16" y="238"/>
                  <a:pt x="16" y="238"/>
                  <a:pt x="16" y="238"/>
                </a:cubicBezTo>
                <a:cubicBezTo>
                  <a:pt x="17" y="258"/>
                  <a:pt x="17" y="258"/>
                  <a:pt x="17" y="258"/>
                </a:cubicBezTo>
                <a:cubicBezTo>
                  <a:pt x="17" y="264"/>
                  <a:pt x="17" y="270"/>
                  <a:pt x="18" y="276"/>
                </a:cubicBezTo>
                <a:cubicBezTo>
                  <a:pt x="18" y="285"/>
                  <a:pt x="19" y="296"/>
                  <a:pt x="21" y="307"/>
                </a:cubicBezTo>
                <a:cubicBezTo>
                  <a:pt x="21" y="312"/>
                  <a:pt x="22" y="318"/>
                  <a:pt x="23" y="323"/>
                </a:cubicBezTo>
                <a:cubicBezTo>
                  <a:pt x="23" y="323"/>
                  <a:pt x="23" y="323"/>
                  <a:pt x="23" y="323"/>
                </a:cubicBezTo>
                <a:cubicBezTo>
                  <a:pt x="23" y="323"/>
                  <a:pt x="23" y="323"/>
                  <a:pt x="23" y="323"/>
                </a:cubicBezTo>
                <a:cubicBezTo>
                  <a:pt x="23" y="323"/>
                  <a:pt x="23" y="323"/>
                  <a:pt x="23" y="323"/>
                </a:cubicBezTo>
                <a:cubicBezTo>
                  <a:pt x="22" y="323"/>
                  <a:pt x="22" y="323"/>
                  <a:pt x="22" y="323"/>
                </a:cubicBezTo>
                <a:cubicBezTo>
                  <a:pt x="22" y="324"/>
                  <a:pt x="21" y="324"/>
                  <a:pt x="21" y="324"/>
                </a:cubicBezTo>
                <a:cubicBezTo>
                  <a:pt x="21" y="324"/>
                  <a:pt x="21" y="324"/>
                  <a:pt x="21" y="324"/>
                </a:cubicBezTo>
                <a:cubicBezTo>
                  <a:pt x="21" y="324"/>
                  <a:pt x="21" y="324"/>
                  <a:pt x="21" y="324"/>
                </a:cubicBezTo>
                <a:cubicBezTo>
                  <a:pt x="21" y="324"/>
                  <a:pt x="21" y="324"/>
                  <a:pt x="21" y="324"/>
                </a:cubicBezTo>
                <a:cubicBezTo>
                  <a:pt x="21" y="324"/>
                  <a:pt x="21" y="324"/>
                  <a:pt x="21" y="324"/>
                </a:cubicBezTo>
                <a:cubicBezTo>
                  <a:pt x="21" y="324"/>
                  <a:pt x="21" y="324"/>
                  <a:pt x="21" y="324"/>
                </a:cubicBezTo>
                <a:cubicBezTo>
                  <a:pt x="20" y="324"/>
                  <a:pt x="20" y="324"/>
                  <a:pt x="21" y="324"/>
                </a:cubicBezTo>
                <a:cubicBezTo>
                  <a:pt x="21" y="324"/>
                  <a:pt x="21" y="324"/>
                  <a:pt x="21" y="324"/>
                </a:cubicBezTo>
                <a:cubicBezTo>
                  <a:pt x="21" y="324"/>
                  <a:pt x="21" y="324"/>
                  <a:pt x="21" y="324"/>
                </a:cubicBezTo>
                <a:cubicBezTo>
                  <a:pt x="22" y="324"/>
                  <a:pt x="24" y="324"/>
                  <a:pt x="23" y="324"/>
                </a:cubicBezTo>
                <a:cubicBezTo>
                  <a:pt x="23" y="324"/>
                  <a:pt x="23" y="324"/>
                  <a:pt x="23" y="324"/>
                </a:cubicBezTo>
                <a:cubicBezTo>
                  <a:pt x="23" y="323"/>
                  <a:pt x="23" y="323"/>
                  <a:pt x="23" y="323"/>
                </a:cubicBezTo>
                <a:cubicBezTo>
                  <a:pt x="23" y="323"/>
                  <a:pt x="23" y="323"/>
                  <a:pt x="23" y="323"/>
                </a:cubicBezTo>
                <a:cubicBezTo>
                  <a:pt x="23" y="323"/>
                  <a:pt x="24" y="324"/>
                  <a:pt x="25" y="324"/>
                </a:cubicBezTo>
                <a:cubicBezTo>
                  <a:pt x="27" y="325"/>
                  <a:pt x="29" y="326"/>
                  <a:pt x="32" y="327"/>
                </a:cubicBezTo>
                <a:cubicBezTo>
                  <a:pt x="33" y="328"/>
                  <a:pt x="34" y="328"/>
                  <a:pt x="35" y="328"/>
                </a:cubicBezTo>
                <a:cubicBezTo>
                  <a:pt x="49" y="332"/>
                  <a:pt x="62" y="333"/>
                  <a:pt x="75" y="335"/>
                </a:cubicBezTo>
                <a:cubicBezTo>
                  <a:pt x="91" y="336"/>
                  <a:pt x="111" y="337"/>
                  <a:pt x="128" y="338"/>
                </a:cubicBezTo>
                <a:cubicBezTo>
                  <a:pt x="143" y="338"/>
                  <a:pt x="158" y="338"/>
                  <a:pt x="173" y="338"/>
                </a:cubicBezTo>
                <a:cubicBezTo>
                  <a:pt x="185" y="338"/>
                  <a:pt x="197" y="338"/>
                  <a:pt x="208" y="337"/>
                </a:cubicBezTo>
                <a:cubicBezTo>
                  <a:pt x="221" y="337"/>
                  <a:pt x="221" y="337"/>
                  <a:pt x="221" y="337"/>
                </a:cubicBezTo>
                <a:cubicBezTo>
                  <a:pt x="239" y="336"/>
                  <a:pt x="239" y="336"/>
                  <a:pt x="239" y="336"/>
                </a:cubicBezTo>
                <a:cubicBezTo>
                  <a:pt x="250" y="335"/>
                  <a:pt x="261" y="335"/>
                  <a:pt x="272" y="333"/>
                </a:cubicBezTo>
                <a:cubicBezTo>
                  <a:pt x="282" y="333"/>
                  <a:pt x="292" y="331"/>
                  <a:pt x="302" y="330"/>
                </a:cubicBezTo>
                <a:cubicBezTo>
                  <a:pt x="305" y="329"/>
                  <a:pt x="309" y="329"/>
                  <a:pt x="312" y="328"/>
                </a:cubicBezTo>
                <a:cubicBezTo>
                  <a:pt x="315" y="328"/>
                  <a:pt x="317" y="327"/>
                  <a:pt x="319" y="327"/>
                </a:cubicBezTo>
                <a:cubicBezTo>
                  <a:pt x="322" y="326"/>
                  <a:pt x="325" y="325"/>
                  <a:pt x="328" y="324"/>
                </a:cubicBezTo>
                <a:cubicBezTo>
                  <a:pt x="329" y="324"/>
                  <a:pt x="330" y="323"/>
                  <a:pt x="331" y="323"/>
                </a:cubicBezTo>
                <a:cubicBezTo>
                  <a:pt x="331" y="324"/>
                  <a:pt x="331" y="324"/>
                  <a:pt x="331" y="324"/>
                </a:cubicBezTo>
                <a:cubicBezTo>
                  <a:pt x="331" y="325"/>
                  <a:pt x="331" y="325"/>
                  <a:pt x="331" y="325"/>
                </a:cubicBezTo>
                <a:cubicBezTo>
                  <a:pt x="330" y="325"/>
                  <a:pt x="330" y="325"/>
                  <a:pt x="330" y="325"/>
                </a:cubicBezTo>
                <a:cubicBezTo>
                  <a:pt x="327" y="325"/>
                  <a:pt x="332"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6" y="325"/>
                  <a:pt x="335" y="325"/>
                  <a:pt x="335" y="325"/>
                </a:cubicBezTo>
                <a:cubicBezTo>
                  <a:pt x="334" y="324"/>
                  <a:pt x="333" y="324"/>
                  <a:pt x="333" y="323"/>
                </a:cubicBezTo>
                <a:cubicBezTo>
                  <a:pt x="332" y="323"/>
                  <a:pt x="332" y="322"/>
                  <a:pt x="331" y="322"/>
                </a:cubicBezTo>
                <a:cubicBezTo>
                  <a:pt x="331" y="322"/>
                  <a:pt x="331" y="322"/>
                  <a:pt x="331" y="322"/>
                </a:cubicBezTo>
                <a:cubicBezTo>
                  <a:pt x="331" y="322"/>
                  <a:pt x="331" y="322"/>
                  <a:pt x="331" y="322"/>
                </a:cubicBezTo>
                <a:cubicBezTo>
                  <a:pt x="331" y="322"/>
                  <a:pt x="331" y="323"/>
                  <a:pt x="331" y="323"/>
                </a:cubicBezTo>
                <a:cubicBezTo>
                  <a:pt x="332" y="302"/>
                  <a:pt x="332" y="302"/>
                  <a:pt x="332" y="302"/>
                </a:cubicBezTo>
                <a:cubicBezTo>
                  <a:pt x="332" y="282"/>
                  <a:pt x="333" y="263"/>
                  <a:pt x="334" y="241"/>
                </a:cubicBezTo>
                <a:cubicBezTo>
                  <a:pt x="334" y="225"/>
                  <a:pt x="335" y="208"/>
                  <a:pt x="335" y="190"/>
                </a:cubicBezTo>
                <a:cubicBezTo>
                  <a:pt x="336" y="167"/>
                  <a:pt x="337" y="143"/>
                  <a:pt x="337" y="119"/>
                </a:cubicBezTo>
                <a:cubicBezTo>
                  <a:pt x="337" y="93"/>
                  <a:pt x="337" y="67"/>
                  <a:pt x="335" y="43"/>
                </a:cubicBezTo>
                <a:cubicBezTo>
                  <a:pt x="335" y="42"/>
                  <a:pt x="335" y="41"/>
                  <a:pt x="335" y="39"/>
                </a:cubicBezTo>
                <a:cubicBezTo>
                  <a:pt x="335" y="36"/>
                  <a:pt x="335" y="37"/>
                  <a:pt x="334" y="34"/>
                </a:cubicBezTo>
                <a:cubicBezTo>
                  <a:pt x="334" y="32"/>
                  <a:pt x="335" y="33"/>
                  <a:pt x="334" y="32"/>
                </a:cubicBezTo>
                <a:cubicBezTo>
                  <a:pt x="334" y="29"/>
                  <a:pt x="334" y="27"/>
                  <a:pt x="333" y="24"/>
                </a:cubicBezTo>
                <a:cubicBezTo>
                  <a:pt x="333" y="23"/>
                  <a:pt x="333" y="22"/>
                  <a:pt x="332" y="21"/>
                </a:cubicBezTo>
                <a:cubicBezTo>
                  <a:pt x="332" y="21"/>
                  <a:pt x="332" y="21"/>
                  <a:pt x="332" y="21"/>
                </a:cubicBezTo>
                <a:cubicBezTo>
                  <a:pt x="332" y="21"/>
                  <a:pt x="332" y="21"/>
                  <a:pt x="332" y="21"/>
                </a:cubicBezTo>
                <a:cubicBezTo>
                  <a:pt x="332" y="21"/>
                  <a:pt x="333" y="21"/>
                  <a:pt x="333" y="20"/>
                </a:cubicBezTo>
                <a:cubicBezTo>
                  <a:pt x="333" y="20"/>
                  <a:pt x="333" y="20"/>
                  <a:pt x="333" y="20"/>
                </a:cubicBezTo>
                <a:cubicBezTo>
                  <a:pt x="334" y="20"/>
                  <a:pt x="334" y="20"/>
                  <a:pt x="334" y="20"/>
                </a:cubicBezTo>
                <a:cubicBezTo>
                  <a:pt x="334" y="20"/>
                  <a:pt x="334" y="19"/>
                  <a:pt x="334" y="19"/>
                </a:cubicBezTo>
                <a:cubicBezTo>
                  <a:pt x="334" y="19"/>
                  <a:pt x="334" y="19"/>
                  <a:pt x="334" y="19"/>
                </a:cubicBezTo>
                <a:cubicBezTo>
                  <a:pt x="334" y="19"/>
                  <a:pt x="334" y="19"/>
                  <a:pt x="334" y="19"/>
                </a:cubicBezTo>
                <a:cubicBezTo>
                  <a:pt x="334" y="20"/>
                  <a:pt x="334" y="20"/>
                  <a:pt x="334" y="20"/>
                </a:cubicBezTo>
                <a:cubicBezTo>
                  <a:pt x="333" y="20"/>
                  <a:pt x="333" y="20"/>
                  <a:pt x="333" y="20"/>
                </a:cubicBezTo>
                <a:cubicBezTo>
                  <a:pt x="333" y="20"/>
                  <a:pt x="333" y="20"/>
                  <a:pt x="333" y="20"/>
                </a:cubicBezTo>
                <a:cubicBezTo>
                  <a:pt x="333" y="21"/>
                  <a:pt x="332" y="21"/>
                  <a:pt x="332" y="21"/>
                </a:cubicBezTo>
                <a:cubicBezTo>
                  <a:pt x="332" y="21"/>
                  <a:pt x="332" y="21"/>
                  <a:pt x="332" y="21"/>
                </a:cubicBezTo>
                <a:cubicBezTo>
                  <a:pt x="332" y="21"/>
                  <a:pt x="331" y="21"/>
                  <a:pt x="331" y="20"/>
                </a:cubicBezTo>
                <a:cubicBezTo>
                  <a:pt x="330" y="20"/>
                  <a:pt x="329" y="20"/>
                  <a:pt x="328" y="19"/>
                </a:cubicBezTo>
                <a:cubicBezTo>
                  <a:pt x="326" y="19"/>
                  <a:pt x="323" y="18"/>
                  <a:pt x="321" y="18"/>
                </a:cubicBezTo>
                <a:cubicBezTo>
                  <a:pt x="311" y="16"/>
                  <a:pt x="300" y="15"/>
                  <a:pt x="290" y="14"/>
                </a:cubicBezTo>
                <a:cubicBezTo>
                  <a:pt x="287" y="14"/>
                  <a:pt x="290" y="14"/>
                  <a:pt x="288" y="14"/>
                </a:cubicBezTo>
                <a:cubicBezTo>
                  <a:pt x="276" y="13"/>
                  <a:pt x="259" y="13"/>
                  <a:pt x="244" y="13"/>
                </a:cubicBezTo>
                <a:cubicBezTo>
                  <a:pt x="226" y="13"/>
                  <a:pt x="226" y="13"/>
                  <a:pt x="226" y="13"/>
                </a:cubicBezTo>
                <a:cubicBezTo>
                  <a:pt x="225" y="13"/>
                  <a:pt x="225" y="13"/>
                  <a:pt x="224" y="13"/>
                </a:cubicBezTo>
                <a:cubicBezTo>
                  <a:pt x="222" y="13"/>
                  <a:pt x="223" y="13"/>
                  <a:pt x="222" y="13"/>
                </a:cubicBezTo>
                <a:cubicBezTo>
                  <a:pt x="217" y="13"/>
                  <a:pt x="217" y="13"/>
                  <a:pt x="217" y="13"/>
                </a:cubicBezTo>
                <a:cubicBezTo>
                  <a:pt x="202" y="13"/>
                  <a:pt x="188" y="13"/>
                  <a:pt x="173" y="14"/>
                </a:cubicBezTo>
                <a:cubicBezTo>
                  <a:pt x="170" y="13"/>
                  <a:pt x="170" y="13"/>
                  <a:pt x="166" y="14"/>
                </a:cubicBezTo>
                <a:cubicBezTo>
                  <a:pt x="163" y="14"/>
                  <a:pt x="163" y="14"/>
                  <a:pt x="160" y="14"/>
                </a:cubicBezTo>
                <a:cubicBezTo>
                  <a:pt x="160" y="14"/>
                  <a:pt x="156" y="14"/>
                  <a:pt x="156" y="14"/>
                </a:cubicBezTo>
                <a:cubicBezTo>
                  <a:pt x="155" y="14"/>
                  <a:pt x="156" y="14"/>
                  <a:pt x="155" y="14"/>
                </a:cubicBezTo>
                <a:cubicBezTo>
                  <a:pt x="153" y="14"/>
                  <a:pt x="144" y="14"/>
                  <a:pt x="138" y="14"/>
                </a:cubicBezTo>
                <a:cubicBezTo>
                  <a:pt x="132" y="15"/>
                  <a:pt x="125" y="15"/>
                  <a:pt x="117" y="15"/>
                </a:cubicBezTo>
                <a:cubicBezTo>
                  <a:pt x="125" y="15"/>
                  <a:pt x="131" y="14"/>
                  <a:pt x="133" y="14"/>
                </a:cubicBezTo>
                <a:cubicBezTo>
                  <a:pt x="125" y="14"/>
                  <a:pt x="112" y="14"/>
                  <a:pt x="105" y="14"/>
                </a:cubicBezTo>
                <a:cubicBezTo>
                  <a:pt x="47" y="18"/>
                  <a:pt x="47" y="18"/>
                  <a:pt x="47" y="18"/>
                </a:cubicBezTo>
                <a:cubicBezTo>
                  <a:pt x="45" y="18"/>
                  <a:pt x="45" y="18"/>
                  <a:pt x="45" y="18"/>
                </a:cubicBezTo>
                <a:cubicBezTo>
                  <a:pt x="39" y="18"/>
                  <a:pt x="39" y="18"/>
                  <a:pt x="39" y="18"/>
                </a:cubicBezTo>
                <a:cubicBezTo>
                  <a:pt x="38" y="18"/>
                  <a:pt x="38" y="18"/>
                  <a:pt x="38" y="18"/>
                </a:cubicBezTo>
                <a:cubicBezTo>
                  <a:pt x="38" y="18"/>
                  <a:pt x="37" y="18"/>
                  <a:pt x="36" y="18"/>
                </a:cubicBezTo>
                <a:cubicBezTo>
                  <a:pt x="38" y="18"/>
                  <a:pt x="38" y="18"/>
                  <a:pt x="38" y="18"/>
                </a:cubicBezTo>
                <a:cubicBezTo>
                  <a:pt x="39" y="18"/>
                  <a:pt x="39" y="18"/>
                  <a:pt x="39" y="18"/>
                </a:cubicBezTo>
                <a:cubicBezTo>
                  <a:pt x="41" y="18"/>
                  <a:pt x="41" y="18"/>
                  <a:pt x="41" y="18"/>
                </a:cubicBezTo>
                <a:cubicBezTo>
                  <a:pt x="99" y="15"/>
                  <a:pt x="99" y="15"/>
                  <a:pt x="99" y="15"/>
                </a:cubicBezTo>
                <a:cubicBezTo>
                  <a:pt x="143" y="13"/>
                  <a:pt x="143" y="13"/>
                  <a:pt x="143" y="13"/>
                </a:cubicBezTo>
                <a:cubicBezTo>
                  <a:pt x="151" y="12"/>
                  <a:pt x="155" y="12"/>
                  <a:pt x="151" y="12"/>
                </a:cubicBezTo>
                <a:cubicBezTo>
                  <a:pt x="141" y="12"/>
                  <a:pt x="132" y="12"/>
                  <a:pt x="123" y="12"/>
                </a:cubicBezTo>
                <a:cubicBezTo>
                  <a:pt x="121" y="12"/>
                  <a:pt x="119" y="12"/>
                  <a:pt x="121" y="12"/>
                </a:cubicBezTo>
                <a:cubicBezTo>
                  <a:pt x="141" y="11"/>
                  <a:pt x="164" y="10"/>
                  <a:pt x="181" y="10"/>
                </a:cubicBezTo>
                <a:cubicBezTo>
                  <a:pt x="183" y="10"/>
                  <a:pt x="187" y="9"/>
                  <a:pt x="190" y="9"/>
                </a:cubicBezTo>
                <a:cubicBezTo>
                  <a:pt x="191" y="9"/>
                  <a:pt x="192" y="9"/>
                  <a:pt x="194" y="9"/>
                </a:cubicBezTo>
                <a:cubicBezTo>
                  <a:pt x="193" y="9"/>
                  <a:pt x="192" y="9"/>
                  <a:pt x="192" y="9"/>
                </a:cubicBezTo>
                <a:cubicBezTo>
                  <a:pt x="173" y="9"/>
                  <a:pt x="158" y="9"/>
                  <a:pt x="138" y="10"/>
                </a:cubicBezTo>
                <a:cubicBezTo>
                  <a:pt x="130" y="9"/>
                  <a:pt x="130" y="9"/>
                  <a:pt x="130" y="9"/>
                </a:cubicBezTo>
                <a:cubicBezTo>
                  <a:pt x="124" y="10"/>
                  <a:pt x="114" y="10"/>
                  <a:pt x="106" y="10"/>
                </a:cubicBezTo>
                <a:cubicBezTo>
                  <a:pt x="104" y="10"/>
                  <a:pt x="105" y="10"/>
                  <a:pt x="104" y="10"/>
                </a:cubicBezTo>
                <a:cubicBezTo>
                  <a:pt x="85" y="11"/>
                  <a:pt x="68" y="12"/>
                  <a:pt x="51" y="13"/>
                </a:cubicBezTo>
                <a:cubicBezTo>
                  <a:pt x="66" y="12"/>
                  <a:pt x="81" y="11"/>
                  <a:pt x="94" y="11"/>
                </a:cubicBezTo>
                <a:cubicBezTo>
                  <a:pt x="96" y="10"/>
                  <a:pt x="97" y="10"/>
                  <a:pt x="98" y="10"/>
                </a:cubicBezTo>
                <a:cubicBezTo>
                  <a:pt x="143" y="8"/>
                  <a:pt x="143" y="8"/>
                  <a:pt x="143" y="8"/>
                </a:cubicBezTo>
                <a:cubicBezTo>
                  <a:pt x="145" y="8"/>
                  <a:pt x="145" y="8"/>
                  <a:pt x="139" y="8"/>
                </a:cubicBezTo>
                <a:cubicBezTo>
                  <a:pt x="141" y="8"/>
                  <a:pt x="142" y="8"/>
                  <a:pt x="144" y="8"/>
                </a:cubicBezTo>
                <a:cubicBezTo>
                  <a:pt x="144" y="8"/>
                  <a:pt x="144" y="8"/>
                  <a:pt x="143" y="8"/>
                </a:cubicBezTo>
                <a:cubicBezTo>
                  <a:pt x="160" y="7"/>
                  <a:pt x="160" y="7"/>
                  <a:pt x="160" y="7"/>
                </a:cubicBezTo>
                <a:cubicBezTo>
                  <a:pt x="161" y="7"/>
                  <a:pt x="162" y="7"/>
                  <a:pt x="161" y="7"/>
                </a:cubicBezTo>
                <a:cubicBezTo>
                  <a:pt x="142" y="7"/>
                  <a:pt x="142" y="7"/>
                  <a:pt x="142" y="7"/>
                </a:cubicBezTo>
                <a:cubicBezTo>
                  <a:pt x="139" y="7"/>
                  <a:pt x="136" y="8"/>
                  <a:pt x="133" y="8"/>
                </a:cubicBezTo>
                <a:cubicBezTo>
                  <a:pt x="132" y="8"/>
                  <a:pt x="132" y="8"/>
                  <a:pt x="130" y="8"/>
                </a:cubicBezTo>
                <a:cubicBezTo>
                  <a:pt x="124" y="8"/>
                  <a:pt x="124" y="8"/>
                  <a:pt x="124" y="8"/>
                </a:cubicBezTo>
                <a:cubicBezTo>
                  <a:pt x="119" y="8"/>
                  <a:pt x="119" y="8"/>
                  <a:pt x="119" y="8"/>
                </a:cubicBezTo>
                <a:cubicBezTo>
                  <a:pt x="112" y="8"/>
                  <a:pt x="104" y="9"/>
                  <a:pt x="96" y="9"/>
                </a:cubicBezTo>
                <a:cubicBezTo>
                  <a:pt x="90" y="10"/>
                  <a:pt x="84" y="10"/>
                  <a:pt x="78" y="10"/>
                </a:cubicBezTo>
                <a:cubicBezTo>
                  <a:pt x="80" y="10"/>
                  <a:pt x="85" y="10"/>
                  <a:pt x="90" y="9"/>
                </a:cubicBezTo>
                <a:cubicBezTo>
                  <a:pt x="105" y="9"/>
                  <a:pt x="122" y="7"/>
                  <a:pt x="135" y="7"/>
                </a:cubicBezTo>
                <a:cubicBezTo>
                  <a:pt x="136" y="7"/>
                  <a:pt x="134" y="7"/>
                  <a:pt x="132" y="7"/>
                </a:cubicBezTo>
                <a:cubicBezTo>
                  <a:pt x="122" y="7"/>
                  <a:pt x="122" y="7"/>
                  <a:pt x="122" y="7"/>
                </a:cubicBezTo>
                <a:cubicBezTo>
                  <a:pt x="120" y="7"/>
                  <a:pt x="123" y="7"/>
                  <a:pt x="121" y="7"/>
                </a:cubicBezTo>
                <a:cubicBezTo>
                  <a:pt x="92" y="9"/>
                  <a:pt x="92" y="9"/>
                  <a:pt x="92" y="9"/>
                </a:cubicBezTo>
                <a:cubicBezTo>
                  <a:pt x="91" y="9"/>
                  <a:pt x="88" y="9"/>
                  <a:pt x="90" y="8"/>
                </a:cubicBezTo>
                <a:cubicBezTo>
                  <a:pt x="89" y="8"/>
                  <a:pt x="88" y="8"/>
                  <a:pt x="87" y="8"/>
                </a:cubicBezTo>
                <a:cubicBezTo>
                  <a:pt x="84" y="9"/>
                  <a:pt x="87" y="8"/>
                  <a:pt x="86" y="9"/>
                </a:cubicBezTo>
                <a:cubicBezTo>
                  <a:pt x="85" y="8"/>
                  <a:pt x="81" y="9"/>
                  <a:pt x="79" y="9"/>
                </a:cubicBezTo>
                <a:cubicBezTo>
                  <a:pt x="66" y="10"/>
                  <a:pt x="55" y="10"/>
                  <a:pt x="41" y="11"/>
                </a:cubicBezTo>
                <a:cubicBezTo>
                  <a:pt x="50" y="10"/>
                  <a:pt x="63" y="10"/>
                  <a:pt x="76" y="9"/>
                </a:cubicBezTo>
                <a:cubicBezTo>
                  <a:pt x="79" y="9"/>
                  <a:pt x="76" y="9"/>
                  <a:pt x="77" y="9"/>
                </a:cubicBezTo>
                <a:cubicBezTo>
                  <a:pt x="87" y="8"/>
                  <a:pt x="87" y="8"/>
                  <a:pt x="87" y="8"/>
                </a:cubicBezTo>
                <a:cubicBezTo>
                  <a:pt x="91" y="8"/>
                  <a:pt x="93" y="8"/>
                  <a:pt x="96" y="8"/>
                </a:cubicBezTo>
                <a:cubicBezTo>
                  <a:pt x="110" y="7"/>
                  <a:pt x="110" y="7"/>
                  <a:pt x="110" y="7"/>
                </a:cubicBezTo>
                <a:cubicBezTo>
                  <a:pt x="114" y="7"/>
                  <a:pt x="117" y="6"/>
                  <a:pt x="122" y="6"/>
                </a:cubicBezTo>
                <a:cubicBezTo>
                  <a:pt x="124" y="6"/>
                  <a:pt x="123" y="6"/>
                  <a:pt x="126" y="6"/>
                </a:cubicBezTo>
                <a:cubicBezTo>
                  <a:pt x="127" y="6"/>
                  <a:pt x="123" y="6"/>
                  <a:pt x="125" y="5"/>
                </a:cubicBezTo>
                <a:cubicBezTo>
                  <a:pt x="128" y="5"/>
                  <a:pt x="125" y="6"/>
                  <a:pt x="127" y="5"/>
                </a:cubicBezTo>
                <a:cubicBezTo>
                  <a:pt x="130" y="5"/>
                  <a:pt x="131" y="5"/>
                  <a:pt x="132" y="5"/>
                </a:cubicBezTo>
                <a:cubicBezTo>
                  <a:pt x="138" y="5"/>
                  <a:pt x="144" y="5"/>
                  <a:pt x="151" y="4"/>
                </a:cubicBezTo>
                <a:cubicBezTo>
                  <a:pt x="153" y="4"/>
                  <a:pt x="148" y="4"/>
                  <a:pt x="150" y="4"/>
                </a:cubicBezTo>
                <a:cubicBezTo>
                  <a:pt x="153" y="4"/>
                  <a:pt x="162" y="4"/>
                  <a:pt x="164" y="3"/>
                </a:cubicBezTo>
                <a:cubicBezTo>
                  <a:pt x="171" y="3"/>
                  <a:pt x="175" y="3"/>
                  <a:pt x="184" y="3"/>
                </a:cubicBezTo>
                <a:cubicBezTo>
                  <a:pt x="186" y="3"/>
                  <a:pt x="184" y="3"/>
                  <a:pt x="185" y="3"/>
                </a:cubicBezTo>
                <a:cubicBezTo>
                  <a:pt x="190" y="2"/>
                  <a:pt x="193" y="3"/>
                  <a:pt x="199" y="2"/>
                </a:cubicBezTo>
                <a:cubicBezTo>
                  <a:pt x="202" y="2"/>
                  <a:pt x="209" y="2"/>
                  <a:pt x="213" y="2"/>
                </a:cubicBezTo>
                <a:cubicBezTo>
                  <a:pt x="214" y="2"/>
                  <a:pt x="210" y="2"/>
                  <a:pt x="207" y="2"/>
                </a:cubicBezTo>
                <a:cubicBezTo>
                  <a:pt x="209" y="2"/>
                  <a:pt x="214" y="2"/>
                  <a:pt x="216" y="2"/>
                </a:cubicBezTo>
                <a:cubicBezTo>
                  <a:pt x="232" y="1"/>
                  <a:pt x="245" y="1"/>
                  <a:pt x="264" y="1"/>
                </a:cubicBezTo>
                <a:cubicBezTo>
                  <a:pt x="267" y="1"/>
                  <a:pt x="268" y="1"/>
                  <a:pt x="270" y="1"/>
                </a:cubicBezTo>
                <a:cubicBezTo>
                  <a:pt x="271" y="1"/>
                  <a:pt x="271" y="1"/>
                  <a:pt x="270" y="1"/>
                </a:cubicBezTo>
                <a:cubicBezTo>
                  <a:pt x="281" y="1"/>
                  <a:pt x="304" y="3"/>
                  <a:pt x="310" y="3"/>
                </a:cubicBezTo>
                <a:cubicBezTo>
                  <a:pt x="313" y="3"/>
                  <a:pt x="309" y="3"/>
                  <a:pt x="311" y="3"/>
                </a:cubicBezTo>
                <a:cubicBezTo>
                  <a:pt x="315" y="4"/>
                  <a:pt x="321" y="5"/>
                  <a:pt x="324" y="5"/>
                </a:cubicBezTo>
                <a:cubicBezTo>
                  <a:pt x="327" y="5"/>
                  <a:pt x="329" y="6"/>
                  <a:pt x="332" y="7"/>
                </a:cubicBezTo>
                <a:cubicBezTo>
                  <a:pt x="335" y="8"/>
                  <a:pt x="338" y="9"/>
                  <a:pt x="341" y="11"/>
                </a:cubicBezTo>
                <a:cubicBezTo>
                  <a:pt x="341" y="12"/>
                  <a:pt x="342" y="12"/>
                  <a:pt x="342" y="13"/>
                </a:cubicBezTo>
                <a:cubicBezTo>
                  <a:pt x="343" y="13"/>
                  <a:pt x="343" y="13"/>
                  <a:pt x="343" y="13"/>
                </a:cubicBezTo>
                <a:cubicBezTo>
                  <a:pt x="343" y="14"/>
                  <a:pt x="343" y="14"/>
                  <a:pt x="343" y="14"/>
                </a:cubicBezTo>
                <a:cubicBezTo>
                  <a:pt x="344" y="15"/>
                  <a:pt x="344" y="16"/>
                  <a:pt x="344" y="16"/>
                </a:cubicBezTo>
                <a:cubicBezTo>
                  <a:pt x="345" y="18"/>
                  <a:pt x="345" y="19"/>
                  <a:pt x="346" y="20"/>
                </a:cubicBezTo>
                <a:cubicBezTo>
                  <a:pt x="346" y="23"/>
                  <a:pt x="347" y="25"/>
                  <a:pt x="347" y="27"/>
                </a:cubicBezTo>
                <a:cubicBezTo>
                  <a:pt x="348" y="30"/>
                  <a:pt x="348" y="33"/>
                  <a:pt x="348" y="34"/>
                </a:cubicBezTo>
                <a:cubicBezTo>
                  <a:pt x="349" y="38"/>
                  <a:pt x="349" y="46"/>
                  <a:pt x="349" y="52"/>
                </a:cubicBezTo>
                <a:cubicBezTo>
                  <a:pt x="351" y="85"/>
                  <a:pt x="351" y="118"/>
                  <a:pt x="350" y="152"/>
                </a:cubicBezTo>
                <a:close/>
                <a:moveTo>
                  <a:pt x="148" y="5"/>
                </a:moveTo>
                <a:cubicBezTo>
                  <a:pt x="143" y="5"/>
                  <a:pt x="141" y="5"/>
                  <a:pt x="135" y="5"/>
                </a:cubicBezTo>
                <a:cubicBezTo>
                  <a:pt x="133" y="6"/>
                  <a:pt x="132" y="6"/>
                  <a:pt x="128" y="6"/>
                </a:cubicBezTo>
                <a:cubicBezTo>
                  <a:pt x="128" y="6"/>
                  <a:pt x="119" y="6"/>
                  <a:pt x="120" y="7"/>
                </a:cubicBezTo>
                <a:cubicBezTo>
                  <a:pt x="124" y="7"/>
                  <a:pt x="127" y="7"/>
                  <a:pt x="129" y="7"/>
                </a:cubicBezTo>
                <a:cubicBezTo>
                  <a:pt x="131" y="6"/>
                  <a:pt x="129" y="6"/>
                  <a:pt x="130" y="6"/>
                </a:cubicBezTo>
                <a:cubicBezTo>
                  <a:pt x="135" y="6"/>
                  <a:pt x="143" y="6"/>
                  <a:pt x="149" y="5"/>
                </a:cubicBezTo>
                <a:cubicBezTo>
                  <a:pt x="149" y="5"/>
                  <a:pt x="147" y="5"/>
                  <a:pt x="148" y="5"/>
                </a:cubicBezTo>
                <a:close/>
                <a:moveTo>
                  <a:pt x="149" y="5"/>
                </a:moveTo>
                <a:cubicBezTo>
                  <a:pt x="150" y="5"/>
                  <a:pt x="150" y="5"/>
                  <a:pt x="150" y="5"/>
                </a:cubicBezTo>
                <a:cubicBezTo>
                  <a:pt x="154" y="5"/>
                  <a:pt x="151" y="5"/>
                  <a:pt x="149" y="5"/>
                </a:cubicBezTo>
                <a:close/>
                <a:moveTo>
                  <a:pt x="156" y="14"/>
                </a:moveTo>
                <a:cubicBezTo>
                  <a:pt x="156" y="14"/>
                  <a:pt x="156" y="14"/>
                  <a:pt x="156" y="14"/>
                </a:cubicBezTo>
                <a:cubicBezTo>
                  <a:pt x="156" y="14"/>
                  <a:pt x="156" y="14"/>
                  <a:pt x="156" y="14"/>
                </a:cubicBezTo>
                <a:close/>
              </a:path>
            </a:pathLst>
          </a:custGeom>
          <a:solidFill>
            <a:srgbClr val="C00000"/>
          </a:solidFill>
          <a:ln>
            <a:noFill/>
          </a:ln>
          <a:effectLst>
            <a:outerShdw blurRad="50800" dist="25400" dir="2700000" algn="tl" rotWithShape="0">
              <a:prstClr val="black">
                <a:alpha val="40000"/>
              </a:prstClr>
            </a:outerShdw>
          </a:effectLst>
        </p:spPr>
        <p:txBody>
          <a:bodyPr vert="horz" wrap="square" lIns="51423" tIns="25712" rIns="51423" bIns="25712"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617"/>
            <a:endParaRPr lang="en-US" sz="1350" b="1">
              <a:solidFill>
                <a:prstClr val="black"/>
              </a:solidFill>
              <a:latin typeface="Calibri" panose="020F0502020204030204" pitchFamily="34" charset="0"/>
              <a:cs typeface="Calibri" panose="020F0502020204030204" pitchFamily="34" charset="0"/>
            </a:endParaRPr>
          </a:p>
        </p:txBody>
      </p:sp>
      <p:sp>
        <p:nvSpPr>
          <p:cNvPr id="2" name="Rounded Rectangle 6">
            <a:extLst>
              <a:ext uri="{FF2B5EF4-FFF2-40B4-BE49-F238E27FC236}">
                <a16:creationId xmlns:a16="http://schemas.microsoft.com/office/drawing/2014/main" id="{18C8EEE3-9703-7C80-B92F-55708A73B7F8}"/>
              </a:ext>
            </a:extLst>
          </p:cNvPr>
          <p:cNvSpPr/>
          <p:nvPr/>
        </p:nvSpPr>
        <p:spPr>
          <a:xfrm>
            <a:off x="3743347" y="4501030"/>
            <a:ext cx="1732827" cy="229936"/>
          </a:xfrm>
          <a:prstGeom prst="roundRect">
            <a:avLst/>
          </a:prstGeom>
          <a:solidFill>
            <a:srgbClr val="00B050"/>
          </a:soli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400" b="1" kern="0" dirty="0">
                <a:solidFill>
                  <a:sysClr val="windowText" lastClr="000000"/>
                </a:solidFill>
                <a:latin typeface="Calibri"/>
                <a:cs typeface="Calibri" panose="020F0502020204030204" pitchFamily="34" charset="0"/>
              </a:rPr>
              <a:t>SDM Led</a:t>
            </a:r>
            <a:endParaRPr lang="en-US" altLang="en-US" sz="1400" kern="0" dirty="0">
              <a:solidFill>
                <a:prstClr val="black"/>
              </a:solidFill>
              <a:latin typeface="Calibri"/>
              <a:cs typeface="Calibri" panose="020F0502020204030204" pitchFamily="34" charset="0"/>
            </a:endParaRPr>
          </a:p>
        </p:txBody>
      </p:sp>
    </p:spTree>
    <p:extLst>
      <p:ext uri="{BB962C8B-B14F-4D97-AF65-F5344CB8AC3E}">
        <p14:creationId xmlns:p14="http://schemas.microsoft.com/office/powerpoint/2010/main" val="377340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7" name="Title 1"/>
          <p:cNvSpPr txBox="1">
            <a:spLocks/>
          </p:cNvSpPr>
          <p:nvPr/>
        </p:nvSpPr>
        <p:spPr>
          <a:xfrm>
            <a:off x="2667689" y="0"/>
            <a:ext cx="6474658" cy="514350"/>
          </a:xfrm>
          <a:prstGeom prst="rect">
            <a:avLst/>
          </a:prstGeom>
        </p:spPr>
        <p:txBody>
          <a:bodyPr lIns="91417" tIns="45708" rIns="91417" bIns="45708"/>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699" b="1" i="1" dirty="0">
                <a:solidFill>
                  <a:prstClr val="white"/>
                </a:solidFill>
                <a:latin typeface="Calibri"/>
              </a:rPr>
              <a:t>Concentrated Sales Process</a:t>
            </a:r>
          </a:p>
        </p:txBody>
      </p:sp>
      <p:grpSp>
        <p:nvGrpSpPr>
          <p:cNvPr id="26" name="Gruppieren 25"/>
          <p:cNvGrpSpPr/>
          <p:nvPr/>
        </p:nvGrpSpPr>
        <p:grpSpPr>
          <a:xfrm>
            <a:off x="78231" y="592091"/>
            <a:ext cx="8987540" cy="3445926"/>
            <a:chOff x="102140" y="769431"/>
            <a:chExt cx="11987720" cy="4594567"/>
          </a:xfrm>
        </p:grpSpPr>
        <p:sp>
          <p:nvSpPr>
            <p:cNvPr id="38" name="Rectangle 10"/>
            <p:cNvSpPr/>
            <p:nvPr/>
          </p:nvSpPr>
          <p:spPr>
            <a:xfrm>
              <a:off x="147245"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1.1  Identify</a:t>
              </a:r>
            </a:p>
            <a:p>
              <a:pPr defTabSz="779025" fontAlgn="base">
                <a:spcBef>
                  <a:spcPct val="0"/>
                </a:spcBef>
                <a:spcAft>
                  <a:spcPct val="0"/>
                </a:spcAft>
              </a:pPr>
              <a:r>
                <a:rPr lang="en-US" sz="675" b="1" dirty="0">
                  <a:solidFill>
                    <a:prstClr val="black"/>
                  </a:solidFill>
                  <a:latin typeface="Calibri" panose="020F0502020204030204" pitchFamily="34" charset="0"/>
                  <a:cs typeface="Calibri" panose="020F0502020204030204" pitchFamily="34" charset="0"/>
                </a:rPr>
                <a:t>your ’80’ target sub-segments </a:t>
              </a:r>
              <a:r>
                <a:rPr lang="en-US" sz="675" dirty="0">
                  <a:solidFill>
                    <a:prstClr val="black"/>
                  </a:solidFill>
                  <a:latin typeface="Calibri" panose="020F0502020204030204" pitchFamily="34" charset="0"/>
                  <a:cs typeface="Calibri" panose="020F0502020204030204" pitchFamily="34" charset="0"/>
                </a:rPr>
                <a:t>based on FTB data, external data for Market Growth Areas and </a:t>
              </a:r>
              <a:r>
                <a:rPr lang="en-US" sz="675" b="1" dirty="0">
                  <a:solidFill>
                    <a:prstClr val="black"/>
                  </a:solidFill>
                  <a:latin typeface="Calibri" panose="020F0502020204030204" pitchFamily="34" charset="0"/>
                  <a:cs typeface="Calibri" panose="020F0502020204030204" pitchFamily="34" charset="0"/>
                </a:rPr>
                <a:t>product match-making</a:t>
              </a:r>
              <a:r>
                <a:rPr lang="en-US" sz="675" dirty="0">
                  <a:solidFill>
                    <a:prstClr val="black"/>
                  </a:solidFill>
                  <a:latin typeface="Calibri" panose="020F0502020204030204" pitchFamily="34" charset="0"/>
                  <a:cs typeface="Calibri" panose="020F0502020204030204" pitchFamily="34" charset="0"/>
                </a:rPr>
                <a:t> (type of products we are selling to ’80’ accounts)</a:t>
              </a: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Develop </a:t>
              </a:r>
              <a:r>
                <a:rPr lang="en-US" sz="675" b="1" dirty="0">
                  <a:solidFill>
                    <a:prstClr val="black"/>
                  </a:solidFill>
                  <a:latin typeface="Calibri" panose="020F0502020204030204" pitchFamily="34" charset="0"/>
                  <a:cs typeface="Calibri" panose="020F0502020204030204" pitchFamily="34" charset="0"/>
                </a:rPr>
                <a:t>criteria of a ‘good’ prospect </a:t>
              </a:r>
              <a:r>
                <a:rPr lang="en-US" sz="675" dirty="0">
                  <a:solidFill>
                    <a:prstClr val="black"/>
                  </a:solidFill>
                  <a:latin typeface="Calibri" panose="020F0502020204030204" pitchFamily="34" charset="0"/>
                  <a:cs typeface="Calibri" panose="020F0502020204030204" pitchFamily="34" charset="0"/>
                </a:rPr>
                <a:t>in the market. </a:t>
              </a:r>
              <a:endParaRPr lang="en-US" sz="600" i="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1.2  Evaluate</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and filter the most attractive opportunities based on </a:t>
              </a:r>
              <a:r>
                <a:rPr lang="en-US" sz="675" u="sng" dirty="0">
                  <a:solidFill>
                    <a:prstClr val="black"/>
                  </a:solidFill>
                  <a:latin typeface="Calibri" panose="020F0502020204030204" pitchFamily="34" charset="0"/>
                  <a:cs typeface="Calibri" panose="020F0502020204030204" pitchFamily="34" charset="0"/>
                </a:rPr>
                <a:t>business criteria </a:t>
              </a:r>
              <a:r>
                <a:rPr lang="en-US" sz="675" dirty="0">
                  <a:solidFill>
                    <a:prstClr val="black"/>
                  </a:solidFill>
                  <a:latin typeface="Calibri" panose="020F0502020204030204" pitchFamily="34" charset="0"/>
                  <a:cs typeface="Calibri" panose="020F0502020204030204" pitchFamily="34" charset="0"/>
                </a:rPr>
                <a:t>and </a:t>
              </a:r>
              <a:r>
                <a:rPr lang="en-US" sz="675" u="sng" dirty="0">
                  <a:solidFill>
                    <a:prstClr val="black"/>
                  </a:solidFill>
                  <a:latin typeface="Calibri" panose="020F0502020204030204" pitchFamily="34" charset="0"/>
                  <a:cs typeface="Calibri" panose="020F0502020204030204" pitchFamily="34" charset="0"/>
                </a:rPr>
                <a:t>thresholds</a:t>
              </a: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1.3  Prioritize</a:t>
              </a:r>
              <a:r>
                <a:rPr lang="en-US" sz="750" dirty="0">
                  <a:solidFill>
                    <a:prstClr val="black"/>
                  </a:solidFill>
                  <a:latin typeface="Calibri" panose="020F0502020204030204" pitchFamily="34" charset="0"/>
                  <a:cs typeface="Calibri" panose="020F0502020204030204" pitchFamily="34" charset="0"/>
                </a:rPr>
                <a:t> </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80’ customers/opportunities that will enable maximum focus on high potential opportunities (business impact, time/effort &amp; resources/investments to implement)</a:t>
              </a:r>
              <a:endParaRPr lang="en-US" sz="675"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endParaRPr lang="en-US" sz="675" dirty="0">
                <a:solidFill>
                  <a:prstClr val="black"/>
                </a:solidFill>
                <a:latin typeface="Calibri"/>
              </a:endParaRPr>
            </a:p>
          </p:txBody>
        </p:sp>
        <p:sp>
          <p:nvSpPr>
            <p:cNvPr id="48" name="Rectangle 10"/>
            <p:cNvSpPr/>
            <p:nvPr/>
          </p:nvSpPr>
          <p:spPr>
            <a:xfrm>
              <a:off x="2540167"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a:r>
                <a:rPr lang="en-US" sz="750" b="1" dirty="0">
                  <a:solidFill>
                    <a:prstClr val="black"/>
                  </a:solidFill>
                  <a:latin typeface="Calibri"/>
                </a:rPr>
                <a:t>2.1  Identify Contacts &amp; Classification with different Roles</a:t>
              </a:r>
            </a:p>
            <a:p>
              <a:pPr defTabSz="779025"/>
              <a:r>
                <a:rPr lang="en-US" sz="675" dirty="0">
                  <a:solidFill>
                    <a:prstClr val="black"/>
                  </a:solidFill>
                  <a:latin typeface="Calibri"/>
                </a:rPr>
                <a:t>Sum up findings out of STEP 1 and set up timeline for the whole STEP 2. Identify and include all customer in a list.</a:t>
              </a:r>
            </a:p>
            <a:p>
              <a:pPr defTabSz="779025"/>
              <a:endParaRPr lang="en-US" sz="675" dirty="0">
                <a:solidFill>
                  <a:prstClr val="black"/>
                </a:solidFill>
                <a:latin typeface="Calibri"/>
              </a:endParaRPr>
            </a:p>
            <a:p>
              <a:pPr defTabSz="779025"/>
              <a:r>
                <a:rPr lang="en-US" sz="750" b="1" dirty="0">
                  <a:solidFill>
                    <a:prstClr val="black"/>
                  </a:solidFill>
                  <a:latin typeface="Calibri"/>
                </a:rPr>
                <a:t>2.2  Profiling of the Customer Network</a:t>
              </a:r>
            </a:p>
            <a:p>
              <a:pPr defTabSz="779025"/>
              <a:r>
                <a:rPr lang="en-US" sz="675" dirty="0">
                  <a:solidFill>
                    <a:prstClr val="black"/>
                  </a:solidFill>
                  <a:latin typeface="Calibri"/>
                </a:rPr>
                <a:t>Develop customer contact profile and assign customer classification. Connect customer contacts with ITW representatives.</a:t>
              </a:r>
            </a:p>
            <a:p>
              <a:pPr defTabSz="779025"/>
              <a:endParaRPr lang="en-US" sz="675" dirty="0">
                <a:solidFill>
                  <a:prstClr val="black"/>
                </a:solidFill>
                <a:latin typeface="Calibri"/>
              </a:endParaRPr>
            </a:p>
            <a:p>
              <a:pPr defTabSz="779025"/>
              <a:r>
                <a:rPr lang="en-US" sz="750" b="1" dirty="0">
                  <a:solidFill>
                    <a:prstClr val="black"/>
                  </a:solidFill>
                  <a:latin typeface="Calibri"/>
                </a:rPr>
                <a:t>2.3  Understand Customer Procurement Process</a:t>
              </a:r>
            </a:p>
            <a:p>
              <a:pPr defTabSz="779025"/>
              <a:r>
                <a:rPr lang="en-US" sz="675" dirty="0">
                  <a:solidFill>
                    <a:prstClr val="black"/>
                  </a:solidFill>
                  <a:latin typeface="Calibri"/>
                </a:rPr>
                <a:t>Identify customer Procurement process</a:t>
              </a:r>
            </a:p>
            <a:p>
              <a:pPr defTabSz="779025"/>
              <a:endParaRPr lang="en-US" sz="675" b="1" dirty="0">
                <a:solidFill>
                  <a:prstClr val="black"/>
                </a:solidFill>
                <a:latin typeface="Calibri"/>
              </a:endParaRPr>
            </a:p>
            <a:p>
              <a:pPr defTabSz="779025"/>
              <a:r>
                <a:rPr lang="en-US" sz="750" b="1" dirty="0">
                  <a:solidFill>
                    <a:prstClr val="black"/>
                  </a:solidFill>
                  <a:latin typeface="Calibri"/>
                </a:rPr>
                <a:t>2.4  80/20 Focusing</a:t>
              </a:r>
            </a:p>
            <a:p>
              <a:pPr defTabSz="779025"/>
              <a:r>
                <a:rPr lang="en-US" sz="675" dirty="0">
                  <a:solidFill>
                    <a:prstClr val="black"/>
                  </a:solidFill>
                  <a:latin typeface="Calibri"/>
                </a:rPr>
                <a:t>Selection of 80 customer contacts</a:t>
              </a:r>
            </a:p>
            <a:p>
              <a:pPr defTabSz="779025"/>
              <a:endParaRPr lang="en-US" sz="675" dirty="0">
                <a:solidFill>
                  <a:prstClr val="black"/>
                </a:solidFill>
                <a:latin typeface="Calibri"/>
              </a:endParaRPr>
            </a:p>
            <a:p>
              <a:pPr defTabSz="779025"/>
              <a:r>
                <a:rPr lang="en-US" sz="750" b="1" dirty="0">
                  <a:solidFill>
                    <a:prstClr val="black"/>
                  </a:solidFill>
                  <a:latin typeface="Calibri"/>
                </a:rPr>
                <a:t>2.5  Relationship-Management Actions</a:t>
              </a:r>
            </a:p>
            <a:p>
              <a:pPr defTabSz="779025"/>
              <a:r>
                <a:rPr lang="en-US" sz="675" dirty="0">
                  <a:solidFill>
                    <a:prstClr val="black"/>
                  </a:solidFill>
                  <a:latin typeface="Calibri"/>
                </a:rPr>
                <a:t>Set up an Action Plan for identified Key Contacts</a:t>
              </a:r>
            </a:p>
          </p:txBody>
        </p:sp>
        <p:sp>
          <p:nvSpPr>
            <p:cNvPr id="49" name="Rectangle 10"/>
            <p:cNvSpPr/>
            <p:nvPr/>
          </p:nvSpPr>
          <p:spPr>
            <a:xfrm>
              <a:off x="4926000"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a:r>
                <a:rPr lang="en-US" sz="750" b="1" dirty="0">
                  <a:solidFill>
                    <a:prstClr val="black"/>
                  </a:solidFill>
                  <a:latin typeface="Calibri"/>
                </a:rPr>
                <a:t>3.1  Define customer’s needs, pain points &amp; opportunities</a:t>
              </a:r>
            </a:p>
            <a:p>
              <a:pPr marL="192830" indent="-192830" defTabSz="779025">
                <a:buFont typeface="+mj-lt"/>
                <a:buAutoNum type="alphaUcPeriod"/>
              </a:pPr>
              <a:endParaRPr lang="en-US" sz="675" dirty="0">
                <a:solidFill>
                  <a:prstClr val="black"/>
                </a:solidFill>
                <a:latin typeface="Calibri"/>
              </a:endParaRPr>
            </a:p>
            <a:p>
              <a:pPr defTabSz="779025"/>
              <a:r>
                <a:rPr lang="en-US" sz="750" b="1" dirty="0">
                  <a:solidFill>
                    <a:prstClr val="black"/>
                  </a:solidFill>
                  <a:latin typeface="Calibri"/>
                </a:rPr>
                <a:t>3.2  Determine Product/Service Strategy</a:t>
              </a:r>
            </a:p>
            <a:p>
              <a:pPr marL="283424" lvl="1" indent="-101223" defTabSz="779025">
                <a:buFont typeface="Arial" panose="020B0604020202020204" pitchFamily="34" charset="0"/>
                <a:buChar char="•"/>
              </a:pPr>
              <a:r>
                <a:rPr lang="en-US" sz="675" dirty="0">
                  <a:solidFill>
                    <a:prstClr val="black"/>
                  </a:solidFill>
                  <a:latin typeface="Calibri"/>
                </a:rPr>
                <a:t>Does current product or customized solution meet the needs or require an enhancement?</a:t>
              </a:r>
            </a:p>
            <a:p>
              <a:pPr marL="283424" lvl="1" indent="-101223" defTabSz="779025">
                <a:buFont typeface="Arial" panose="020B0604020202020204" pitchFamily="34" charset="0"/>
                <a:buChar char="•"/>
              </a:pPr>
              <a:r>
                <a:rPr lang="en-US" sz="675" dirty="0">
                  <a:solidFill>
                    <a:prstClr val="black"/>
                  </a:solidFill>
                  <a:latin typeface="Calibri"/>
                </a:rPr>
                <a:t>Risk Assessment</a:t>
              </a:r>
            </a:p>
            <a:p>
              <a:pPr marL="192830" indent="-192830" defTabSz="779025">
                <a:buFont typeface="+mj-lt"/>
                <a:buAutoNum type="alphaUcPeriod"/>
              </a:pPr>
              <a:endParaRPr lang="en-US" sz="675" dirty="0">
                <a:solidFill>
                  <a:prstClr val="black"/>
                </a:solidFill>
                <a:latin typeface="Calibri"/>
              </a:endParaRPr>
            </a:p>
            <a:p>
              <a:pPr defTabSz="779025"/>
              <a:r>
                <a:rPr lang="en-US" sz="675" b="1" dirty="0">
                  <a:solidFill>
                    <a:prstClr val="black"/>
                  </a:solidFill>
                  <a:latin typeface="Calibri"/>
                </a:rPr>
                <a:t>3.3  </a:t>
              </a:r>
              <a:r>
                <a:rPr lang="en-US" sz="750" b="1" dirty="0">
                  <a:solidFill>
                    <a:prstClr val="black"/>
                  </a:solidFill>
                  <a:latin typeface="Calibri"/>
                </a:rPr>
                <a:t>Customize our Value Proposition</a:t>
              </a:r>
            </a:p>
            <a:p>
              <a:pPr marL="283424" lvl="1" indent="-101223" defTabSz="779025">
                <a:buFont typeface="Arial" panose="020B0604020202020204" pitchFamily="34" charset="0"/>
                <a:buChar char="•"/>
              </a:pPr>
              <a:r>
                <a:rPr lang="en-US" sz="675" dirty="0">
                  <a:solidFill>
                    <a:prstClr val="black"/>
                  </a:solidFill>
                  <a:latin typeface="Calibri"/>
                </a:rPr>
                <a:t>Uptime</a:t>
              </a:r>
            </a:p>
            <a:p>
              <a:pPr marL="283424" lvl="1" indent="-101223" defTabSz="779025">
                <a:buFont typeface="Arial" panose="020B0604020202020204" pitchFamily="34" charset="0"/>
                <a:buChar char="•"/>
              </a:pPr>
              <a:r>
                <a:rPr lang="en-US" sz="675" dirty="0">
                  <a:solidFill>
                    <a:prstClr val="black"/>
                  </a:solidFill>
                  <a:latin typeface="Calibri"/>
                </a:rPr>
                <a:t>Quantify lost sales,</a:t>
              </a:r>
            </a:p>
            <a:p>
              <a:pPr marL="283424" lvl="1" indent="-101223" defTabSz="779025">
                <a:buFont typeface="Arial" panose="020B0604020202020204" pitchFamily="34" charset="0"/>
                <a:buChar char="•"/>
              </a:pPr>
              <a:r>
                <a:rPr lang="en-US" sz="675" dirty="0">
                  <a:solidFill>
                    <a:prstClr val="black"/>
                  </a:solidFill>
                  <a:latin typeface="Calibri"/>
                </a:rPr>
                <a:t>Impact to retailer</a:t>
              </a:r>
            </a:p>
            <a:p>
              <a:pPr marL="283424" lvl="1" indent="-101223" defTabSz="779025">
                <a:buFont typeface="Arial" panose="020B0604020202020204" pitchFamily="34" charset="0"/>
                <a:buChar char="•"/>
              </a:pPr>
              <a:r>
                <a:rPr lang="en-US" sz="675" dirty="0">
                  <a:solidFill>
                    <a:prstClr val="black"/>
                  </a:solidFill>
                  <a:latin typeface="Calibri"/>
                </a:rPr>
                <a:t>Inventory</a:t>
              </a:r>
            </a:p>
            <a:p>
              <a:pPr marL="283424" lvl="1" indent="-101223" defTabSz="779025">
                <a:buFont typeface="Arial" panose="020B0604020202020204" pitchFamily="34" charset="0"/>
                <a:buChar char="•"/>
              </a:pPr>
              <a:r>
                <a:rPr lang="en-US" sz="675" dirty="0">
                  <a:solidFill>
                    <a:prstClr val="black"/>
                  </a:solidFill>
                  <a:latin typeface="Calibri"/>
                </a:rPr>
                <a:t>Financial impact/Payback scenario</a:t>
              </a:r>
            </a:p>
            <a:p>
              <a:pPr marL="283424" lvl="1" indent="-101223" defTabSz="779025">
                <a:buFont typeface="Arial" panose="020B0604020202020204" pitchFamily="34" charset="0"/>
                <a:buChar char="•"/>
              </a:pPr>
              <a:r>
                <a:rPr lang="en-US" sz="675" dirty="0">
                  <a:solidFill>
                    <a:prstClr val="black"/>
                  </a:solidFill>
                  <a:latin typeface="Calibri"/>
                </a:rPr>
                <a:t>Efficiency</a:t>
              </a:r>
            </a:p>
            <a:p>
              <a:pPr marL="283424" lvl="1" indent="-101223" defTabSz="779025">
                <a:buFont typeface="Arial" panose="020B0604020202020204" pitchFamily="34" charset="0"/>
                <a:buChar char="•"/>
              </a:pPr>
              <a:r>
                <a:rPr lang="en-US" sz="675" dirty="0">
                  <a:solidFill>
                    <a:prstClr val="black"/>
                  </a:solidFill>
                  <a:latin typeface="Calibri"/>
                </a:rPr>
                <a:t>Safety</a:t>
              </a:r>
            </a:p>
          </p:txBody>
        </p:sp>
        <p:sp>
          <p:nvSpPr>
            <p:cNvPr id="50" name="Rectangle 11"/>
            <p:cNvSpPr/>
            <p:nvPr/>
          </p:nvSpPr>
          <p:spPr>
            <a:xfrm>
              <a:off x="7323037"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4.1  Product Testing</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Understand, engage in, and execute the product testing phase</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4.2  Finalization of Specification</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Completely align w/ our customer on physical and performance specifications</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4.3  Establish Pricing</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4.4  Documented Commitment to Purchase</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4.5  Deployment Strategy</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Effectively execute a deployment strategy, and facilitate a transition to Step 5</a:t>
              </a:r>
            </a:p>
          </p:txBody>
        </p:sp>
        <p:sp>
          <p:nvSpPr>
            <p:cNvPr id="51" name="Rectangle 12"/>
            <p:cNvSpPr/>
            <p:nvPr/>
          </p:nvSpPr>
          <p:spPr>
            <a:xfrm>
              <a:off x="9722004"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5.1  Project Deployment</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Project Management</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Operations</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Supply</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Aftersales</a:t>
              </a:r>
            </a:p>
            <a:p>
              <a:pPr marL="798538" lvl="2" indent="-214255" defTabSz="779025" fontAlgn="base">
                <a:spcBef>
                  <a:spcPct val="0"/>
                </a:spcBef>
                <a:spcAft>
                  <a:spcPct val="0"/>
                </a:spcAft>
                <a:buFont typeface="Arial" panose="020B0604020202020204" pitchFamily="34" charset="0"/>
                <a:buChar char="•"/>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5.2  Follow Up</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Inside – Out</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Quantitative Performance Tracking</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Financial validation</a:t>
              </a:r>
            </a:p>
            <a:p>
              <a:pPr marL="1168537" lvl="3"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Outside – In</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Qualitative Performance Tracking</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Internal &amp; External Feedback</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Leverage Performance with Customer</a:t>
              </a:r>
            </a:p>
          </p:txBody>
        </p:sp>
        <p:grpSp>
          <p:nvGrpSpPr>
            <p:cNvPr id="52" name="Gruppieren 51"/>
            <p:cNvGrpSpPr/>
            <p:nvPr/>
          </p:nvGrpSpPr>
          <p:grpSpPr>
            <a:xfrm>
              <a:off x="102140" y="1241790"/>
              <a:ext cx="11987720" cy="792000"/>
              <a:chOff x="144000" y="1188000"/>
              <a:chExt cx="11987720" cy="792000"/>
            </a:xfrm>
          </p:grpSpPr>
          <p:sp>
            <p:nvSpPr>
              <p:cNvPr id="60" name="Chevron 4"/>
              <p:cNvSpPr/>
              <p:nvPr/>
            </p:nvSpPr>
            <p:spPr>
              <a:xfrm>
                <a:off x="144000" y="1188000"/>
                <a:ext cx="2412000" cy="792000"/>
              </a:xfrm>
              <a:prstGeom prst="chevron">
                <a:avLst/>
              </a:prstGeom>
              <a:solidFill>
                <a:schemeClr val="tx2">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black"/>
                    </a:solidFill>
                    <a:latin typeface="Calibri"/>
                  </a:rPr>
                  <a:t>1. Segmentation &amp; Customer Analysis</a:t>
                </a:r>
              </a:p>
            </p:txBody>
          </p:sp>
          <p:sp>
            <p:nvSpPr>
              <p:cNvPr id="61" name="Chevron 5"/>
              <p:cNvSpPr/>
              <p:nvPr/>
            </p:nvSpPr>
            <p:spPr>
              <a:xfrm>
                <a:off x="2537930" y="1188000"/>
                <a:ext cx="2412000" cy="792000"/>
              </a:xfrm>
              <a:prstGeom prst="chevron">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2. Mapping the Customer</a:t>
                </a:r>
              </a:p>
            </p:txBody>
          </p:sp>
          <p:sp>
            <p:nvSpPr>
              <p:cNvPr id="62" name="Chevron 6"/>
              <p:cNvSpPr/>
              <p:nvPr/>
            </p:nvSpPr>
            <p:spPr>
              <a:xfrm>
                <a:off x="4931860" y="1188000"/>
                <a:ext cx="2412000" cy="792000"/>
              </a:xfrm>
              <a:prstGeom prst="chevron">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3. Customize the Value Proposition</a:t>
                </a:r>
              </a:p>
            </p:txBody>
          </p:sp>
          <p:sp>
            <p:nvSpPr>
              <p:cNvPr id="63" name="Chevron 7"/>
              <p:cNvSpPr/>
              <p:nvPr/>
            </p:nvSpPr>
            <p:spPr>
              <a:xfrm>
                <a:off x="7325790" y="1188000"/>
                <a:ext cx="2412000" cy="792000"/>
              </a:xfrm>
              <a:prstGeom prst="chevron">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4. Setting the Plan to Win</a:t>
                </a:r>
              </a:p>
            </p:txBody>
          </p:sp>
          <p:sp>
            <p:nvSpPr>
              <p:cNvPr id="64" name="Chevron 8"/>
              <p:cNvSpPr/>
              <p:nvPr/>
            </p:nvSpPr>
            <p:spPr>
              <a:xfrm>
                <a:off x="9719720" y="1188000"/>
                <a:ext cx="2412000" cy="792000"/>
              </a:xfrm>
              <a:prstGeom prst="chevron">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5. Deploy &amp; Follow Up</a:t>
                </a:r>
              </a:p>
            </p:txBody>
          </p:sp>
        </p:grpSp>
        <p:sp>
          <p:nvSpPr>
            <p:cNvPr id="53" name="TextBox 17"/>
            <p:cNvSpPr txBox="1"/>
            <p:nvPr/>
          </p:nvSpPr>
          <p:spPr>
            <a:xfrm>
              <a:off x="293831" y="769431"/>
              <a:ext cx="2516812" cy="430887"/>
            </a:xfrm>
            <a:prstGeom prst="rect">
              <a:avLst/>
            </a:prstGeom>
            <a:noFill/>
          </p:spPr>
          <p:txBody>
            <a:bodyPr wrap="none" rtlCol="0">
              <a:spAutoFit/>
            </a:bodyPr>
            <a:lstStyle/>
            <a:p>
              <a:pPr defTabSz="779025"/>
              <a:r>
                <a:rPr lang="en-US" b="1" dirty="0">
                  <a:solidFill>
                    <a:prstClr val="black"/>
                  </a:solidFill>
                  <a:latin typeface="Calibri"/>
                </a:rPr>
                <a:t>Detail with Sub-Steps</a:t>
              </a:r>
            </a:p>
          </p:txBody>
        </p:sp>
      </p:grpSp>
      <p:sp>
        <p:nvSpPr>
          <p:cNvPr id="27"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3</a:t>
            </a:fld>
            <a:endParaRPr lang="en-US" sz="975" b="1" dirty="0">
              <a:solidFill>
                <a:prstClr val="black"/>
              </a:solidFill>
              <a:latin typeface="Calibri"/>
            </a:endParaRPr>
          </a:p>
        </p:txBody>
      </p:sp>
      <p:graphicFrame>
        <p:nvGraphicFramePr>
          <p:cNvPr id="20" name="Tabelle 19"/>
          <p:cNvGraphicFramePr>
            <a:graphicFrameLocks noGrp="1"/>
          </p:cNvGraphicFramePr>
          <p:nvPr>
            <p:extLst>
              <p:ext uri="{D42A27DB-BD31-4B8C-83A1-F6EECF244321}">
                <p14:modId xmlns:p14="http://schemas.microsoft.com/office/powerpoint/2010/main" val="4193022603"/>
              </p:ext>
            </p:extLst>
          </p:nvPr>
        </p:nvGraphicFramePr>
        <p:xfrm>
          <a:off x="2183053" y="4305426"/>
          <a:ext cx="4777894" cy="830416"/>
        </p:xfrm>
        <a:graphic>
          <a:graphicData uri="http://schemas.openxmlformats.org/drawingml/2006/table">
            <a:tbl>
              <a:tblPr firstRow="1" bandRow="1">
                <a:tableStyleId>{5C22544A-7EE6-4342-B048-85BDC9FD1C3A}</a:tableStyleId>
              </a:tblPr>
              <a:tblGrid>
                <a:gridCol w="1187725">
                  <a:extLst>
                    <a:ext uri="{9D8B030D-6E8A-4147-A177-3AD203B41FA5}">
                      <a16:colId xmlns:a16="http://schemas.microsoft.com/office/drawing/2014/main" val="20000"/>
                    </a:ext>
                  </a:extLst>
                </a:gridCol>
                <a:gridCol w="1187725">
                  <a:extLst>
                    <a:ext uri="{9D8B030D-6E8A-4147-A177-3AD203B41FA5}">
                      <a16:colId xmlns:a16="http://schemas.microsoft.com/office/drawing/2014/main" val="20001"/>
                    </a:ext>
                  </a:extLst>
                </a:gridCol>
                <a:gridCol w="1214719">
                  <a:extLst>
                    <a:ext uri="{9D8B030D-6E8A-4147-A177-3AD203B41FA5}">
                      <a16:colId xmlns:a16="http://schemas.microsoft.com/office/drawing/2014/main" val="20002"/>
                    </a:ext>
                  </a:extLst>
                </a:gridCol>
                <a:gridCol w="1187725">
                  <a:extLst>
                    <a:ext uri="{9D8B030D-6E8A-4147-A177-3AD203B41FA5}">
                      <a16:colId xmlns:a16="http://schemas.microsoft.com/office/drawing/2014/main" val="20003"/>
                    </a:ext>
                  </a:extLst>
                </a:gridCol>
              </a:tblGrid>
              <a:tr h="188551">
                <a:tc>
                  <a:txBody>
                    <a:bodyPr/>
                    <a:lstStyle/>
                    <a:p>
                      <a:pPr algn="ctr"/>
                      <a:r>
                        <a:rPr lang="en-US" sz="800" noProof="0" dirty="0"/>
                        <a:t>Responsible (R)</a:t>
                      </a:r>
                    </a:p>
                  </a:txBody>
                  <a:tcPr marL="68564" marR="68564" marT="34282" marB="34282"/>
                </a:tc>
                <a:tc>
                  <a:txBody>
                    <a:bodyPr/>
                    <a:lstStyle/>
                    <a:p>
                      <a:pPr algn="ctr"/>
                      <a:r>
                        <a:rPr lang="en-US" sz="800" noProof="0" dirty="0"/>
                        <a:t>Accountable (A)</a:t>
                      </a:r>
                    </a:p>
                  </a:txBody>
                  <a:tcPr marL="68564" marR="68564" marT="34282" marB="34282"/>
                </a:tc>
                <a:tc>
                  <a:txBody>
                    <a:bodyPr/>
                    <a:lstStyle/>
                    <a:p>
                      <a:pPr algn="ctr"/>
                      <a:r>
                        <a:rPr lang="en-US" sz="800" noProof="0" dirty="0"/>
                        <a:t>Consulted (C)</a:t>
                      </a:r>
                    </a:p>
                  </a:txBody>
                  <a:tcPr marL="68564" marR="68564" marT="34282" marB="34282"/>
                </a:tc>
                <a:tc>
                  <a:txBody>
                    <a:bodyPr/>
                    <a:lstStyle/>
                    <a:p>
                      <a:pPr algn="ctr"/>
                      <a:r>
                        <a:rPr lang="en-US" sz="800" noProof="0" dirty="0"/>
                        <a:t>Informed (I)</a:t>
                      </a:r>
                    </a:p>
                  </a:txBody>
                  <a:tcPr marL="68564" marR="68564" marT="34282" marB="34282"/>
                </a:tc>
                <a:extLst>
                  <a:ext uri="{0D108BD9-81ED-4DB2-BD59-A6C34878D82A}">
                    <a16:rowId xmlns:a16="http://schemas.microsoft.com/office/drawing/2014/main" val="10000"/>
                  </a:ext>
                </a:extLst>
              </a:tr>
              <a:tr h="639932">
                <a:tc>
                  <a:txBody>
                    <a:bodyPr/>
                    <a:lstStyle/>
                    <a:p>
                      <a:pPr marL="0" marR="0" lvl="0" indent="0" algn="l" defTabSz="10389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prstClr val="black"/>
                          </a:solidFill>
                          <a:effectLst/>
                          <a:uLnTx/>
                          <a:uFillTx/>
                          <a:latin typeface="+mn-lt"/>
                          <a:ea typeface="+mn-ea"/>
                          <a:cs typeface="+mn-cs"/>
                        </a:rPr>
                        <a:t>The “doer”</a:t>
                      </a:r>
                    </a:p>
                    <a:p>
                      <a:pPr marL="180000" marR="0" lvl="0" indent="-180000" algn="l" defTabSz="10389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700" b="0" i="0" u="none" strike="noStrike" kern="1200" cap="none" spc="0" normalizeH="0" baseline="0" noProof="0" dirty="0">
                        <a:ln>
                          <a:noFill/>
                        </a:ln>
                        <a:solidFill>
                          <a:prstClr val="black"/>
                        </a:solidFill>
                        <a:effectLst/>
                        <a:uLnTx/>
                        <a:uFillTx/>
                        <a:latin typeface="+mn-lt"/>
                        <a:ea typeface="+mn-ea"/>
                        <a:cs typeface="+mn-cs"/>
                      </a:endParaRPr>
                    </a:p>
                  </a:txBody>
                  <a:tcPr marL="68564" marR="68564" marT="34282" marB="34282"/>
                </a:tc>
                <a:tc>
                  <a:txBody>
                    <a:bodyPr/>
                    <a:lstStyle/>
                    <a:p>
                      <a:pPr marL="180000" marR="0" lvl="0" indent="-180000" algn="l" defTabSz="10389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mn-lt"/>
                          <a:ea typeface="+mn-ea"/>
                          <a:cs typeface="+mn-cs"/>
                        </a:rPr>
                        <a:t>Position with Yes/No authority</a:t>
                      </a:r>
                    </a:p>
                    <a:p>
                      <a:pPr marL="180000" marR="0" lvl="0" indent="-180000" algn="l" defTabSz="10389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mn-lt"/>
                          <a:ea typeface="+mn-ea"/>
                          <a:cs typeface="+mn-cs"/>
                        </a:rPr>
                        <a:t>Responsible person(s) are accountable to this person</a:t>
                      </a:r>
                    </a:p>
                  </a:txBody>
                  <a:tcPr marL="68564" marR="68564" marT="34282" marB="34282"/>
                </a:tc>
                <a:tc>
                  <a:txBody>
                    <a:bodyPr/>
                    <a:lstStyle/>
                    <a:p>
                      <a:pPr marL="0" marR="0" lvl="0" indent="0" algn="l" defTabSz="10389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prstClr val="black"/>
                          </a:solidFill>
                          <a:effectLst/>
                          <a:uLnTx/>
                          <a:uFillTx/>
                          <a:latin typeface="+mn-lt"/>
                          <a:ea typeface="+mn-ea"/>
                          <a:cs typeface="+mn-cs"/>
                        </a:rPr>
                        <a:t>Stakeholder or subject matter expert who are not directly involved with carrying out the task, but who are consulted</a:t>
                      </a:r>
                    </a:p>
                  </a:txBody>
                  <a:tcPr marL="68564" marR="68564" marT="34282" marB="34282"/>
                </a:tc>
                <a:tc>
                  <a:txBody>
                    <a:bodyPr/>
                    <a:lstStyle/>
                    <a:p>
                      <a:pPr marL="0" marR="0" lvl="0" indent="0" algn="l" defTabSz="10389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prstClr val="black"/>
                          </a:solidFill>
                          <a:effectLst/>
                          <a:uLnTx/>
                          <a:uFillTx/>
                          <a:latin typeface="+mn-lt"/>
                          <a:ea typeface="+mn-ea"/>
                          <a:cs typeface="+mn-cs"/>
                        </a:rPr>
                        <a:t>Person who is notified once a final decision has been made or after implementation takes place</a:t>
                      </a:r>
                    </a:p>
                  </a:txBody>
                  <a:tcPr marL="68564" marR="68564" marT="34282" marB="34282"/>
                </a:tc>
                <a:extLst>
                  <a:ext uri="{0D108BD9-81ED-4DB2-BD59-A6C34878D82A}">
                    <a16:rowId xmlns:a16="http://schemas.microsoft.com/office/drawing/2014/main" val="10001"/>
                  </a:ext>
                </a:extLst>
              </a:tr>
            </a:tbl>
          </a:graphicData>
        </a:graphic>
      </p:graphicFrame>
      <p:sp>
        <p:nvSpPr>
          <p:cNvPr id="2" name="Rounded Rectangle 6">
            <a:extLst>
              <a:ext uri="{FF2B5EF4-FFF2-40B4-BE49-F238E27FC236}">
                <a16:creationId xmlns:a16="http://schemas.microsoft.com/office/drawing/2014/main" id="{9C24684C-35FE-DB1F-2C68-C56CFCCFB17E}"/>
              </a:ext>
            </a:extLst>
          </p:cNvPr>
          <p:cNvSpPr/>
          <p:nvPr/>
        </p:nvSpPr>
        <p:spPr>
          <a:xfrm>
            <a:off x="99113" y="4022751"/>
            <a:ext cx="3551496" cy="229936"/>
          </a:xfrm>
          <a:prstGeom prst="roundRect">
            <a:avLst/>
          </a:prstGeom>
          <a:solidFill>
            <a:srgbClr val="00B050"/>
          </a:soli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400" b="1" kern="0" dirty="0">
                <a:solidFill>
                  <a:sysClr val="windowText" lastClr="000000"/>
                </a:solidFill>
                <a:latin typeface="Calibri"/>
                <a:cs typeface="Calibri" panose="020F0502020204030204" pitchFamily="34" charset="0"/>
              </a:rPr>
              <a:t>NAM Led</a:t>
            </a:r>
            <a:endParaRPr lang="en-US" altLang="en-US" sz="1400" kern="0" dirty="0">
              <a:solidFill>
                <a:prstClr val="black"/>
              </a:solidFill>
              <a:latin typeface="Calibri"/>
              <a:cs typeface="Calibri" panose="020F0502020204030204" pitchFamily="34" charset="0"/>
            </a:endParaRPr>
          </a:p>
        </p:txBody>
      </p:sp>
      <p:sp>
        <p:nvSpPr>
          <p:cNvPr id="3" name="Rounded Rectangle 6">
            <a:extLst>
              <a:ext uri="{FF2B5EF4-FFF2-40B4-BE49-F238E27FC236}">
                <a16:creationId xmlns:a16="http://schemas.microsoft.com/office/drawing/2014/main" id="{169A7A00-C108-867D-DAAA-D4D31D143822}"/>
              </a:ext>
            </a:extLst>
          </p:cNvPr>
          <p:cNvSpPr/>
          <p:nvPr/>
        </p:nvSpPr>
        <p:spPr>
          <a:xfrm>
            <a:off x="3697542" y="4022751"/>
            <a:ext cx="3551496" cy="229936"/>
          </a:xfrm>
          <a:prstGeom prst="roundRect">
            <a:avLst/>
          </a:prstGeom>
          <a:solidFill>
            <a:srgbClr val="00B050"/>
          </a:soli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400" b="1" kern="0" dirty="0">
                <a:solidFill>
                  <a:sysClr val="windowText" lastClr="000000"/>
                </a:solidFill>
                <a:latin typeface="Calibri"/>
                <a:cs typeface="Calibri" panose="020F0502020204030204" pitchFamily="34" charset="0"/>
              </a:rPr>
              <a:t>SDM Led</a:t>
            </a:r>
            <a:endParaRPr lang="en-US" altLang="en-US" sz="1400" kern="0" dirty="0">
              <a:solidFill>
                <a:prstClr val="black"/>
              </a:solidFill>
              <a:latin typeface="Calibri"/>
              <a:cs typeface="Calibri" panose="020F0502020204030204" pitchFamily="34" charset="0"/>
            </a:endParaRPr>
          </a:p>
        </p:txBody>
      </p:sp>
      <p:sp>
        <p:nvSpPr>
          <p:cNvPr id="4" name="Rounded Rectangle 6">
            <a:extLst>
              <a:ext uri="{FF2B5EF4-FFF2-40B4-BE49-F238E27FC236}">
                <a16:creationId xmlns:a16="http://schemas.microsoft.com/office/drawing/2014/main" id="{E244242F-550D-D311-40A9-8355F5A94E58}"/>
              </a:ext>
            </a:extLst>
          </p:cNvPr>
          <p:cNvSpPr/>
          <p:nvPr/>
        </p:nvSpPr>
        <p:spPr>
          <a:xfrm>
            <a:off x="7299125" y="4023687"/>
            <a:ext cx="1732827" cy="229936"/>
          </a:xfrm>
          <a:prstGeom prst="roundRect">
            <a:avLst/>
          </a:prstGeom>
          <a:solidFill>
            <a:srgbClr val="00B050"/>
          </a:soli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400" b="1" kern="0" dirty="0">
                <a:solidFill>
                  <a:sysClr val="windowText" lastClr="000000"/>
                </a:solidFill>
                <a:latin typeface="Calibri"/>
                <a:cs typeface="Calibri" panose="020F0502020204030204" pitchFamily="34" charset="0"/>
              </a:rPr>
              <a:t>NAM Led</a:t>
            </a:r>
            <a:endParaRPr lang="en-US" altLang="en-US" sz="1400" kern="0" dirty="0">
              <a:solidFill>
                <a:prstClr val="black"/>
              </a:solidFill>
              <a:latin typeface="Calibri"/>
              <a:cs typeface="Calibri" panose="020F0502020204030204" pitchFamily="34" charset="0"/>
            </a:endParaRPr>
          </a:p>
        </p:txBody>
      </p:sp>
    </p:spTree>
    <p:extLst>
      <p:ext uri="{BB962C8B-B14F-4D97-AF65-F5344CB8AC3E}">
        <p14:creationId xmlns:p14="http://schemas.microsoft.com/office/powerpoint/2010/main" val="147889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30</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3: WHAT / WHY / DESIRED OUTCOMES</a:t>
            </a:r>
          </a:p>
        </p:txBody>
      </p:sp>
      <p:sp>
        <p:nvSpPr>
          <p:cNvPr id="18" name="Slide Number Placeholder 3"/>
          <p:cNvSpPr txBox="1">
            <a:spLocks/>
          </p:cNvSpPr>
          <p:nvPr/>
        </p:nvSpPr>
        <p:spPr>
          <a:xfrm>
            <a:off x="7991883" y="4506399"/>
            <a:ext cx="553257" cy="212189"/>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00" b="1">
                <a:solidFill>
                  <a:prstClr val="black"/>
                </a:solidFill>
                <a:latin typeface="Calibri"/>
              </a:rPr>
              <a:pPr defTabSz="685617">
                <a:defRPr/>
              </a:pPr>
              <a:t>30</a:t>
            </a:fld>
            <a:endParaRPr lang="en-US" sz="900" b="1" dirty="0">
              <a:solidFill>
                <a:prstClr val="black"/>
              </a:solidFill>
              <a:latin typeface="Calibri"/>
            </a:endParaRPr>
          </a:p>
        </p:txBody>
      </p:sp>
      <p:sp>
        <p:nvSpPr>
          <p:cNvPr id="9" name="Rounded Rectangle 6">
            <a:extLst>
              <a:ext uri="{FF2B5EF4-FFF2-40B4-BE49-F238E27FC236}">
                <a16:creationId xmlns:a16="http://schemas.microsoft.com/office/drawing/2014/main" id="{C33177BB-097E-4D95-B5D7-D2F84B762305}"/>
              </a:ext>
            </a:extLst>
          </p:cNvPr>
          <p:cNvSpPr/>
          <p:nvPr/>
        </p:nvSpPr>
        <p:spPr>
          <a:xfrm>
            <a:off x="243416" y="1149876"/>
            <a:ext cx="2539377" cy="3725138"/>
          </a:xfrm>
          <a:prstGeom prst="roundRect">
            <a:avLst>
              <a:gd name="adj" fmla="val 14309"/>
            </a:avLst>
          </a:prstGeom>
          <a:gradFill rotWithShape="1">
            <a:gsLst>
              <a:gs pos="0">
                <a:srgbClr val="254D71">
                  <a:tint val="50000"/>
                  <a:satMod val="300000"/>
                </a:srgbClr>
              </a:gs>
              <a:gs pos="35000">
                <a:srgbClr val="254D71">
                  <a:tint val="37000"/>
                  <a:satMod val="300000"/>
                </a:srgbClr>
              </a:gs>
              <a:gs pos="100000">
                <a:srgbClr val="254D71">
                  <a:tint val="15000"/>
                  <a:satMod val="350000"/>
                </a:srgbClr>
              </a:gs>
            </a:gsLst>
            <a:lin ang="16200000" scaled="1"/>
          </a:gra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defTabSz="584283"/>
            <a:r>
              <a:rPr lang="en-US" sz="1050" b="1" dirty="0">
                <a:solidFill>
                  <a:prstClr val="black"/>
                </a:solidFill>
                <a:latin typeface="Calibri"/>
              </a:rPr>
              <a:t>Step 3.1</a:t>
            </a:r>
          </a:p>
          <a:p>
            <a:pPr defTabSz="584283"/>
            <a:r>
              <a:rPr lang="en-US" sz="1050" b="1" u="sng" dirty="0">
                <a:solidFill>
                  <a:prstClr val="black"/>
                </a:solidFill>
                <a:latin typeface="Calibri"/>
              </a:rPr>
              <a:t>Define</a:t>
            </a:r>
            <a:r>
              <a:rPr lang="en-US" sz="1050" b="1" dirty="0">
                <a:solidFill>
                  <a:prstClr val="black"/>
                </a:solidFill>
                <a:latin typeface="Calibri"/>
              </a:rPr>
              <a:t> customer’s needs, pain points &amp; opportunities.</a:t>
            </a:r>
          </a:p>
          <a:p>
            <a:pPr marL="192830" indent="-192830" defTabSz="584283">
              <a:buFont typeface="+mj-lt"/>
              <a:buAutoNum type="alphaUcPeriod"/>
            </a:pPr>
            <a:endParaRPr lang="en-US" sz="1050" dirty="0">
              <a:solidFill>
                <a:prstClr val="black"/>
              </a:solidFill>
              <a:latin typeface="Calibri"/>
            </a:endParaRPr>
          </a:p>
          <a:p>
            <a:pPr defTabSz="584283"/>
            <a:r>
              <a:rPr lang="en-US" sz="1050" b="1" dirty="0">
                <a:solidFill>
                  <a:prstClr val="black"/>
                </a:solidFill>
                <a:latin typeface="Calibri"/>
              </a:rPr>
              <a:t>Step 3.2</a:t>
            </a:r>
          </a:p>
          <a:p>
            <a:pPr defTabSz="584283"/>
            <a:r>
              <a:rPr lang="en-US" sz="1050" b="1" u="sng" dirty="0">
                <a:solidFill>
                  <a:prstClr val="black"/>
                </a:solidFill>
                <a:latin typeface="Calibri"/>
              </a:rPr>
              <a:t>Determine</a:t>
            </a:r>
            <a:r>
              <a:rPr lang="en-US" sz="1050" b="1" dirty="0">
                <a:solidFill>
                  <a:prstClr val="black"/>
                </a:solidFill>
                <a:latin typeface="Calibri"/>
              </a:rPr>
              <a:t> Product/Service Strategy:</a:t>
            </a:r>
          </a:p>
          <a:p>
            <a:pPr marL="283424" lvl="1" indent="-101223" defTabSz="584283">
              <a:buFont typeface="Arial" panose="020B0604020202020204" pitchFamily="34" charset="0"/>
              <a:buChar char="•"/>
            </a:pPr>
            <a:r>
              <a:rPr lang="en-US" sz="975" dirty="0">
                <a:solidFill>
                  <a:prstClr val="black"/>
                </a:solidFill>
                <a:latin typeface="Calibri"/>
              </a:rPr>
              <a:t>Does current product or customized solution meet the needs or require an enhancement?</a:t>
            </a:r>
          </a:p>
          <a:p>
            <a:pPr marL="283424" lvl="1" indent="-101223" defTabSz="584283">
              <a:buFont typeface="Arial" panose="020B0604020202020204" pitchFamily="34" charset="0"/>
              <a:buChar char="•"/>
            </a:pPr>
            <a:r>
              <a:rPr lang="en-US" sz="975" dirty="0">
                <a:solidFill>
                  <a:prstClr val="black"/>
                </a:solidFill>
                <a:latin typeface="Calibri"/>
              </a:rPr>
              <a:t>Risk Assessment</a:t>
            </a:r>
          </a:p>
          <a:p>
            <a:pPr marL="192830" indent="-192830" defTabSz="584283">
              <a:buFont typeface="+mj-lt"/>
              <a:buAutoNum type="alphaUcPeriod"/>
            </a:pPr>
            <a:endParaRPr lang="en-US" sz="1050" dirty="0">
              <a:solidFill>
                <a:prstClr val="black"/>
              </a:solidFill>
              <a:latin typeface="Calibri"/>
            </a:endParaRPr>
          </a:p>
          <a:p>
            <a:pPr defTabSz="584283"/>
            <a:r>
              <a:rPr lang="en-US" sz="1050" b="1" dirty="0">
                <a:solidFill>
                  <a:prstClr val="black"/>
                </a:solidFill>
                <a:latin typeface="Calibri"/>
              </a:rPr>
              <a:t>Step 3.3</a:t>
            </a:r>
          </a:p>
          <a:p>
            <a:pPr defTabSz="584283"/>
            <a:r>
              <a:rPr lang="en-US" sz="1050" b="1" u="sng" dirty="0">
                <a:solidFill>
                  <a:prstClr val="black"/>
                </a:solidFill>
                <a:latin typeface="Calibri"/>
              </a:rPr>
              <a:t>Customize</a:t>
            </a:r>
            <a:r>
              <a:rPr lang="en-US" sz="1050" b="1" dirty="0">
                <a:solidFill>
                  <a:prstClr val="black"/>
                </a:solidFill>
                <a:latin typeface="Calibri"/>
              </a:rPr>
              <a:t> our Value Proposition:</a:t>
            </a:r>
          </a:p>
          <a:p>
            <a:pPr marL="283424" lvl="1" indent="-101223" defTabSz="584283">
              <a:buFont typeface="Arial" panose="020B0604020202020204" pitchFamily="34" charset="0"/>
              <a:buChar char="•"/>
            </a:pPr>
            <a:r>
              <a:rPr lang="en-US" sz="975" dirty="0">
                <a:solidFill>
                  <a:prstClr val="black"/>
                </a:solidFill>
                <a:latin typeface="Calibri"/>
              </a:rPr>
              <a:t>Uptime</a:t>
            </a:r>
          </a:p>
          <a:p>
            <a:pPr marL="283424" lvl="1" indent="-101223" defTabSz="584283">
              <a:buFont typeface="Arial" panose="020B0604020202020204" pitchFamily="34" charset="0"/>
              <a:buChar char="•"/>
            </a:pPr>
            <a:r>
              <a:rPr lang="en-US" sz="975" dirty="0">
                <a:solidFill>
                  <a:prstClr val="black"/>
                </a:solidFill>
                <a:latin typeface="Calibri"/>
              </a:rPr>
              <a:t>Quantify lost sales,</a:t>
            </a:r>
          </a:p>
          <a:p>
            <a:pPr marL="283424" lvl="1" indent="-101223" defTabSz="584283">
              <a:buFont typeface="Arial" panose="020B0604020202020204" pitchFamily="34" charset="0"/>
              <a:buChar char="•"/>
            </a:pPr>
            <a:r>
              <a:rPr lang="en-US" sz="975" dirty="0">
                <a:solidFill>
                  <a:prstClr val="black"/>
                </a:solidFill>
                <a:latin typeface="Calibri"/>
              </a:rPr>
              <a:t>Impact to retailer</a:t>
            </a:r>
          </a:p>
          <a:p>
            <a:pPr marL="283424" lvl="1" indent="-101223" defTabSz="584283">
              <a:buFont typeface="Arial" panose="020B0604020202020204" pitchFamily="34" charset="0"/>
              <a:buChar char="•"/>
            </a:pPr>
            <a:r>
              <a:rPr lang="en-US" sz="975" dirty="0">
                <a:solidFill>
                  <a:prstClr val="black"/>
                </a:solidFill>
                <a:latin typeface="Calibri"/>
              </a:rPr>
              <a:t>Inventory</a:t>
            </a:r>
          </a:p>
          <a:p>
            <a:pPr marL="283424" lvl="1" indent="-101223" defTabSz="584283">
              <a:buFont typeface="Arial" panose="020B0604020202020204" pitchFamily="34" charset="0"/>
              <a:buChar char="•"/>
            </a:pPr>
            <a:r>
              <a:rPr lang="en-US" sz="975" dirty="0">
                <a:solidFill>
                  <a:prstClr val="black"/>
                </a:solidFill>
                <a:latin typeface="Calibri"/>
              </a:rPr>
              <a:t>Financial impact/Payback scenario</a:t>
            </a:r>
          </a:p>
          <a:p>
            <a:pPr marL="283424" lvl="1" indent="-101223" defTabSz="584283">
              <a:buFont typeface="Arial" panose="020B0604020202020204" pitchFamily="34" charset="0"/>
              <a:buChar char="•"/>
            </a:pPr>
            <a:r>
              <a:rPr lang="en-US" sz="975" dirty="0">
                <a:solidFill>
                  <a:prstClr val="black"/>
                </a:solidFill>
                <a:latin typeface="Calibri"/>
              </a:rPr>
              <a:t>Efficiency</a:t>
            </a:r>
          </a:p>
          <a:p>
            <a:pPr marL="283424" lvl="1" indent="-101223" defTabSz="584283">
              <a:buFont typeface="Arial" panose="020B0604020202020204" pitchFamily="34" charset="0"/>
              <a:buChar char="•"/>
            </a:pPr>
            <a:r>
              <a:rPr lang="en-US" sz="975" dirty="0">
                <a:solidFill>
                  <a:prstClr val="black"/>
                </a:solidFill>
                <a:latin typeface="Calibri"/>
              </a:rPr>
              <a:t>Safety</a:t>
            </a:r>
          </a:p>
        </p:txBody>
      </p:sp>
      <p:sp>
        <p:nvSpPr>
          <p:cNvPr id="10" name="Rounded Rectangle 7">
            <a:extLst>
              <a:ext uri="{FF2B5EF4-FFF2-40B4-BE49-F238E27FC236}">
                <a16:creationId xmlns:a16="http://schemas.microsoft.com/office/drawing/2014/main" id="{039E4100-6379-47D0-8425-7D15231E4B34}"/>
              </a:ext>
            </a:extLst>
          </p:cNvPr>
          <p:cNvSpPr/>
          <p:nvPr/>
        </p:nvSpPr>
        <p:spPr>
          <a:xfrm>
            <a:off x="3251355" y="1149876"/>
            <a:ext cx="2539377" cy="3725138"/>
          </a:xfrm>
          <a:prstGeom prst="roundRect">
            <a:avLst/>
          </a:prstGeom>
          <a:gradFill rotWithShape="1">
            <a:gsLst>
              <a:gs pos="0">
                <a:srgbClr val="F2B02F">
                  <a:tint val="50000"/>
                  <a:satMod val="300000"/>
                </a:srgbClr>
              </a:gs>
              <a:gs pos="35000">
                <a:srgbClr val="F2B02F">
                  <a:tint val="37000"/>
                  <a:satMod val="300000"/>
                </a:srgbClr>
              </a:gs>
              <a:gs pos="100000">
                <a:srgbClr val="F2B02F">
                  <a:tint val="15000"/>
                  <a:satMod val="350000"/>
                </a:srgbClr>
              </a:gs>
            </a:gsLst>
            <a:lin ang="16200000" scaled="1"/>
          </a:gradFill>
          <a:ln w="9525" cap="flat" cmpd="sng" algn="ctr">
            <a:solidFill>
              <a:srgbClr val="F2B02F">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sz="1125" kern="0" dirty="0">
                <a:solidFill>
                  <a:sysClr val="windowText" lastClr="000000"/>
                </a:solidFill>
                <a:latin typeface="Calibri"/>
                <a:cs typeface="Calibri" panose="020F0502020204030204" pitchFamily="34" charset="0"/>
              </a:rPr>
              <a:t>To provide a compelling customer value proposition while driving profitable ITW growth thru differentiated products and full solutions.</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r>
              <a:rPr lang="en-US" sz="1125" kern="0" dirty="0">
                <a:solidFill>
                  <a:sysClr val="windowText" lastClr="000000"/>
                </a:solidFill>
                <a:latin typeface="Calibri"/>
                <a:cs typeface="Calibri" panose="020F0502020204030204" pitchFamily="34" charset="0"/>
              </a:rPr>
              <a:t>Enterprise wide stakeholders understand opportunity and customer needs and ability to differentiate.</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r>
              <a:rPr lang="en-US" sz="1125" kern="0" dirty="0">
                <a:solidFill>
                  <a:sysClr val="windowText" lastClr="000000"/>
                </a:solidFill>
                <a:latin typeface="Calibri"/>
                <a:cs typeface="Calibri" panose="020F0502020204030204" pitchFamily="34" charset="0"/>
              </a:rPr>
              <a:t>Method to find pain points that the customer may not know exist and provide better value proposition vs competition.</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r>
              <a:rPr lang="en-US" sz="1125" kern="0" dirty="0">
                <a:solidFill>
                  <a:sysClr val="windowText" lastClr="000000"/>
                </a:solidFill>
                <a:latin typeface="Calibri"/>
                <a:cs typeface="Calibri" panose="020F0502020204030204" pitchFamily="34" charset="0"/>
              </a:rPr>
              <a:t>To ensure the solutions are valued by the customer and determine if resources required to achieve customer needs should be allocated</a:t>
            </a:r>
          </a:p>
        </p:txBody>
      </p:sp>
      <p:sp>
        <p:nvSpPr>
          <p:cNvPr id="12" name="Rounded Rectangle 8">
            <a:extLst>
              <a:ext uri="{FF2B5EF4-FFF2-40B4-BE49-F238E27FC236}">
                <a16:creationId xmlns:a16="http://schemas.microsoft.com/office/drawing/2014/main" id="{2D4CAC81-9F94-4435-9F71-E554299D7BE6}"/>
              </a:ext>
            </a:extLst>
          </p:cNvPr>
          <p:cNvSpPr/>
          <p:nvPr/>
        </p:nvSpPr>
        <p:spPr>
          <a:xfrm>
            <a:off x="6329150" y="1149876"/>
            <a:ext cx="2539326" cy="3725138"/>
          </a:xfrm>
          <a:prstGeom prst="roundRect">
            <a:avLst>
              <a:gd name="adj" fmla="val 16667"/>
            </a:avLst>
          </a:prstGeom>
          <a:gradFill rotWithShape="1">
            <a:gsLst>
              <a:gs pos="0">
                <a:srgbClr val="499018">
                  <a:lumMod val="60000"/>
                  <a:lumOff val="40000"/>
                </a:srgbClr>
              </a:gs>
              <a:gs pos="35000">
                <a:srgbClr val="499018">
                  <a:tint val="37000"/>
                  <a:satMod val="300000"/>
                </a:srgbClr>
              </a:gs>
              <a:gs pos="100000">
                <a:srgbClr val="499018">
                  <a:tint val="15000"/>
                  <a:satMod val="350000"/>
                </a:srgbClr>
              </a:gs>
            </a:gsLst>
            <a:lin ang="16200000" scaled="1"/>
          </a:gradFill>
          <a:ln w="9525" cap="flat" cmpd="sng" algn="ctr">
            <a:solidFill>
              <a:srgbClr val="00B050"/>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sz="1125" kern="0" dirty="0">
                <a:solidFill>
                  <a:sysClr val="windowText" lastClr="000000"/>
                </a:solidFill>
                <a:latin typeface="Calibri"/>
                <a:cs typeface="Calibri" panose="020F0502020204030204" pitchFamily="34" charset="0"/>
              </a:rPr>
              <a:t>Provides clear view of “80” needs and pain points for the customer, is achievable, and the customer will pay.</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r>
              <a:rPr lang="en-US" sz="1125" kern="0" dirty="0">
                <a:solidFill>
                  <a:sysClr val="windowText" lastClr="000000"/>
                </a:solidFill>
                <a:latin typeface="Calibri"/>
                <a:cs typeface="Calibri" panose="020F0502020204030204" pitchFamily="34" charset="0"/>
              </a:rPr>
              <a:t>An enterprise wide plan has been created, implemented and communicated to meet value proposition requirements.</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r>
              <a:rPr lang="en-US" sz="1125" kern="0" dirty="0">
                <a:solidFill>
                  <a:sysClr val="windowText" lastClr="000000"/>
                </a:solidFill>
                <a:latin typeface="Calibri"/>
                <a:cs typeface="Calibri" panose="020F0502020204030204" pitchFamily="34" charset="0"/>
              </a:rPr>
              <a:t>Divisional financial metrics have been validated for the opportunity and the value proposition vs effort.</a:t>
            </a:r>
          </a:p>
          <a:p>
            <a:pPr algn="ctr" defTabSz="418826">
              <a:defRPr/>
            </a:pPr>
            <a:r>
              <a:rPr lang="en-US" sz="1125" kern="0" dirty="0">
                <a:solidFill>
                  <a:sysClr val="windowText" lastClr="000000"/>
                </a:solidFill>
                <a:latin typeface="Calibri"/>
                <a:cs typeface="Calibri" panose="020F0502020204030204" pitchFamily="34" charset="0"/>
              </a:rPr>
              <a:t>Value Proposition is realistic (fact based) and the customer believes in the proposal.</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r>
              <a:rPr lang="en-US" sz="1125" kern="0" dirty="0">
                <a:solidFill>
                  <a:sysClr val="windowText" lastClr="000000"/>
                </a:solidFill>
                <a:latin typeface="Calibri"/>
                <a:cs typeface="Calibri" panose="020F0502020204030204" pitchFamily="34" charset="0"/>
              </a:rPr>
              <a:t>Clear understanding of the opportunity vs product changes and resources required to justify CEP.</a:t>
            </a:r>
          </a:p>
        </p:txBody>
      </p:sp>
      <p:sp>
        <p:nvSpPr>
          <p:cNvPr id="14" name="Rounded Rectangle 6">
            <a:extLst>
              <a:ext uri="{FF2B5EF4-FFF2-40B4-BE49-F238E27FC236}">
                <a16:creationId xmlns:a16="http://schemas.microsoft.com/office/drawing/2014/main" id="{2ACE83A7-775A-4715-BC4B-34617AB184C1}"/>
              </a:ext>
            </a:extLst>
          </p:cNvPr>
          <p:cNvSpPr/>
          <p:nvPr/>
        </p:nvSpPr>
        <p:spPr>
          <a:xfrm>
            <a:off x="293691" y="665654"/>
            <a:ext cx="2539377" cy="392751"/>
          </a:xfrm>
          <a:prstGeom prst="roundRect">
            <a:avLst/>
          </a:prstGeom>
          <a:gradFill rotWithShape="1">
            <a:gsLst>
              <a:gs pos="0">
                <a:srgbClr val="254D71">
                  <a:tint val="50000"/>
                  <a:satMod val="300000"/>
                </a:srgbClr>
              </a:gs>
              <a:gs pos="35000">
                <a:srgbClr val="254D71">
                  <a:tint val="37000"/>
                  <a:satMod val="300000"/>
                </a:srgbClr>
              </a:gs>
              <a:gs pos="100000">
                <a:srgbClr val="254D71">
                  <a:tint val="15000"/>
                  <a:satMod val="350000"/>
                </a:srgbClr>
              </a:gs>
            </a:gsLst>
            <a:lin ang="16200000" scaled="1"/>
          </a:gra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800" b="1" kern="0" dirty="0">
                <a:solidFill>
                  <a:sysClr val="windowText" lastClr="000000"/>
                </a:solidFill>
                <a:latin typeface="Calibri"/>
                <a:cs typeface="Calibri" panose="020F0502020204030204" pitchFamily="34" charset="0"/>
              </a:rPr>
              <a:t>What</a:t>
            </a:r>
            <a:endParaRPr lang="en-US" altLang="en-US" sz="1800" kern="0" dirty="0">
              <a:solidFill>
                <a:prstClr val="black"/>
              </a:solidFill>
              <a:latin typeface="Calibri"/>
              <a:cs typeface="Calibri" panose="020F0502020204030204" pitchFamily="34" charset="0"/>
            </a:endParaRPr>
          </a:p>
        </p:txBody>
      </p:sp>
      <p:sp>
        <p:nvSpPr>
          <p:cNvPr id="15" name="Rounded Rectangle 7">
            <a:extLst>
              <a:ext uri="{FF2B5EF4-FFF2-40B4-BE49-F238E27FC236}">
                <a16:creationId xmlns:a16="http://schemas.microsoft.com/office/drawing/2014/main" id="{BF8E7E7F-3525-4800-A368-E719525E3C20}"/>
              </a:ext>
            </a:extLst>
          </p:cNvPr>
          <p:cNvSpPr/>
          <p:nvPr/>
        </p:nvSpPr>
        <p:spPr>
          <a:xfrm>
            <a:off x="3251355" y="651435"/>
            <a:ext cx="2539377" cy="392751"/>
          </a:xfrm>
          <a:prstGeom prst="roundRect">
            <a:avLst/>
          </a:prstGeom>
          <a:gradFill rotWithShape="1">
            <a:gsLst>
              <a:gs pos="0">
                <a:srgbClr val="F2B02F">
                  <a:tint val="50000"/>
                  <a:satMod val="300000"/>
                </a:srgbClr>
              </a:gs>
              <a:gs pos="35000">
                <a:srgbClr val="F2B02F">
                  <a:tint val="37000"/>
                  <a:satMod val="300000"/>
                </a:srgbClr>
              </a:gs>
              <a:gs pos="100000">
                <a:srgbClr val="F2B02F">
                  <a:tint val="15000"/>
                  <a:satMod val="350000"/>
                </a:srgbClr>
              </a:gs>
            </a:gsLst>
            <a:lin ang="16200000" scaled="1"/>
          </a:gradFill>
          <a:ln w="9525" cap="flat" cmpd="sng" algn="ctr">
            <a:solidFill>
              <a:srgbClr val="F2B02F">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800" b="1" kern="0" dirty="0">
                <a:solidFill>
                  <a:sysClr val="windowText" lastClr="000000"/>
                </a:solidFill>
                <a:latin typeface="Calibri"/>
                <a:cs typeface="Calibri" panose="020F0502020204030204" pitchFamily="34" charset="0"/>
              </a:rPr>
              <a:t>Why</a:t>
            </a:r>
            <a:endParaRPr lang="en-US" altLang="en-US" sz="1200" kern="0" dirty="0">
              <a:solidFill>
                <a:prstClr val="black"/>
              </a:solidFill>
              <a:latin typeface="Calibri"/>
              <a:cs typeface="Calibri" panose="020F0502020204030204" pitchFamily="34" charset="0"/>
            </a:endParaRPr>
          </a:p>
        </p:txBody>
      </p:sp>
      <p:sp>
        <p:nvSpPr>
          <p:cNvPr id="16" name="Rounded Rectangle 8">
            <a:extLst>
              <a:ext uri="{FF2B5EF4-FFF2-40B4-BE49-F238E27FC236}">
                <a16:creationId xmlns:a16="http://schemas.microsoft.com/office/drawing/2014/main" id="{E7F4D549-B8F2-4927-A971-D93BC668C93D}"/>
              </a:ext>
            </a:extLst>
          </p:cNvPr>
          <p:cNvSpPr/>
          <p:nvPr/>
        </p:nvSpPr>
        <p:spPr>
          <a:xfrm>
            <a:off x="6332668" y="651434"/>
            <a:ext cx="2539326" cy="392751"/>
          </a:xfrm>
          <a:prstGeom prst="roundRect">
            <a:avLst/>
          </a:prstGeom>
          <a:gradFill flip="none" rotWithShape="1">
            <a:gsLst>
              <a:gs pos="0">
                <a:srgbClr val="499018">
                  <a:lumMod val="40000"/>
                  <a:lumOff val="60000"/>
                  <a:tint val="66000"/>
                  <a:satMod val="160000"/>
                </a:srgbClr>
              </a:gs>
              <a:gs pos="50000">
                <a:srgbClr val="499018">
                  <a:lumMod val="40000"/>
                  <a:lumOff val="60000"/>
                  <a:tint val="44500"/>
                  <a:satMod val="160000"/>
                </a:srgbClr>
              </a:gs>
              <a:gs pos="100000">
                <a:srgbClr val="499018">
                  <a:lumMod val="40000"/>
                  <a:lumOff val="60000"/>
                  <a:tint val="23500"/>
                  <a:satMod val="160000"/>
                </a:srgbClr>
              </a:gs>
            </a:gsLst>
            <a:lin ang="16200000" scaled="1"/>
            <a:tileRect/>
          </a:gradFill>
          <a:ln w="9525" cap="flat" cmpd="sng" algn="ctr">
            <a:solidFill>
              <a:srgbClr val="00B050"/>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sz="1800" b="1" kern="0" dirty="0">
                <a:solidFill>
                  <a:sysClr val="windowText" lastClr="000000"/>
                </a:solidFill>
                <a:latin typeface="Calibri"/>
                <a:cs typeface="Calibri" panose="020F0502020204030204" pitchFamily="34" charset="0"/>
              </a:rPr>
              <a:t>Desired Outcomes</a:t>
            </a:r>
          </a:p>
        </p:txBody>
      </p:sp>
    </p:spTree>
    <p:extLst>
      <p:ext uri="{BB962C8B-B14F-4D97-AF65-F5344CB8AC3E}">
        <p14:creationId xmlns:p14="http://schemas.microsoft.com/office/powerpoint/2010/main" val="174015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31</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3.1: CHECKLIST</a:t>
            </a:r>
          </a:p>
        </p:txBody>
      </p:sp>
      <p:graphicFrame>
        <p:nvGraphicFramePr>
          <p:cNvPr id="2" name="Tabelle 1"/>
          <p:cNvGraphicFramePr>
            <a:graphicFrameLocks noGrp="1"/>
          </p:cNvGraphicFramePr>
          <p:nvPr>
            <p:extLst>
              <p:ext uri="{D42A27DB-BD31-4B8C-83A1-F6EECF244321}">
                <p14:modId xmlns:p14="http://schemas.microsoft.com/office/powerpoint/2010/main" val="778424503"/>
              </p:ext>
            </p:extLst>
          </p:nvPr>
        </p:nvGraphicFramePr>
        <p:xfrm>
          <a:off x="354299" y="1371544"/>
          <a:ext cx="8435401" cy="2456434"/>
        </p:xfrm>
        <a:graphic>
          <a:graphicData uri="http://schemas.openxmlformats.org/drawingml/2006/table">
            <a:tbl>
              <a:tblPr/>
              <a:tblGrid>
                <a:gridCol w="3603521">
                  <a:extLst>
                    <a:ext uri="{9D8B030D-6E8A-4147-A177-3AD203B41FA5}">
                      <a16:colId xmlns:a16="http://schemas.microsoft.com/office/drawing/2014/main" val="20000"/>
                    </a:ext>
                  </a:extLst>
                </a:gridCol>
                <a:gridCol w="836806">
                  <a:extLst>
                    <a:ext uri="{9D8B030D-6E8A-4147-A177-3AD203B41FA5}">
                      <a16:colId xmlns:a16="http://schemas.microsoft.com/office/drawing/2014/main" val="20001"/>
                    </a:ext>
                  </a:extLst>
                </a:gridCol>
                <a:gridCol w="836806">
                  <a:extLst>
                    <a:ext uri="{9D8B030D-6E8A-4147-A177-3AD203B41FA5}">
                      <a16:colId xmlns:a16="http://schemas.microsoft.com/office/drawing/2014/main" val="20002"/>
                    </a:ext>
                  </a:extLst>
                </a:gridCol>
                <a:gridCol w="836806">
                  <a:extLst>
                    <a:ext uri="{9D8B030D-6E8A-4147-A177-3AD203B41FA5}">
                      <a16:colId xmlns:a16="http://schemas.microsoft.com/office/drawing/2014/main" val="20003"/>
                    </a:ext>
                  </a:extLst>
                </a:gridCol>
                <a:gridCol w="836806">
                  <a:extLst>
                    <a:ext uri="{9D8B030D-6E8A-4147-A177-3AD203B41FA5}">
                      <a16:colId xmlns:a16="http://schemas.microsoft.com/office/drawing/2014/main" val="20004"/>
                    </a:ext>
                  </a:extLst>
                </a:gridCol>
                <a:gridCol w="1484656">
                  <a:extLst>
                    <a:ext uri="{9D8B030D-6E8A-4147-A177-3AD203B41FA5}">
                      <a16:colId xmlns:a16="http://schemas.microsoft.com/office/drawing/2014/main" val="20005"/>
                    </a:ext>
                  </a:extLst>
                </a:gridCol>
              </a:tblGrid>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GB" sz="1000" b="1" i="0" u="none" strike="noStrike" dirty="0">
                          <a:solidFill>
                            <a:srgbClr val="FFFFFF"/>
                          </a:solidFill>
                          <a:effectLst/>
                          <a:latin typeface="Calibri"/>
                        </a:rPr>
                        <a:t>TOOL / Best Practice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42944">
                <a:tc>
                  <a:txBody>
                    <a:bodyPr/>
                    <a:lstStyle/>
                    <a:p>
                      <a:pPr marL="0" marR="0" indent="0" algn="l" defTabSz="846247" rtl="0" eaLnBrk="1" fontAlgn="ctr" latinLnBrk="0" hangingPunct="1">
                        <a:lnSpc>
                          <a:spcPct val="100000"/>
                        </a:lnSpc>
                        <a:spcBef>
                          <a:spcPts val="0"/>
                        </a:spcBef>
                        <a:spcAft>
                          <a:spcPts val="0"/>
                        </a:spcAft>
                        <a:buClrTx/>
                        <a:buSzTx/>
                        <a:buFontTx/>
                        <a:buNone/>
                        <a:tabLst/>
                        <a:defRPr/>
                      </a:pPr>
                      <a:r>
                        <a:rPr lang="en-US" sz="700" b="1" noProof="0" dirty="0">
                          <a:latin typeface="+mn-lt"/>
                          <a:cs typeface="Arial" panose="020B0604020202020204" pitchFamily="34" charset="0"/>
                        </a:rPr>
                        <a:t> </a:t>
                      </a:r>
                      <a:r>
                        <a:rPr lang="en-US" sz="1000" b="1" noProof="0" dirty="0">
                          <a:latin typeface="+mn-lt"/>
                          <a:cs typeface="Arial" panose="020B0604020202020204" pitchFamily="34" charset="0"/>
                        </a:rPr>
                        <a:t>Define Customer’s Needs</a:t>
                      </a:r>
                      <a:endParaRPr lang="en-US" sz="700" b="1" noProof="0" dirty="0">
                        <a:latin typeface="+mn-lt"/>
                        <a:cs typeface="Arial" panose="020B0604020202020204" pitchFamily="34" charset="0"/>
                      </a:endParaRP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tc rowSpan="9">
                  <a:txBody>
                    <a:bodyPr/>
                    <a:lstStyle/>
                    <a:p>
                      <a:pPr algn="ctr" rtl="0" fontAlgn="ctr"/>
                      <a:endParaRPr lang="en-US" sz="900" b="0" i="0" u="none" strike="noStrike" noProof="0" dirty="0">
                        <a:solidFill>
                          <a:srgbClr val="000000"/>
                        </a:solidFill>
                        <a:effectLst/>
                        <a:latin typeface="Calibri"/>
                      </a:endParaRPr>
                    </a:p>
                    <a:p>
                      <a:pPr algn="ctr" rtl="0" fontAlgn="ctr"/>
                      <a:r>
                        <a:rPr lang="en-US" sz="900" b="0" i="0" u="none" strike="noStrike" noProof="0" dirty="0">
                          <a:solidFill>
                            <a:srgbClr val="000000"/>
                          </a:solidFill>
                          <a:effectLst/>
                          <a:latin typeface="Calibri"/>
                        </a:rPr>
                        <a:t>SDM / NAM</a:t>
                      </a:r>
                    </a:p>
                  </a:txBody>
                  <a:tcPr marL="4248" marR="4248" marT="42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tc rowSpan="9">
                  <a:txBody>
                    <a:bodyPr/>
                    <a:lstStyle/>
                    <a:p>
                      <a:pPr algn="ctr" rtl="0" fontAlgn="ctr"/>
                      <a:endParaRPr lang="en-US" sz="900" b="0" i="0" u="none" strike="noStrike" noProof="0" dirty="0">
                        <a:solidFill>
                          <a:srgbClr val="000000"/>
                        </a:solidFill>
                        <a:effectLst/>
                        <a:latin typeface="Calibri"/>
                      </a:endParaRPr>
                    </a:p>
                    <a:p>
                      <a:pPr algn="ctr" rtl="0" fontAlgn="ctr"/>
                      <a:r>
                        <a:rPr lang="en-US" sz="900" b="0" i="0" u="none" strike="noStrike" noProof="0" dirty="0">
                          <a:solidFill>
                            <a:srgbClr val="000000"/>
                          </a:solidFill>
                          <a:effectLst/>
                          <a:latin typeface="Calibri"/>
                        </a:rPr>
                        <a:t>SDM</a:t>
                      </a:r>
                    </a:p>
                  </a:txBody>
                  <a:tcPr marL="4248" marR="4248" marT="42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tc rowSpan="9">
                  <a:txBody>
                    <a:bodyPr/>
                    <a:lstStyle/>
                    <a:p>
                      <a:pPr algn="ctr" rtl="0" fontAlgn="ctr"/>
                      <a:endParaRPr lang="en-US" sz="900" b="0" i="0" u="none" strike="noStrike" noProof="0" dirty="0">
                        <a:solidFill>
                          <a:srgbClr val="000000"/>
                        </a:solidFill>
                        <a:effectLst/>
                        <a:latin typeface="Calibri"/>
                      </a:endParaRPr>
                    </a:p>
                    <a:p>
                      <a:pPr algn="ctr" rtl="0" fontAlgn="ctr"/>
                      <a:r>
                        <a:rPr lang="en-US" sz="900" b="0" i="0" u="none" strike="noStrike" noProof="0" dirty="0">
                          <a:solidFill>
                            <a:srgbClr val="000000"/>
                          </a:solidFill>
                          <a:effectLst/>
                          <a:latin typeface="Calibri"/>
                        </a:rPr>
                        <a:t>VP KA /  Engineering</a:t>
                      </a:r>
                    </a:p>
                  </a:txBody>
                  <a:tcPr marL="4248" marR="4248" marT="42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tc rowSpan="9">
                  <a:txBody>
                    <a:bodyPr/>
                    <a:lstStyle/>
                    <a:p>
                      <a:pPr algn="ctr" rtl="0" fontAlgn="ctr"/>
                      <a:endParaRPr lang="en-US" sz="900" b="0" i="0" u="none" strike="noStrike" noProof="0" dirty="0">
                        <a:solidFill>
                          <a:srgbClr val="000000"/>
                        </a:solidFill>
                        <a:effectLst/>
                        <a:latin typeface="Calibri"/>
                      </a:endParaRPr>
                    </a:p>
                    <a:p>
                      <a:pPr algn="ctr" rtl="0" fontAlgn="ctr"/>
                      <a:r>
                        <a:rPr lang="en-US" sz="900" b="0" i="0" u="none" strike="noStrike" noProof="0" dirty="0">
                          <a:solidFill>
                            <a:srgbClr val="000000"/>
                          </a:solidFill>
                          <a:effectLst/>
                          <a:latin typeface="Calibri"/>
                        </a:rPr>
                        <a:t>Marketing /  Service</a:t>
                      </a:r>
                    </a:p>
                  </a:txBody>
                  <a:tcPr marL="4248" marR="4248" marT="42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tc rowSpan="9">
                  <a:txBody>
                    <a:bodyPr/>
                    <a:lstStyle/>
                    <a:p>
                      <a:pPr algn="ctr" rtl="0" fontAlgn="ctr"/>
                      <a:endParaRPr lang="en-US" sz="900" b="1" i="0" u="sng" strike="noStrike" noProof="0" dirty="0">
                        <a:solidFill>
                          <a:srgbClr val="000000"/>
                        </a:solidFill>
                        <a:effectLst/>
                        <a:latin typeface="Calibri"/>
                      </a:endParaRPr>
                    </a:p>
                    <a:p>
                      <a:pPr algn="ctr" rtl="0" fontAlgn="ctr"/>
                      <a:r>
                        <a:rPr lang="en-US" sz="900" b="1" i="0" u="sng" strike="noStrike" noProof="0" dirty="0">
                          <a:solidFill>
                            <a:srgbClr val="000000"/>
                          </a:solidFill>
                          <a:effectLst/>
                          <a:latin typeface="Calibri"/>
                        </a:rPr>
                        <a:t>Interview/Observation Guide</a:t>
                      </a:r>
                    </a:p>
                  </a:txBody>
                  <a:tcPr marL="4248" marR="4248" marT="42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extLst>
                  <a:ext uri="{0D108BD9-81ED-4DB2-BD59-A6C34878D82A}">
                    <a16:rowId xmlns:a16="http://schemas.microsoft.com/office/drawing/2014/main" val="10001"/>
                  </a:ext>
                </a:extLst>
              </a:tr>
              <a:tr h="242944">
                <a:tc>
                  <a:txBody>
                    <a:bodyPr/>
                    <a:lstStyle/>
                    <a:p>
                      <a:pPr algn="l" rtl="0" fontAlgn="ctr"/>
                      <a:r>
                        <a:rPr lang="en-US" sz="1000" b="0" i="0" u="none" strike="noStrike" dirty="0">
                          <a:solidFill>
                            <a:srgbClr val="000000"/>
                          </a:solidFill>
                          <a:effectLst/>
                          <a:latin typeface="Symbol"/>
                        </a:rPr>
                        <a:t>ÿ   </a:t>
                      </a:r>
                      <a:r>
                        <a:rPr lang="en-US" sz="1000" b="0" i="0" u="none" strike="noStrike" dirty="0">
                          <a:solidFill>
                            <a:srgbClr val="000000"/>
                          </a:solidFill>
                          <a:effectLst/>
                          <a:latin typeface="Calibri"/>
                        </a:rPr>
                        <a:t>Confirm the team members</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2"/>
                  </a:ext>
                </a:extLst>
              </a:tr>
              <a:tr h="242944">
                <a:tc>
                  <a:txBody>
                    <a:bodyPr/>
                    <a:lstStyle/>
                    <a:p>
                      <a:pPr algn="l" rtl="0" fontAlgn="ctr"/>
                      <a:r>
                        <a:rPr lang="en-US" sz="1000" b="0" i="0" u="none" strike="noStrike" dirty="0">
                          <a:solidFill>
                            <a:srgbClr val="000000"/>
                          </a:solidFill>
                          <a:effectLst/>
                          <a:latin typeface="Symbol"/>
                        </a:rPr>
                        <a:t>ÿ</a:t>
                      </a:r>
                      <a:r>
                        <a:rPr lang="en-US" sz="1000" b="0" i="0" u="none" strike="noStrike" dirty="0">
                          <a:solidFill>
                            <a:srgbClr val="000000"/>
                          </a:solidFill>
                          <a:effectLst/>
                          <a:latin typeface="Calibri"/>
                        </a:rPr>
                        <a:t>   Create Interview/Observation guide for site visits</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3"/>
                  </a:ext>
                </a:extLst>
              </a:tr>
              <a:tr h="242944">
                <a:tc>
                  <a:txBody>
                    <a:bodyPr/>
                    <a:lstStyle/>
                    <a:p>
                      <a:pPr algn="l" rtl="0" fontAlgn="ctr"/>
                      <a:r>
                        <a:rPr lang="en-US" sz="1000" b="0" i="0" u="none" strike="noStrike" dirty="0">
                          <a:solidFill>
                            <a:srgbClr val="000000"/>
                          </a:solidFill>
                          <a:effectLst/>
                          <a:latin typeface="Symbol"/>
                        </a:rPr>
                        <a:t>ÿ   </a:t>
                      </a:r>
                      <a:r>
                        <a:rPr lang="en-US" sz="1000" b="0" i="0" u="none" strike="noStrike" dirty="0">
                          <a:solidFill>
                            <a:srgbClr val="000000"/>
                          </a:solidFill>
                          <a:effectLst/>
                          <a:latin typeface="Calibri"/>
                        </a:rPr>
                        <a:t>Check if NDA required to visit locations</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4"/>
                  </a:ext>
                </a:extLst>
              </a:tr>
              <a:tr h="242944">
                <a:tc>
                  <a:txBody>
                    <a:bodyPr/>
                    <a:lstStyle/>
                    <a:p>
                      <a:pPr algn="l" rtl="0" fontAlgn="ctr"/>
                      <a:r>
                        <a:rPr lang="en-US" sz="1000" b="0" i="0" u="none" strike="noStrike" dirty="0">
                          <a:solidFill>
                            <a:srgbClr val="000000"/>
                          </a:solidFill>
                          <a:effectLst/>
                          <a:latin typeface="Symbol"/>
                        </a:rPr>
                        <a:t>ÿ</a:t>
                      </a:r>
                      <a:r>
                        <a:rPr lang="en-US" sz="1000" b="0" i="0" u="none" strike="noStrike" dirty="0">
                          <a:solidFill>
                            <a:srgbClr val="000000"/>
                          </a:solidFill>
                          <a:effectLst/>
                          <a:latin typeface="Calibri"/>
                        </a:rPr>
                        <a:t>   Schedule interviews and locations to observe</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5"/>
                  </a:ext>
                </a:extLst>
              </a:tr>
              <a:tr h="242944">
                <a:tc>
                  <a:txBody>
                    <a:bodyPr/>
                    <a:lstStyle/>
                    <a:p>
                      <a:pPr algn="l" rtl="0" fontAlgn="ctr"/>
                      <a:r>
                        <a:rPr lang="en-US" sz="1000" b="0" i="0" u="none" strike="noStrike" dirty="0">
                          <a:solidFill>
                            <a:srgbClr val="000000"/>
                          </a:solidFill>
                          <a:effectLst/>
                          <a:latin typeface="Symbol"/>
                        </a:rPr>
                        <a:t>ÿ   </a:t>
                      </a:r>
                      <a:r>
                        <a:rPr lang="en-US" sz="1000" b="0" i="0" u="none" strike="noStrike" dirty="0">
                          <a:solidFill>
                            <a:srgbClr val="000000"/>
                          </a:solidFill>
                          <a:effectLst/>
                          <a:latin typeface="Calibri"/>
                        </a:rPr>
                        <a:t>Check with Service for existing contracts, relationships</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6"/>
                  </a:ext>
                </a:extLst>
              </a:tr>
              <a:tr h="242944">
                <a:tc>
                  <a:txBody>
                    <a:bodyPr/>
                    <a:lstStyle/>
                    <a:p>
                      <a:pPr algn="l" rtl="0" fontAlgn="ctr"/>
                      <a:r>
                        <a:rPr lang="en-US" sz="1000" b="0" i="0" u="none" strike="noStrike" dirty="0">
                          <a:solidFill>
                            <a:srgbClr val="000000"/>
                          </a:solidFill>
                          <a:effectLst/>
                          <a:latin typeface="Symbol"/>
                        </a:rPr>
                        <a:t>ÿ</a:t>
                      </a:r>
                      <a:r>
                        <a:rPr lang="en-US" sz="1000" b="0" i="0" u="none" strike="noStrike" dirty="0">
                          <a:solidFill>
                            <a:srgbClr val="000000"/>
                          </a:solidFill>
                          <a:effectLst/>
                          <a:latin typeface="Calibri"/>
                        </a:rPr>
                        <a:t>   Summarize findings and prioritize pain points</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7"/>
                  </a:ext>
                </a:extLst>
              </a:tr>
              <a:tr h="242944">
                <a:tc>
                  <a:txBody>
                    <a:bodyPr/>
                    <a:lstStyle/>
                    <a:p>
                      <a:pPr algn="l" rtl="0" fontAlgn="ctr"/>
                      <a:r>
                        <a:rPr lang="en-US" sz="1000" b="0" i="0" u="none" strike="noStrike" dirty="0">
                          <a:solidFill>
                            <a:srgbClr val="000000"/>
                          </a:solidFill>
                          <a:effectLst/>
                          <a:latin typeface="Symbol"/>
                        </a:rPr>
                        <a:t>ÿ   </a:t>
                      </a:r>
                      <a:r>
                        <a:rPr lang="en-US" sz="1000" b="0" i="0" u="none" strike="noStrike" dirty="0">
                          <a:solidFill>
                            <a:srgbClr val="000000"/>
                          </a:solidFill>
                          <a:effectLst/>
                          <a:latin typeface="Calibri"/>
                        </a:rPr>
                        <a:t>Vet preliminary findings with the customer</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8"/>
                  </a:ext>
                </a:extLst>
              </a:tr>
              <a:tr h="242944">
                <a:tc>
                  <a:txBody>
                    <a:bodyPr/>
                    <a:lstStyle/>
                    <a:p>
                      <a:pPr marL="227013" marR="0" lvl="0" indent="-227013" algn="l" defTabSz="846247"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1000" dirty="0">
                          <a:sym typeface="Symbol" panose="05050102010706020507" pitchFamily="18" charset="2"/>
                        </a:rPr>
                        <a:t>   </a:t>
                      </a:r>
                      <a:r>
                        <a:rPr lang="en-US" sz="1000" dirty="0"/>
                        <a:t>Determine if project moves forward</a:t>
                      </a: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8800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32</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3.2: CHECKLIST</a:t>
            </a:r>
          </a:p>
        </p:txBody>
      </p:sp>
      <p:graphicFrame>
        <p:nvGraphicFramePr>
          <p:cNvPr id="2" name="Tabelle 1"/>
          <p:cNvGraphicFramePr>
            <a:graphicFrameLocks noGrp="1"/>
          </p:cNvGraphicFramePr>
          <p:nvPr>
            <p:extLst>
              <p:ext uri="{D42A27DB-BD31-4B8C-83A1-F6EECF244321}">
                <p14:modId xmlns:p14="http://schemas.microsoft.com/office/powerpoint/2010/main" val="873091814"/>
              </p:ext>
            </p:extLst>
          </p:nvPr>
        </p:nvGraphicFramePr>
        <p:xfrm>
          <a:off x="354299" y="1371518"/>
          <a:ext cx="8435401" cy="2213490"/>
        </p:xfrm>
        <a:graphic>
          <a:graphicData uri="http://schemas.openxmlformats.org/drawingml/2006/table">
            <a:tbl>
              <a:tblPr/>
              <a:tblGrid>
                <a:gridCol w="3603521">
                  <a:extLst>
                    <a:ext uri="{9D8B030D-6E8A-4147-A177-3AD203B41FA5}">
                      <a16:colId xmlns:a16="http://schemas.microsoft.com/office/drawing/2014/main" val="20000"/>
                    </a:ext>
                  </a:extLst>
                </a:gridCol>
                <a:gridCol w="836806">
                  <a:extLst>
                    <a:ext uri="{9D8B030D-6E8A-4147-A177-3AD203B41FA5}">
                      <a16:colId xmlns:a16="http://schemas.microsoft.com/office/drawing/2014/main" val="20001"/>
                    </a:ext>
                  </a:extLst>
                </a:gridCol>
                <a:gridCol w="836806">
                  <a:extLst>
                    <a:ext uri="{9D8B030D-6E8A-4147-A177-3AD203B41FA5}">
                      <a16:colId xmlns:a16="http://schemas.microsoft.com/office/drawing/2014/main" val="20002"/>
                    </a:ext>
                  </a:extLst>
                </a:gridCol>
                <a:gridCol w="836806">
                  <a:extLst>
                    <a:ext uri="{9D8B030D-6E8A-4147-A177-3AD203B41FA5}">
                      <a16:colId xmlns:a16="http://schemas.microsoft.com/office/drawing/2014/main" val="20003"/>
                    </a:ext>
                  </a:extLst>
                </a:gridCol>
                <a:gridCol w="836806">
                  <a:extLst>
                    <a:ext uri="{9D8B030D-6E8A-4147-A177-3AD203B41FA5}">
                      <a16:colId xmlns:a16="http://schemas.microsoft.com/office/drawing/2014/main" val="20004"/>
                    </a:ext>
                  </a:extLst>
                </a:gridCol>
                <a:gridCol w="1484656">
                  <a:extLst>
                    <a:ext uri="{9D8B030D-6E8A-4147-A177-3AD203B41FA5}">
                      <a16:colId xmlns:a16="http://schemas.microsoft.com/office/drawing/2014/main" val="20005"/>
                    </a:ext>
                  </a:extLst>
                </a:gridCol>
              </a:tblGrid>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rtl="0" fontAlgn="ctr"/>
                      <a:r>
                        <a:rPr lang="en-GB" sz="1000" b="1" i="0" u="none" strike="noStrike" dirty="0">
                          <a:solidFill>
                            <a:srgbClr val="FFFFFF"/>
                          </a:solidFill>
                          <a:effectLst/>
                          <a:latin typeface="Calibri"/>
                        </a:rPr>
                        <a:t>TOOL / Best Practice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42944">
                <a:tc>
                  <a:txBody>
                    <a:bodyPr/>
                    <a:lstStyle/>
                    <a:p>
                      <a:pPr algn="l" rtl="0" fontAlgn="ctr"/>
                      <a:r>
                        <a:rPr lang="de-DE" sz="1000" b="1" i="0" u="none" strike="noStrike" dirty="0">
                          <a:solidFill>
                            <a:srgbClr val="000000"/>
                          </a:solidFill>
                          <a:effectLst/>
                          <a:latin typeface="Calibri"/>
                        </a:rPr>
                        <a:t> </a:t>
                      </a:r>
                      <a:r>
                        <a:rPr lang="en-US" sz="1000" b="1" noProof="0" dirty="0">
                          <a:latin typeface="+mn-lt"/>
                          <a:cs typeface="Arial" panose="020B0604020202020204" pitchFamily="34" charset="0"/>
                        </a:rPr>
                        <a:t>Determine Strategy</a:t>
                      </a:r>
                      <a:endParaRPr lang="de-DE" sz="1000" b="1" i="0" u="none" strike="noStrike" dirty="0">
                        <a:solidFill>
                          <a:srgbClr val="000000"/>
                        </a:solidFill>
                        <a:effectLst/>
                        <a:latin typeface="Calibri"/>
                      </a:endParaRP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tc rowSpan="8">
                  <a:txBody>
                    <a:bodyPr/>
                    <a:lstStyle/>
                    <a:p>
                      <a:pPr algn="ctr" rtl="0" fontAlgn="ctr"/>
                      <a:endParaRPr lang="en-US" sz="900" b="0" i="0" u="none" strike="noStrike" noProof="0" dirty="0">
                        <a:solidFill>
                          <a:srgbClr val="000000"/>
                        </a:solidFill>
                        <a:effectLst/>
                        <a:latin typeface="Calibri"/>
                      </a:endParaRPr>
                    </a:p>
                    <a:p>
                      <a:pPr algn="ctr" rtl="0" fontAlgn="ctr"/>
                      <a:r>
                        <a:rPr lang="en-US" sz="900" b="0" i="0" u="none" strike="noStrike" noProof="0" dirty="0">
                          <a:solidFill>
                            <a:srgbClr val="000000"/>
                          </a:solidFill>
                          <a:effectLst/>
                          <a:latin typeface="Calibri"/>
                        </a:rPr>
                        <a:t>SDM / NAM</a:t>
                      </a:r>
                      <a:r>
                        <a:rPr lang="en-US" sz="900" b="0" i="0" u="none" strike="noStrike" baseline="0" noProof="0" dirty="0">
                          <a:solidFill>
                            <a:srgbClr val="000000"/>
                          </a:solidFill>
                          <a:effectLst/>
                          <a:latin typeface="Calibri"/>
                        </a:rPr>
                        <a:t> / </a:t>
                      </a:r>
                      <a:r>
                        <a:rPr lang="en-US" sz="900" b="0" i="0" u="none" strike="noStrike" noProof="0" dirty="0">
                          <a:solidFill>
                            <a:srgbClr val="000000"/>
                          </a:solidFill>
                          <a:effectLst/>
                          <a:latin typeface="Calibri"/>
                        </a:rPr>
                        <a:t>Engineering</a:t>
                      </a:r>
                      <a:r>
                        <a:rPr lang="en-US" sz="900" b="0" i="0" u="none" strike="noStrike" baseline="0" noProof="0" dirty="0">
                          <a:solidFill>
                            <a:srgbClr val="000000"/>
                          </a:solidFill>
                          <a:effectLst/>
                          <a:latin typeface="Calibri"/>
                        </a:rPr>
                        <a:t> / </a:t>
                      </a:r>
                      <a:r>
                        <a:rPr lang="en-US" sz="900" b="0" i="0" u="none" strike="noStrike" noProof="0" dirty="0">
                          <a:solidFill>
                            <a:srgbClr val="000000"/>
                          </a:solidFill>
                          <a:effectLst/>
                          <a:latin typeface="Calibri"/>
                        </a:rPr>
                        <a:t>Service</a:t>
                      </a:r>
                    </a:p>
                  </a:txBody>
                  <a:tcPr marL="4248" marR="4248" marT="42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tc rowSpan="8">
                  <a:txBody>
                    <a:bodyPr/>
                    <a:lstStyle/>
                    <a:p>
                      <a:pPr algn="ctr" rtl="0" fontAlgn="ctr"/>
                      <a:endParaRPr lang="en-US" sz="900" b="0" i="0" u="none" strike="noStrike" noProof="0" dirty="0">
                        <a:solidFill>
                          <a:srgbClr val="000000"/>
                        </a:solidFill>
                        <a:effectLst/>
                        <a:latin typeface="Calibri"/>
                      </a:endParaRPr>
                    </a:p>
                    <a:p>
                      <a:pPr algn="ctr" rtl="0" fontAlgn="ctr"/>
                      <a:r>
                        <a:rPr lang="en-US" sz="900" b="0" i="0" u="none" strike="noStrike" noProof="0" dirty="0">
                          <a:solidFill>
                            <a:srgbClr val="000000"/>
                          </a:solidFill>
                          <a:effectLst/>
                          <a:latin typeface="Calibri"/>
                        </a:rPr>
                        <a:t>SDM</a:t>
                      </a:r>
                    </a:p>
                  </a:txBody>
                  <a:tcPr marL="4248" marR="4248" marT="42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tc rowSpan="8">
                  <a:txBody>
                    <a:bodyPr/>
                    <a:lstStyle/>
                    <a:p>
                      <a:pPr algn="ctr" rtl="0" fontAlgn="ctr"/>
                      <a:endParaRPr lang="en-US" sz="900" b="0" i="0" u="none" strike="noStrike" noProof="0" dirty="0">
                        <a:solidFill>
                          <a:srgbClr val="000000"/>
                        </a:solidFill>
                        <a:effectLst/>
                        <a:latin typeface="Calibri"/>
                      </a:endParaRPr>
                    </a:p>
                    <a:p>
                      <a:pPr algn="ctr" rtl="0" fontAlgn="ctr"/>
                      <a:r>
                        <a:rPr lang="en-US" sz="900" b="0" i="0" u="none" strike="noStrike" noProof="0" dirty="0">
                          <a:solidFill>
                            <a:srgbClr val="000000"/>
                          </a:solidFill>
                          <a:effectLst/>
                          <a:latin typeface="Calibri"/>
                        </a:rPr>
                        <a:t>VP/GM</a:t>
                      </a:r>
                      <a:r>
                        <a:rPr lang="en-US" sz="900" b="0" i="0" u="none" strike="noStrike" baseline="0" noProof="0" dirty="0">
                          <a:solidFill>
                            <a:srgbClr val="000000"/>
                          </a:solidFill>
                          <a:effectLst/>
                          <a:latin typeface="Calibri"/>
                        </a:rPr>
                        <a:t> / </a:t>
                      </a:r>
                      <a:r>
                        <a:rPr lang="en-US" sz="900" b="0" i="0" u="none" strike="noStrike" noProof="0" dirty="0">
                          <a:solidFill>
                            <a:srgbClr val="000000"/>
                          </a:solidFill>
                          <a:effectLst/>
                          <a:latin typeface="Calibri"/>
                        </a:rPr>
                        <a:t>VP KA</a:t>
                      </a:r>
                    </a:p>
                  </a:txBody>
                  <a:tcPr marL="4248" marR="4248" marT="42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tc rowSpan="8">
                  <a:txBody>
                    <a:bodyPr/>
                    <a:lstStyle/>
                    <a:p>
                      <a:pPr algn="ctr" rtl="0" fontAlgn="ctr"/>
                      <a:endParaRPr lang="en-US" sz="900" b="0" i="0" u="none" strike="noStrike" noProof="0" dirty="0">
                        <a:solidFill>
                          <a:srgbClr val="000000"/>
                        </a:solidFill>
                        <a:effectLst/>
                        <a:latin typeface="Calibri"/>
                      </a:endParaRPr>
                    </a:p>
                    <a:p>
                      <a:pPr algn="ctr" rtl="0" fontAlgn="ctr"/>
                      <a:r>
                        <a:rPr lang="en-US" sz="900" b="0" i="0" u="none" strike="noStrike" noProof="0" dirty="0">
                          <a:solidFill>
                            <a:srgbClr val="000000"/>
                          </a:solidFill>
                          <a:effectLst/>
                          <a:latin typeface="Calibri"/>
                        </a:rPr>
                        <a:t>Marketing</a:t>
                      </a:r>
                    </a:p>
                  </a:txBody>
                  <a:tcPr marL="4248" marR="4248" marT="42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tc rowSpan="8">
                  <a:txBody>
                    <a:bodyPr/>
                    <a:lstStyle/>
                    <a:p>
                      <a:pPr algn="ctr" rtl="0" fontAlgn="ctr"/>
                      <a:endParaRPr lang="en-US" sz="900" b="1" i="0" u="sng" strike="noStrike" noProof="0" dirty="0">
                        <a:solidFill>
                          <a:srgbClr val="000000"/>
                        </a:solidFill>
                        <a:effectLst/>
                        <a:latin typeface="Calibri"/>
                      </a:endParaRPr>
                    </a:p>
                    <a:p>
                      <a:pPr algn="ctr" rtl="0" fontAlgn="ctr"/>
                      <a:r>
                        <a:rPr lang="en-US" sz="900" b="1" i="0" u="sng" strike="noStrike" noProof="0" dirty="0">
                          <a:solidFill>
                            <a:srgbClr val="000000"/>
                          </a:solidFill>
                          <a:effectLst/>
                          <a:latin typeface="Calibri"/>
                        </a:rPr>
                        <a:t>Risk Assessment Form</a:t>
                      </a:r>
                      <a:r>
                        <a:rPr lang="de-DE" sz="700" b="0" i="0" u="none" strike="noStrike" dirty="0">
                          <a:solidFill>
                            <a:srgbClr val="000000"/>
                          </a:solidFill>
                          <a:effectLst/>
                          <a:latin typeface="Calibri"/>
                        </a:rPr>
                        <a:t> </a:t>
                      </a:r>
                    </a:p>
                  </a:txBody>
                  <a:tcPr marL="4248" marR="4248" marT="42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extLst>
                  <a:ext uri="{0D108BD9-81ED-4DB2-BD59-A6C34878D82A}">
                    <a16:rowId xmlns:a16="http://schemas.microsoft.com/office/drawing/2014/main" val="10001"/>
                  </a:ext>
                </a:extLst>
              </a:tr>
              <a:tr h="242944">
                <a:tc>
                  <a:txBody>
                    <a:bodyPr/>
                    <a:lstStyle/>
                    <a:p>
                      <a:pPr algn="l" rtl="0" fontAlgn="ctr"/>
                      <a:r>
                        <a:rPr lang="en-US" sz="1000" b="0" i="0" u="none" strike="noStrike" dirty="0">
                          <a:solidFill>
                            <a:srgbClr val="000000"/>
                          </a:solidFill>
                          <a:effectLst/>
                          <a:latin typeface="Symbol"/>
                        </a:rPr>
                        <a:t>ÿ   </a:t>
                      </a:r>
                      <a:r>
                        <a:rPr lang="en-US" sz="1000" b="0" i="0" u="none" strike="noStrike" dirty="0">
                          <a:solidFill>
                            <a:srgbClr val="000000"/>
                          </a:solidFill>
                          <a:effectLst/>
                          <a:latin typeface="Calibri"/>
                        </a:rPr>
                        <a:t>Identify solutions to pain points</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2"/>
                  </a:ext>
                </a:extLst>
              </a:tr>
              <a:tr h="242944">
                <a:tc>
                  <a:txBody>
                    <a:bodyPr/>
                    <a:lstStyle/>
                    <a:p>
                      <a:pPr algn="l" rtl="0" fontAlgn="ctr"/>
                      <a:r>
                        <a:rPr lang="en-US" sz="1000" b="0" i="0" u="none" strike="noStrike" dirty="0">
                          <a:solidFill>
                            <a:srgbClr val="000000"/>
                          </a:solidFill>
                          <a:effectLst/>
                          <a:latin typeface="Symbol"/>
                        </a:rPr>
                        <a:t>ÿ</a:t>
                      </a:r>
                      <a:r>
                        <a:rPr lang="en-US" sz="1000" b="0" i="0" u="none" strike="noStrike" dirty="0">
                          <a:solidFill>
                            <a:srgbClr val="000000"/>
                          </a:solidFill>
                          <a:effectLst/>
                          <a:latin typeface="Calibri"/>
                        </a:rPr>
                        <a:t>   Does the product line and Service have existing solutions</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3"/>
                  </a:ext>
                </a:extLst>
              </a:tr>
              <a:tr h="242944">
                <a:tc>
                  <a:txBody>
                    <a:bodyPr/>
                    <a:lstStyle/>
                    <a:p>
                      <a:pPr algn="l" rtl="0" fontAlgn="ctr"/>
                      <a:r>
                        <a:rPr lang="en-US" sz="1000" b="0" i="0" u="none" strike="noStrike" dirty="0">
                          <a:solidFill>
                            <a:srgbClr val="000000"/>
                          </a:solidFill>
                          <a:effectLst/>
                          <a:latin typeface="Symbol"/>
                        </a:rPr>
                        <a:t>ÿ   </a:t>
                      </a:r>
                      <a:r>
                        <a:rPr lang="en-US" sz="1000" b="0" i="0" u="none" strike="noStrike" dirty="0">
                          <a:solidFill>
                            <a:srgbClr val="000000"/>
                          </a:solidFill>
                          <a:effectLst/>
                          <a:latin typeface="Calibri"/>
                        </a:rPr>
                        <a:t>Outline gaps in current product/service offering</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4"/>
                  </a:ext>
                </a:extLst>
              </a:tr>
              <a:tr h="242944">
                <a:tc>
                  <a:txBody>
                    <a:bodyPr/>
                    <a:lstStyle/>
                    <a:p>
                      <a:pPr algn="l" rtl="0" fontAlgn="ctr"/>
                      <a:r>
                        <a:rPr lang="en-US" sz="1000" b="0" i="0" u="none" strike="noStrike" dirty="0">
                          <a:solidFill>
                            <a:srgbClr val="000000"/>
                          </a:solidFill>
                          <a:effectLst/>
                          <a:latin typeface="Symbol"/>
                        </a:rPr>
                        <a:t>ÿ</a:t>
                      </a:r>
                      <a:r>
                        <a:rPr lang="en-US" sz="1000" b="0" i="0" u="none" strike="noStrike" dirty="0">
                          <a:solidFill>
                            <a:srgbClr val="000000"/>
                          </a:solidFill>
                          <a:effectLst/>
                          <a:latin typeface="Calibri"/>
                        </a:rPr>
                        <a:t>   Define all aspects of the solution</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5"/>
                  </a:ext>
                </a:extLst>
              </a:tr>
              <a:tr h="242944">
                <a:tc>
                  <a:txBody>
                    <a:bodyPr/>
                    <a:lstStyle/>
                    <a:p>
                      <a:pPr algn="l" rtl="0" fontAlgn="ctr"/>
                      <a:r>
                        <a:rPr lang="en-US" sz="1000" b="0" i="0" u="none" strike="noStrike" noProof="0" dirty="0">
                          <a:solidFill>
                            <a:srgbClr val="000000"/>
                          </a:solidFill>
                          <a:effectLst/>
                          <a:latin typeface="Symbol"/>
                        </a:rPr>
                        <a:t>ÿ   </a:t>
                      </a:r>
                      <a:r>
                        <a:rPr lang="en-US" sz="1000" b="0" i="0" u="none" strike="noStrike" noProof="0" dirty="0">
                          <a:solidFill>
                            <a:srgbClr val="000000"/>
                          </a:solidFill>
                          <a:effectLst/>
                          <a:latin typeface="Calibri"/>
                        </a:rPr>
                        <a:t>Start Risk Assessment</a:t>
                      </a:r>
                      <a:endParaRPr lang="en-US" sz="1000" b="0" i="0" u="none" strike="noStrike" noProof="0"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en-US" sz="1000" b="0" i="0" u="none" strike="noStrike" noProof="0"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en-US" sz="1000" b="0" i="0" u="none" strike="noStrike" noProof="0"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en-US" sz="1000" b="0" i="0" u="none" strike="noStrike" noProof="0"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en-US" sz="1000" b="0" i="0" u="none" strike="noStrike" noProof="0"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en-US" sz="1000" b="0" i="0" u="none" strike="noStrike" noProof="0"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6"/>
                  </a:ext>
                </a:extLst>
              </a:tr>
              <a:tr h="242944">
                <a:tc>
                  <a:txBody>
                    <a:bodyPr/>
                    <a:lstStyle/>
                    <a:p>
                      <a:pPr algn="l" rtl="0" fontAlgn="ctr"/>
                      <a:r>
                        <a:rPr lang="en-US" sz="1000" b="0" i="0" u="none" strike="noStrike" dirty="0">
                          <a:solidFill>
                            <a:srgbClr val="000000"/>
                          </a:solidFill>
                          <a:effectLst/>
                          <a:latin typeface="Symbol"/>
                        </a:rPr>
                        <a:t>ÿ</a:t>
                      </a:r>
                      <a:r>
                        <a:rPr lang="en-US" sz="1000" b="0" i="0" u="none" strike="noStrike" dirty="0">
                          <a:solidFill>
                            <a:srgbClr val="000000"/>
                          </a:solidFill>
                          <a:effectLst/>
                          <a:latin typeface="Calibri"/>
                        </a:rPr>
                        <a:t>   Summarize findings and prioritize pain points</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7"/>
                  </a:ext>
                </a:extLst>
              </a:tr>
              <a:tr h="242944">
                <a:tc>
                  <a:txBody>
                    <a:bodyPr/>
                    <a:lstStyle/>
                    <a:p>
                      <a:pPr algn="l" rtl="0" fontAlgn="ctr"/>
                      <a:r>
                        <a:rPr lang="en-US" sz="1000" b="0" i="0" u="none" strike="noStrike" dirty="0">
                          <a:solidFill>
                            <a:srgbClr val="000000"/>
                          </a:solidFill>
                          <a:effectLst/>
                          <a:latin typeface="Symbol"/>
                        </a:rPr>
                        <a:t>ÿ   </a:t>
                      </a:r>
                      <a:r>
                        <a:rPr lang="en-US" sz="1000" b="0" i="0" u="none" strike="noStrike" dirty="0">
                          <a:solidFill>
                            <a:srgbClr val="000000"/>
                          </a:solidFill>
                          <a:effectLst/>
                          <a:latin typeface="Calibri"/>
                        </a:rPr>
                        <a:t>Complete financial review of project feasibility</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8303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33</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3.3: CHECKLIST</a:t>
            </a:r>
          </a:p>
        </p:txBody>
      </p:sp>
      <p:graphicFrame>
        <p:nvGraphicFramePr>
          <p:cNvPr id="2" name="Tabelle 1"/>
          <p:cNvGraphicFramePr>
            <a:graphicFrameLocks noGrp="1"/>
          </p:cNvGraphicFramePr>
          <p:nvPr>
            <p:extLst>
              <p:ext uri="{D42A27DB-BD31-4B8C-83A1-F6EECF244321}">
                <p14:modId xmlns:p14="http://schemas.microsoft.com/office/powerpoint/2010/main" val="670715313"/>
              </p:ext>
            </p:extLst>
          </p:nvPr>
        </p:nvGraphicFramePr>
        <p:xfrm>
          <a:off x="354299" y="1370141"/>
          <a:ext cx="8435401" cy="2537704"/>
        </p:xfrm>
        <a:graphic>
          <a:graphicData uri="http://schemas.openxmlformats.org/drawingml/2006/table">
            <a:tbl>
              <a:tblPr/>
              <a:tblGrid>
                <a:gridCol w="3603521">
                  <a:extLst>
                    <a:ext uri="{9D8B030D-6E8A-4147-A177-3AD203B41FA5}">
                      <a16:colId xmlns:a16="http://schemas.microsoft.com/office/drawing/2014/main" val="20000"/>
                    </a:ext>
                  </a:extLst>
                </a:gridCol>
                <a:gridCol w="836806">
                  <a:extLst>
                    <a:ext uri="{9D8B030D-6E8A-4147-A177-3AD203B41FA5}">
                      <a16:colId xmlns:a16="http://schemas.microsoft.com/office/drawing/2014/main" val="20001"/>
                    </a:ext>
                  </a:extLst>
                </a:gridCol>
                <a:gridCol w="836806">
                  <a:extLst>
                    <a:ext uri="{9D8B030D-6E8A-4147-A177-3AD203B41FA5}">
                      <a16:colId xmlns:a16="http://schemas.microsoft.com/office/drawing/2014/main" val="20002"/>
                    </a:ext>
                  </a:extLst>
                </a:gridCol>
                <a:gridCol w="836806">
                  <a:extLst>
                    <a:ext uri="{9D8B030D-6E8A-4147-A177-3AD203B41FA5}">
                      <a16:colId xmlns:a16="http://schemas.microsoft.com/office/drawing/2014/main" val="20003"/>
                    </a:ext>
                  </a:extLst>
                </a:gridCol>
                <a:gridCol w="836806">
                  <a:extLst>
                    <a:ext uri="{9D8B030D-6E8A-4147-A177-3AD203B41FA5}">
                      <a16:colId xmlns:a16="http://schemas.microsoft.com/office/drawing/2014/main" val="20004"/>
                    </a:ext>
                  </a:extLst>
                </a:gridCol>
                <a:gridCol w="1484656">
                  <a:extLst>
                    <a:ext uri="{9D8B030D-6E8A-4147-A177-3AD203B41FA5}">
                      <a16:colId xmlns:a16="http://schemas.microsoft.com/office/drawing/2014/main" val="20005"/>
                    </a:ext>
                  </a:extLst>
                </a:gridCol>
              </a:tblGrid>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000" b="1" i="0" u="none" strike="noStrike" dirty="0">
                          <a:solidFill>
                            <a:srgbClr val="FFFFFF"/>
                          </a:solidFill>
                          <a:effectLst/>
                          <a:latin typeface="Calibri"/>
                        </a:rPr>
                        <a:t>TOOL / Best Practice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242944">
                <a:tc>
                  <a:txBody>
                    <a:bodyPr/>
                    <a:lstStyle/>
                    <a:p>
                      <a:pPr algn="l" rtl="0" fontAlgn="ctr"/>
                      <a:r>
                        <a:rPr lang="de-DE" sz="700" b="1" i="0" u="none" strike="noStrike" dirty="0">
                          <a:solidFill>
                            <a:srgbClr val="000000"/>
                          </a:solidFill>
                          <a:effectLst/>
                          <a:latin typeface="Calibri"/>
                        </a:rPr>
                        <a:t>  </a:t>
                      </a:r>
                      <a:r>
                        <a:rPr lang="en-US" sz="1000" b="1" i="0" u="none" strike="noStrike" noProof="0" dirty="0">
                          <a:solidFill>
                            <a:srgbClr val="000000"/>
                          </a:solidFill>
                          <a:effectLst/>
                          <a:latin typeface="Calibri"/>
                        </a:rPr>
                        <a:t>Customize Value proposition</a:t>
                      </a:r>
                      <a:endParaRPr lang="en-US" sz="700" b="1" i="0" u="none" strike="noStrike" noProof="0" dirty="0">
                        <a:solidFill>
                          <a:srgbClr val="000000"/>
                        </a:solidFill>
                        <a:effectLst/>
                        <a:latin typeface="Calibri"/>
                      </a:endParaRP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tc rowSpan="9">
                  <a:txBody>
                    <a:bodyPr/>
                    <a:lstStyle/>
                    <a:p>
                      <a:pPr algn="ctr" rtl="0" fontAlgn="ctr"/>
                      <a:endParaRPr lang="en-US" sz="900" b="0" i="0" u="none" strike="noStrike" noProof="0" dirty="0">
                        <a:solidFill>
                          <a:srgbClr val="000000"/>
                        </a:solidFill>
                        <a:effectLst/>
                        <a:latin typeface="Calibri"/>
                      </a:endParaRPr>
                    </a:p>
                    <a:p>
                      <a:pPr algn="ctr" rtl="0" fontAlgn="ctr"/>
                      <a:r>
                        <a:rPr lang="en-US" sz="900" b="0" i="0" u="none" strike="noStrike" noProof="0" dirty="0">
                          <a:solidFill>
                            <a:srgbClr val="000000"/>
                          </a:solidFill>
                          <a:effectLst/>
                          <a:latin typeface="Calibri"/>
                        </a:rPr>
                        <a:t>SDM / NAM</a:t>
                      </a:r>
                    </a:p>
                  </a:txBody>
                  <a:tcPr marL="4248" marR="4248" marT="42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tc rowSpan="9">
                  <a:txBody>
                    <a:bodyPr/>
                    <a:lstStyle/>
                    <a:p>
                      <a:pPr algn="ctr" rtl="0" fontAlgn="ctr"/>
                      <a:endParaRPr lang="en-US" sz="900" b="0" i="0" u="none" strike="noStrike" noProof="0" dirty="0">
                        <a:solidFill>
                          <a:srgbClr val="000000"/>
                        </a:solidFill>
                        <a:effectLst/>
                        <a:latin typeface="Calibri"/>
                      </a:endParaRPr>
                    </a:p>
                    <a:p>
                      <a:pPr algn="ctr" rtl="0" fontAlgn="ctr"/>
                      <a:r>
                        <a:rPr lang="en-US" sz="900" b="0" i="0" u="none" strike="noStrike" noProof="0" dirty="0">
                          <a:solidFill>
                            <a:srgbClr val="000000"/>
                          </a:solidFill>
                          <a:effectLst/>
                          <a:latin typeface="Calibri"/>
                        </a:rPr>
                        <a:t>SDM</a:t>
                      </a:r>
                    </a:p>
                  </a:txBody>
                  <a:tcPr marL="4248" marR="4248" marT="42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tc rowSpan="9">
                  <a:txBody>
                    <a:bodyPr/>
                    <a:lstStyle/>
                    <a:p>
                      <a:pPr algn="ctr" rtl="0" fontAlgn="ctr"/>
                      <a:endParaRPr lang="en-US" sz="900" b="0" i="0" u="none" strike="noStrike" noProof="0" dirty="0">
                        <a:solidFill>
                          <a:srgbClr val="000000"/>
                        </a:solidFill>
                        <a:effectLst/>
                        <a:latin typeface="Calibri"/>
                      </a:endParaRPr>
                    </a:p>
                    <a:p>
                      <a:pPr algn="ctr" rtl="0" fontAlgn="ctr"/>
                      <a:r>
                        <a:rPr lang="en-US" sz="900" b="0" i="0" u="none" strike="noStrike" noProof="0" dirty="0">
                          <a:solidFill>
                            <a:srgbClr val="000000"/>
                          </a:solidFill>
                          <a:effectLst/>
                          <a:latin typeface="Calibri"/>
                        </a:rPr>
                        <a:t>VP KA</a:t>
                      </a:r>
                      <a:r>
                        <a:rPr lang="en-US" sz="900" b="0" i="0" u="none" strike="noStrike" baseline="0" noProof="0" dirty="0">
                          <a:solidFill>
                            <a:srgbClr val="000000"/>
                          </a:solidFill>
                          <a:effectLst/>
                          <a:latin typeface="Calibri"/>
                        </a:rPr>
                        <a:t> / </a:t>
                      </a:r>
                      <a:r>
                        <a:rPr lang="en-US" sz="900" b="0" i="0" u="none" strike="noStrike" noProof="0" dirty="0">
                          <a:solidFill>
                            <a:srgbClr val="000000"/>
                          </a:solidFill>
                          <a:effectLst/>
                          <a:latin typeface="Calibri"/>
                        </a:rPr>
                        <a:t>Service</a:t>
                      </a:r>
                    </a:p>
                  </a:txBody>
                  <a:tcPr marL="4248" marR="4248" marT="42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tc rowSpan="9">
                  <a:txBody>
                    <a:bodyPr/>
                    <a:lstStyle/>
                    <a:p>
                      <a:pPr algn="ctr" rtl="0" fontAlgn="ctr"/>
                      <a:endParaRPr lang="en-US" sz="900" b="0" i="0" u="none" strike="noStrike" noProof="0" dirty="0">
                        <a:solidFill>
                          <a:srgbClr val="000000"/>
                        </a:solidFill>
                        <a:effectLst/>
                        <a:latin typeface="Calibri"/>
                      </a:endParaRPr>
                    </a:p>
                    <a:p>
                      <a:pPr algn="ctr" rtl="0" fontAlgn="ctr"/>
                      <a:r>
                        <a:rPr lang="en-US" sz="900" b="0" i="0" u="none" strike="noStrike" noProof="0" dirty="0">
                          <a:solidFill>
                            <a:srgbClr val="000000"/>
                          </a:solidFill>
                          <a:effectLst/>
                          <a:latin typeface="Calibri"/>
                        </a:rPr>
                        <a:t>Marketing</a:t>
                      </a:r>
                      <a:r>
                        <a:rPr lang="en-US" sz="900" b="0" i="0" u="none" strike="noStrike" baseline="0" noProof="0" dirty="0">
                          <a:solidFill>
                            <a:srgbClr val="000000"/>
                          </a:solidFill>
                          <a:effectLst/>
                          <a:latin typeface="Calibri"/>
                        </a:rPr>
                        <a:t> / </a:t>
                      </a:r>
                      <a:r>
                        <a:rPr lang="en-US" sz="900" b="0" i="0" u="none" strike="noStrike" noProof="0" dirty="0">
                          <a:solidFill>
                            <a:srgbClr val="000000"/>
                          </a:solidFill>
                          <a:effectLst/>
                          <a:latin typeface="Calibri"/>
                        </a:rPr>
                        <a:t>Engineering</a:t>
                      </a:r>
                    </a:p>
                  </a:txBody>
                  <a:tcPr marL="4248" marR="4248" marT="42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tc rowSpan="9">
                  <a:txBody>
                    <a:bodyPr/>
                    <a:lstStyle/>
                    <a:p>
                      <a:pPr algn="ctr" rtl="0" fontAlgn="ctr"/>
                      <a:endParaRPr lang="en-US" sz="900" b="1" i="0" u="sng" strike="noStrike" dirty="0">
                        <a:solidFill>
                          <a:srgbClr val="000000"/>
                        </a:solidFill>
                        <a:effectLst/>
                        <a:latin typeface="Calibri"/>
                      </a:endParaRPr>
                    </a:p>
                    <a:p>
                      <a:pPr algn="ctr" rtl="0" fontAlgn="ctr"/>
                      <a:r>
                        <a:rPr lang="en-US" sz="900" b="1" i="0" u="sng" strike="noStrike" dirty="0">
                          <a:solidFill>
                            <a:srgbClr val="000000"/>
                          </a:solidFill>
                          <a:effectLst/>
                          <a:latin typeface="Calibri"/>
                        </a:rPr>
                        <a:t>Value Proposition Tool, TCO Example, Marketing Requirements Document</a:t>
                      </a:r>
                      <a:r>
                        <a:rPr lang="de-DE" sz="700" b="0" i="0" u="none" strike="noStrike" dirty="0">
                          <a:solidFill>
                            <a:srgbClr val="000000"/>
                          </a:solidFill>
                          <a:effectLst/>
                          <a:latin typeface="Calibri"/>
                        </a:rPr>
                        <a:t> </a:t>
                      </a:r>
                    </a:p>
                  </a:txBody>
                  <a:tcPr marL="4248" marR="4248" marT="42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extLst>
                  <a:ext uri="{0D108BD9-81ED-4DB2-BD59-A6C34878D82A}">
                    <a16:rowId xmlns:a16="http://schemas.microsoft.com/office/drawing/2014/main" val="10001"/>
                  </a:ext>
                </a:extLst>
              </a:tr>
              <a:tr h="324214">
                <a:tc>
                  <a:txBody>
                    <a:bodyPr/>
                    <a:lstStyle/>
                    <a:p>
                      <a:pPr algn="l" rtl="0" fontAlgn="ctr"/>
                      <a:r>
                        <a:rPr lang="en-US" sz="1000" b="0" i="0" u="none" strike="noStrike" dirty="0">
                          <a:solidFill>
                            <a:srgbClr val="000000"/>
                          </a:solidFill>
                          <a:effectLst/>
                          <a:latin typeface="Symbol"/>
                        </a:rPr>
                        <a:t>ÿ   </a:t>
                      </a:r>
                      <a:r>
                        <a:rPr lang="en-US" sz="1000" b="0" i="0" u="none" strike="noStrike" dirty="0">
                          <a:solidFill>
                            <a:srgbClr val="000000"/>
                          </a:solidFill>
                          <a:effectLst/>
                          <a:latin typeface="Calibri"/>
                        </a:rPr>
                        <a:t>Quantify the current customer and competitive cost of     </a:t>
                      </a:r>
                    </a:p>
                    <a:p>
                      <a:pPr algn="l" rtl="0" fontAlgn="ctr"/>
                      <a:r>
                        <a:rPr lang="en-US" sz="1000" b="0" i="0" u="none" strike="noStrike" dirty="0">
                          <a:solidFill>
                            <a:srgbClr val="000000"/>
                          </a:solidFill>
                          <a:effectLst/>
                          <a:latin typeface="Calibri"/>
                        </a:rPr>
                        <a:t>ownership</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2"/>
                  </a:ext>
                </a:extLst>
              </a:tr>
              <a:tr h="242944">
                <a:tc>
                  <a:txBody>
                    <a:bodyPr/>
                    <a:lstStyle/>
                    <a:p>
                      <a:pPr algn="l" rtl="0" fontAlgn="ctr"/>
                      <a:r>
                        <a:rPr lang="en-US" sz="1000" b="0" i="0" u="none" strike="noStrike" dirty="0">
                          <a:solidFill>
                            <a:srgbClr val="000000"/>
                          </a:solidFill>
                          <a:effectLst/>
                          <a:latin typeface="Symbol"/>
                        </a:rPr>
                        <a:t>ÿ</a:t>
                      </a:r>
                      <a:r>
                        <a:rPr lang="en-US" sz="1000" b="0" i="0" u="none" strike="noStrike" dirty="0">
                          <a:solidFill>
                            <a:srgbClr val="000000"/>
                          </a:solidFill>
                          <a:effectLst/>
                          <a:latin typeface="Calibri"/>
                        </a:rPr>
                        <a:t>   Assess FEG solution to competition</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3"/>
                  </a:ext>
                </a:extLst>
              </a:tr>
              <a:tr h="242944">
                <a:tc>
                  <a:txBody>
                    <a:bodyPr/>
                    <a:lstStyle/>
                    <a:p>
                      <a:pPr algn="l" rtl="0" fontAlgn="ctr"/>
                      <a:r>
                        <a:rPr lang="en-US" sz="1000" b="0" i="0" u="none" strike="noStrike" dirty="0">
                          <a:solidFill>
                            <a:srgbClr val="000000"/>
                          </a:solidFill>
                          <a:effectLst/>
                          <a:latin typeface="Symbol"/>
                        </a:rPr>
                        <a:t>ÿ   </a:t>
                      </a:r>
                      <a:r>
                        <a:rPr lang="en-US" sz="1000" b="0" i="0" u="none" strike="noStrike" dirty="0">
                          <a:solidFill>
                            <a:srgbClr val="000000"/>
                          </a:solidFill>
                          <a:effectLst/>
                          <a:latin typeface="Calibri"/>
                        </a:rPr>
                        <a:t>Create and validate our new proposed value proposition</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4"/>
                  </a:ext>
                </a:extLst>
              </a:tr>
              <a:tr h="242944">
                <a:tc>
                  <a:txBody>
                    <a:bodyPr/>
                    <a:lstStyle/>
                    <a:p>
                      <a:pPr algn="l" rtl="0" fontAlgn="ctr"/>
                      <a:r>
                        <a:rPr lang="en-US" sz="1000" b="0" i="0" u="none" strike="noStrike" dirty="0">
                          <a:solidFill>
                            <a:srgbClr val="000000"/>
                          </a:solidFill>
                          <a:effectLst/>
                          <a:latin typeface="Symbol"/>
                        </a:rPr>
                        <a:t>ÿ</a:t>
                      </a:r>
                      <a:r>
                        <a:rPr lang="en-US" sz="1000" b="0" i="0" u="none" strike="noStrike" dirty="0">
                          <a:solidFill>
                            <a:srgbClr val="000000"/>
                          </a:solidFill>
                          <a:effectLst/>
                          <a:latin typeface="Calibri"/>
                        </a:rPr>
                        <a:t>   Customer approval of the value prop</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5"/>
                  </a:ext>
                </a:extLst>
              </a:tr>
              <a:tr h="242944">
                <a:tc>
                  <a:txBody>
                    <a:bodyPr/>
                    <a:lstStyle/>
                    <a:p>
                      <a:pPr algn="l" rtl="0" fontAlgn="ctr"/>
                      <a:r>
                        <a:rPr lang="en-US" sz="1000" b="0" i="0" u="none" strike="noStrike" noProof="0" dirty="0">
                          <a:solidFill>
                            <a:srgbClr val="000000"/>
                          </a:solidFill>
                          <a:effectLst/>
                          <a:latin typeface="Symbol"/>
                        </a:rPr>
                        <a:t>ÿ   </a:t>
                      </a:r>
                      <a:r>
                        <a:rPr lang="en-US" sz="1000" b="0" i="0" u="none" strike="noStrike" noProof="0" dirty="0">
                          <a:solidFill>
                            <a:srgbClr val="000000"/>
                          </a:solidFill>
                          <a:effectLst/>
                          <a:latin typeface="Calibri"/>
                        </a:rPr>
                        <a:t>Update Risk Assessment</a:t>
                      </a:r>
                      <a:endParaRPr lang="en-US" sz="1000" b="0" i="0" u="none" strike="noStrike" noProof="0"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6"/>
                  </a:ext>
                </a:extLst>
              </a:tr>
              <a:tr h="242944">
                <a:tc>
                  <a:txBody>
                    <a:bodyPr/>
                    <a:lstStyle/>
                    <a:p>
                      <a:pPr algn="l" rtl="0" fontAlgn="ctr"/>
                      <a:r>
                        <a:rPr lang="en-US" sz="1000" b="0" i="0" u="none" strike="noStrike" dirty="0">
                          <a:solidFill>
                            <a:srgbClr val="000000"/>
                          </a:solidFill>
                          <a:effectLst/>
                          <a:latin typeface="Symbol"/>
                        </a:rPr>
                        <a:t>ÿ</a:t>
                      </a:r>
                      <a:r>
                        <a:rPr lang="en-US" sz="1000" b="0" i="0" u="none" strike="noStrike" dirty="0">
                          <a:solidFill>
                            <a:srgbClr val="000000"/>
                          </a:solidFill>
                          <a:effectLst/>
                          <a:latin typeface="Calibri"/>
                        </a:rPr>
                        <a:t>   Budgetary pricing supported by ITW margin expectations</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7"/>
                  </a:ext>
                </a:extLst>
              </a:tr>
              <a:tr h="242944">
                <a:tc>
                  <a:txBody>
                    <a:bodyPr/>
                    <a:lstStyle/>
                    <a:p>
                      <a:pPr algn="l" rtl="0" fontAlgn="ctr"/>
                      <a:r>
                        <a:rPr lang="en-US" sz="1000" b="0" i="0" u="none" strike="noStrike" dirty="0">
                          <a:solidFill>
                            <a:srgbClr val="000000"/>
                          </a:solidFill>
                          <a:effectLst/>
                          <a:latin typeface="Symbol"/>
                        </a:rPr>
                        <a:t>ÿ   </a:t>
                      </a:r>
                      <a:r>
                        <a:rPr lang="en-US" sz="1000" b="0" i="0" u="none" strike="noStrike" dirty="0">
                          <a:solidFill>
                            <a:srgbClr val="000000"/>
                          </a:solidFill>
                          <a:effectLst/>
                          <a:latin typeface="Calibri"/>
                        </a:rPr>
                        <a:t>Customer Acceptance of Value Proposition and TCO</a:t>
                      </a:r>
                      <a:endParaRPr lang="en-US" sz="10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8"/>
                  </a:ext>
                </a:extLst>
              </a:tr>
              <a:tr h="242944">
                <a:tc>
                  <a:txBody>
                    <a:bodyPr/>
                    <a:lstStyle/>
                    <a:p>
                      <a:pPr algn="l" rtl="0" fontAlgn="ctr"/>
                      <a:r>
                        <a:rPr lang="en-US" sz="1000" b="0" i="0" u="none" strike="noStrike" noProof="0" dirty="0">
                          <a:solidFill>
                            <a:srgbClr val="000000"/>
                          </a:solidFill>
                          <a:effectLst/>
                          <a:latin typeface="Symbol"/>
                        </a:rPr>
                        <a:t>ÿ</a:t>
                      </a:r>
                      <a:r>
                        <a:rPr lang="en-US" sz="1000" b="0" i="0" u="none" strike="noStrike" noProof="0" dirty="0">
                          <a:solidFill>
                            <a:srgbClr val="000000"/>
                          </a:solidFill>
                          <a:effectLst/>
                          <a:latin typeface="Calibri"/>
                        </a:rPr>
                        <a:t>   Complete Product Requirements Document</a:t>
                      </a:r>
                      <a:endParaRPr lang="en-US" sz="1000" b="0" i="0" u="none" strike="noStrike" noProof="0"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pPr algn="ctr" rtl="0" fontAlgn="ctr"/>
                      <a:endParaRPr lang="de-DE" sz="1000" b="0" i="0" u="none" strike="noStrike" dirty="0">
                        <a:solidFill>
                          <a:srgbClr val="000000"/>
                        </a:solidFill>
                        <a:effectLst/>
                        <a:latin typeface="Calibri"/>
                      </a:endParaRPr>
                    </a:p>
                  </a:txBody>
                  <a:tcPr marL="5665" marR="5665" marT="56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9801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34</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3: LEARNINGS</a:t>
            </a:r>
          </a:p>
        </p:txBody>
      </p:sp>
      <p:sp>
        <p:nvSpPr>
          <p:cNvPr id="8" name="Rectangle 10">
            <a:extLst>
              <a:ext uri="{FF2B5EF4-FFF2-40B4-BE49-F238E27FC236}">
                <a16:creationId xmlns:a16="http://schemas.microsoft.com/office/drawing/2014/main" id="{96F85632-A13D-405E-8B9F-3332274AE8CC}"/>
              </a:ext>
            </a:extLst>
          </p:cNvPr>
          <p:cNvSpPr/>
          <p:nvPr/>
        </p:nvSpPr>
        <p:spPr>
          <a:xfrm>
            <a:off x="93432" y="869232"/>
            <a:ext cx="5789855" cy="4022069"/>
          </a:xfrm>
          <a:prstGeom prst="rect">
            <a:avLst/>
          </a:prstGeom>
          <a:solidFill>
            <a:schemeClr val="bg1">
              <a:lumMod val="95000"/>
            </a:schemeClr>
          </a:solidFill>
          <a:ln w="9525" cap="flat" cmpd="sng" algn="ctr">
            <a:solidFill>
              <a:srgbClr val="60849D">
                <a:lumMod val="40000"/>
                <a:lumOff val="60000"/>
              </a:srgbClr>
            </a:solidFill>
            <a:prstDash val="solid"/>
          </a:ln>
          <a:effectLst>
            <a:outerShdw blurRad="50800" dist="38100" dir="2700000" algn="tl" rotWithShape="0">
              <a:prstClr val="black">
                <a:alpha val="40000"/>
              </a:prstClr>
            </a:outerShdw>
          </a:effectLst>
        </p:spPr>
        <p:txBody>
          <a:bodyPr lIns="80981" tIns="31194" rIns="62387" bIns="31194" rtlCol="0" anchor="t" anchorCtr="0"/>
          <a:lstStyle/>
          <a:p>
            <a:pPr defTabSz="779025" fontAlgn="base">
              <a:spcBef>
                <a:spcPct val="0"/>
              </a:spcBef>
              <a:spcAft>
                <a:spcPct val="0"/>
              </a:spcAft>
            </a:pPr>
            <a:r>
              <a:rPr lang="en-US" sz="1200" b="1" u="sng" dirty="0">
                <a:solidFill>
                  <a:prstClr val="black"/>
                </a:solidFill>
                <a:latin typeface="Calibri" panose="020F0502020204030204" pitchFamily="34" charset="0"/>
                <a:cs typeface="Calibri" panose="020F0502020204030204" pitchFamily="34" charset="0"/>
              </a:rPr>
              <a:t>Step 3.1    Define Customer Needs</a:t>
            </a:r>
            <a:r>
              <a:rPr lang="en-US" sz="1200" b="1" dirty="0">
                <a:solidFill>
                  <a:prstClr val="black"/>
                </a:solidFill>
                <a:latin typeface="Calibri" panose="020F0502020204030204" pitchFamily="34" charset="0"/>
                <a:cs typeface="Calibri" panose="020F0502020204030204" pitchFamily="34" charset="0"/>
              </a:rPr>
              <a:t>	</a:t>
            </a:r>
          </a:p>
          <a:p>
            <a:pPr marL="215446" indent="-215446" defTabSz="779025" fontAlgn="base">
              <a:spcBef>
                <a:spcPct val="0"/>
              </a:spcBef>
              <a:spcAft>
                <a:spcPct val="0"/>
              </a:spcAft>
              <a:buFont typeface="Arial" panose="020B0604020202020204" pitchFamily="34" charset="0"/>
              <a:buChar char="•"/>
            </a:pPr>
            <a:r>
              <a:rPr lang="en-US" sz="1050" dirty="0">
                <a:solidFill>
                  <a:prstClr val="black"/>
                </a:solidFill>
                <a:latin typeface="Calibri"/>
              </a:rPr>
              <a:t>Don’t assume you know what the customer needs.  Spend time observing operations.</a:t>
            </a:r>
          </a:p>
          <a:p>
            <a:pPr marL="215446" indent="-215446" defTabSz="779025" fontAlgn="base">
              <a:spcBef>
                <a:spcPct val="0"/>
              </a:spcBef>
              <a:spcAft>
                <a:spcPct val="0"/>
              </a:spcAft>
              <a:buFont typeface="Arial" panose="020B0604020202020204" pitchFamily="34" charset="0"/>
              <a:buChar char="•"/>
            </a:pPr>
            <a:r>
              <a:rPr lang="en-US" sz="1050" dirty="0">
                <a:solidFill>
                  <a:prstClr val="black"/>
                </a:solidFill>
                <a:latin typeface="Calibri"/>
              </a:rPr>
              <a:t>Gain credibility with the customer, we are the experts</a:t>
            </a:r>
          </a:p>
          <a:p>
            <a:pPr marL="215446" indent="-215446" defTabSz="779025" fontAlgn="base">
              <a:spcBef>
                <a:spcPct val="0"/>
              </a:spcBef>
              <a:spcAft>
                <a:spcPct val="0"/>
              </a:spcAft>
              <a:buFont typeface="Arial" panose="020B0604020202020204" pitchFamily="34" charset="0"/>
              <a:buChar char="•"/>
            </a:pPr>
            <a:r>
              <a:rPr lang="en-US" sz="1050" dirty="0">
                <a:solidFill>
                  <a:prstClr val="black"/>
                </a:solidFill>
                <a:latin typeface="Calibri"/>
              </a:rPr>
              <a:t>Look for work arounds at the customer location.  These are soft benefits to differentiate</a:t>
            </a:r>
          </a:p>
          <a:p>
            <a:pPr marL="215446" indent="-215446" defTabSz="779025" fontAlgn="base">
              <a:spcBef>
                <a:spcPct val="0"/>
              </a:spcBef>
              <a:spcAft>
                <a:spcPct val="0"/>
              </a:spcAft>
              <a:buFont typeface="Arial" panose="020B0604020202020204" pitchFamily="34" charset="0"/>
              <a:buChar char="•"/>
            </a:pPr>
            <a:r>
              <a:rPr lang="en-US" sz="1050" dirty="0">
                <a:solidFill>
                  <a:prstClr val="black"/>
                </a:solidFill>
                <a:latin typeface="Calibri"/>
              </a:rPr>
              <a:t>Prioritize pain points, which require highest focus</a:t>
            </a:r>
          </a:p>
          <a:p>
            <a:pPr defTabSz="685617" fontAlgn="base">
              <a:spcBef>
                <a:spcPct val="0"/>
              </a:spcBef>
              <a:spcAft>
                <a:spcPct val="0"/>
              </a:spcAft>
              <a:defRPr/>
            </a:pPr>
            <a:endParaRPr lang="en-US" sz="900" kern="0" dirty="0">
              <a:solidFill>
                <a:prstClr val="black"/>
              </a:solidFill>
              <a:latin typeface="Calibri"/>
            </a:endParaRPr>
          </a:p>
          <a:p>
            <a:pPr defTabSz="685617" fontAlgn="base">
              <a:spcBef>
                <a:spcPct val="0"/>
              </a:spcBef>
              <a:spcAft>
                <a:spcPct val="0"/>
              </a:spcAft>
              <a:defRPr/>
            </a:pPr>
            <a:endParaRPr lang="en-US" sz="900" kern="0" dirty="0">
              <a:solidFill>
                <a:prstClr val="black"/>
              </a:solidFill>
              <a:latin typeface="Calibri"/>
            </a:endParaRPr>
          </a:p>
          <a:p>
            <a:pPr defTabSz="779025" fontAlgn="base">
              <a:spcBef>
                <a:spcPct val="0"/>
              </a:spcBef>
              <a:spcAft>
                <a:spcPct val="0"/>
              </a:spcAft>
            </a:pPr>
            <a:r>
              <a:rPr lang="en-US" sz="1200" b="1" u="sng" dirty="0">
                <a:solidFill>
                  <a:prstClr val="black"/>
                </a:solidFill>
                <a:latin typeface="Calibri" panose="020F0502020204030204" pitchFamily="34" charset="0"/>
                <a:cs typeface="Calibri" panose="020F0502020204030204" pitchFamily="34" charset="0"/>
              </a:rPr>
              <a:t>Step 3.2   Determine Product/Service Strategy</a:t>
            </a:r>
            <a:r>
              <a:rPr lang="en-US" sz="1200" b="1" dirty="0">
                <a:solidFill>
                  <a:prstClr val="black"/>
                </a:solidFill>
                <a:latin typeface="Calibri" panose="020F0502020204030204" pitchFamily="34" charset="0"/>
                <a:cs typeface="Calibri" panose="020F0502020204030204" pitchFamily="34" charset="0"/>
              </a:rPr>
              <a:t>	</a:t>
            </a:r>
          </a:p>
          <a:p>
            <a:pPr marL="215446" indent="-215446" defTabSz="779025" fontAlgn="base">
              <a:spcBef>
                <a:spcPct val="0"/>
              </a:spcBef>
              <a:spcAft>
                <a:spcPct val="0"/>
              </a:spcAft>
              <a:buFont typeface="Arial" panose="020B0604020202020204" pitchFamily="34" charset="0"/>
              <a:buChar char="•"/>
            </a:pPr>
            <a:r>
              <a:rPr lang="en-US" sz="1050" dirty="0">
                <a:solidFill>
                  <a:prstClr val="black"/>
                </a:solidFill>
                <a:latin typeface="Calibri"/>
              </a:rPr>
              <a:t>If changes are required to ‘80’ products, consult operations to minimize impact to the production</a:t>
            </a:r>
          </a:p>
          <a:p>
            <a:pPr marL="215446" indent="-215446" defTabSz="779025" fontAlgn="base">
              <a:spcBef>
                <a:spcPct val="0"/>
              </a:spcBef>
              <a:spcAft>
                <a:spcPct val="0"/>
              </a:spcAft>
              <a:buFont typeface="Arial" panose="020B0604020202020204" pitchFamily="34" charset="0"/>
              <a:buChar char="•"/>
            </a:pPr>
            <a:r>
              <a:rPr lang="en-US" sz="1050" dirty="0">
                <a:solidFill>
                  <a:prstClr val="black"/>
                </a:solidFill>
                <a:latin typeface="Calibri"/>
              </a:rPr>
              <a:t>Consider the difficulty to meet the customer spec.  What can be done to simplify.</a:t>
            </a:r>
          </a:p>
          <a:p>
            <a:pPr marL="215446" indent="-215446" defTabSz="779025" fontAlgn="base">
              <a:spcBef>
                <a:spcPct val="0"/>
              </a:spcBef>
              <a:spcAft>
                <a:spcPct val="0"/>
              </a:spcAft>
              <a:buFont typeface="Arial" panose="020B0604020202020204" pitchFamily="34" charset="0"/>
              <a:buChar char="•"/>
            </a:pPr>
            <a:r>
              <a:rPr lang="en-US" sz="1050" dirty="0">
                <a:solidFill>
                  <a:prstClr val="black"/>
                </a:solidFill>
                <a:latin typeface="Calibri"/>
              </a:rPr>
              <a:t>Project risk assessment must be completed by all parties (engineering, operations, service, etc.)</a:t>
            </a:r>
          </a:p>
          <a:p>
            <a:pPr marL="215446" indent="-215446" defTabSz="779025" fontAlgn="base">
              <a:spcBef>
                <a:spcPct val="0"/>
              </a:spcBef>
              <a:spcAft>
                <a:spcPct val="0"/>
              </a:spcAft>
              <a:buFont typeface="Arial" panose="020B0604020202020204" pitchFamily="34" charset="0"/>
              <a:buChar char="•"/>
            </a:pPr>
            <a:r>
              <a:rPr lang="en-US" sz="1050" dirty="0">
                <a:solidFill>
                  <a:prstClr val="black"/>
                </a:solidFill>
                <a:latin typeface="Calibri"/>
              </a:rPr>
              <a:t>Gather feedback from key customer stakeholders, their feedback will help shape program</a:t>
            </a:r>
          </a:p>
          <a:p>
            <a:pPr defTabSz="685617" fontAlgn="base">
              <a:spcBef>
                <a:spcPct val="0"/>
              </a:spcBef>
              <a:spcAft>
                <a:spcPct val="0"/>
              </a:spcAft>
              <a:defRPr/>
            </a:pPr>
            <a:endParaRPr lang="en-US" sz="900" kern="0" dirty="0">
              <a:solidFill>
                <a:prstClr val="black"/>
              </a:solidFill>
              <a:latin typeface="Calibri"/>
            </a:endParaRPr>
          </a:p>
          <a:p>
            <a:pPr defTabSz="685617" fontAlgn="base">
              <a:spcBef>
                <a:spcPct val="0"/>
              </a:spcBef>
              <a:spcAft>
                <a:spcPct val="0"/>
              </a:spcAft>
              <a:defRPr/>
            </a:pPr>
            <a:endParaRPr lang="en-US" sz="900" kern="0" dirty="0">
              <a:solidFill>
                <a:prstClr val="black"/>
              </a:solidFill>
              <a:latin typeface="Calibri"/>
            </a:endParaRPr>
          </a:p>
          <a:p>
            <a:pPr defTabSz="779025" fontAlgn="base">
              <a:spcBef>
                <a:spcPct val="0"/>
              </a:spcBef>
              <a:spcAft>
                <a:spcPct val="0"/>
              </a:spcAft>
            </a:pPr>
            <a:r>
              <a:rPr lang="en-US" sz="1200" b="1" u="sng" dirty="0">
                <a:solidFill>
                  <a:prstClr val="black"/>
                </a:solidFill>
                <a:latin typeface="Calibri" panose="020F0502020204030204" pitchFamily="34" charset="0"/>
                <a:cs typeface="Calibri" panose="020F0502020204030204" pitchFamily="34" charset="0"/>
              </a:rPr>
              <a:t>Step 3.3   Customize our Value Proposition</a:t>
            </a:r>
            <a:r>
              <a:rPr lang="en-US" sz="1200" b="1" dirty="0">
                <a:solidFill>
                  <a:prstClr val="black"/>
                </a:solidFill>
                <a:latin typeface="Calibri" panose="020F0502020204030204" pitchFamily="34" charset="0"/>
                <a:cs typeface="Calibri" panose="020F0502020204030204" pitchFamily="34" charset="0"/>
              </a:rPr>
              <a:t>	</a:t>
            </a:r>
          </a:p>
          <a:p>
            <a:pPr marL="215446" indent="-215446" defTabSz="779025" fontAlgn="base">
              <a:spcBef>
                <a:spcPct val="0"/>
              </a:spcBef>
              <a:spcAft>
                <a:spcPct val="0"/>
              </a:spcAft>
              <a:buFont typeface="Arial" panose="020B0604020202020204" pitchFamily="34" charset="0"/>
              <a:buChar char="•"/>
            </a:pPr>
            <a:r>
              <a:rPr lang="en-US" sz="1050" dirty="0">
                <a:solidFill>
                  <a:prstClr val="black"/>
                </a:solidFill>
                <a:latin typeface="Calibri"/>
              </a:rPr>
              <a:t>Ensure that the value proposition we are presenting can be verified with facts and addresses key customer pain points</a:t>
            </a:r>
          </a:p>
          <a:p>
            <a:pPr marL="215446" indent="-215446" defTabSz="779025" fontAlgn="base">
              <a:spcBef>
                <a:spcPct val="0"/>
              </a:spcBef>
              <a:spcAft>
                <a:spcPct val="0"/>
              </a:spcAft>
              <a:buFont typeface="Arial" panose="020B0604020202020204" pitchFamily="34" charset="0"/>
              <a:buChar char="•"/>
            </a:pPr>
            <a:r>
              <a:rPr lang="en-US" sz="1050" dirty="0">
                <a:solidFill>
                  <a:prstClr val="black"/>
                </a:solidFill>
                <a:latin typeface="Calibri"/>
              </a:rPr>
              <a:t>Quantify competitive offerings, check against our value proposition</a:t>
            </a:r>
          </a:p>
          <a:p>
            <a:pPr marL="215446" indent="-215446" defTabSz="779025" fontAlgn="base">
              <a:spcBef>
                <a:spcPct val="0"/>
              </a:spcBef>
              <a:spcAft>
                <a:spcPct val="0"/>
              </a:spcAft>
              <a:buFont typeface="Arial" panose="020B0604020202020204" pitchFamily="34" charset="0"/>
              <a:buChar char="•"/>
            </a:pPr>
            <a:r>
              <a:rPr lang="en-US" sz="1050" dirty="0">
                <a:solidFill>
                  <a:prstClr val="black"/>
                </a:solidFill>
                <a:latin typeface="Calibri"/>
              </a:rPr>
              <a:t>Consider competitive reaction, what should we be prepared for with our value proposition</a:t>
            </a:r>
          </a:p>
          <a:p>
            <a:pPr marL="215446" indent="-215446" defTabSz="779025" fontAlgn="base">
              <a:spcBef>
                <a:spcPct val="0"/>
              </a:spcBef>
              <a:spcAft>
                <a:spcPct val="0"/>
              </a:spcAft>
              <a:buFont typeface="Arial" panose="020B0604020202020204" pitchFamily="34" charset="0"/>
              <a:buChar char="•"/>
            </a:pPr>
            <a:r>
              <a:rPr lang="en-US" sz="1050" dirty="0">
                <a:solidFill>
                  <a:prstClr val="black"/>
                </a:solidFill>
                <a:latin typeface="Calibri"/>
              </a:rPr>
              <a:t>Finalize pricing scenarios considering value proposition and payback for the customer</a:t>
            </a:r>
          </a:p>
          <a:p>
            <a:pPr marL="215446" indent="-215446" defTabSz="779025" fontAlgn="base">
              <a:spcBef>
                <a:spcPct val="0"/>
              </a:spcBef>
              <a:spcAft>
                <a:spcPct val="0"/>
              </a:spcAft>
              <a:buFont typeface="Arial" panose="020B0604020202020204" pitchFamily="34" charset="0"/>
              <a:buChar char="•"/>
            </a:pPr>
            <a:r>
              <a:rPr lang="en-US" sz="1050" dirty="0">
                <a:solidFill>
                  <a:prstClr val="black"/>
                </a:solidFill>
                <a:latin typeface="Calibri"/>
              </a:rPr>
              <a:t>Ensure that material costs are correct when calculating margins.  Must meet ITW expectations</a:t>
            </a:r>
          </a:p>
          <a:p>
            <a:pPr marL="215446" indent="-215446" defTabSz="779025" fontAlgn="base">
              <a:spcBef>
                <a:spcPct val="0"/>
              </a:spcBef>
              <a:spcAft>
                <a:spcPct val="0"/>
              </a:spcAft>
              <a:buFont typeface="Arial" panose="020B0604020202020204" pitchFamily="34" charset="0"/>
              <a:buChar char="•"/>
            </a:pPr>
            <a:r>
              <a:rPr lang="en-US" sz="1050" dirty="0">
                <a:solidFill>
                  <a:prstClr val="black"/>
                </a:solidFill>
                <a:latin typeface="Calibri"/>
              </a:rPr>
              <a:t>If value proposition isn’t significant, repeat phase B for additional work</a:t>
            </a:r>
          </a:p>
        </p:txBody>
      </p:sp>
      <p:graphicFrame>
        <p:nvGraphicFramePr>
          <p:cNvPr id="9" name="Table 2"/>
          <p:cNvGraphicFramePr>
            <a:graphicFrameLocks noGrp="1"/>
          </p:cNvGraphicFramePr>
          <p:nvPr>
            <p:extLst>
              <p:ext uri="{D42A27DB-BD31-4B8C-83A1-F6EECF244321}">
                <p14:modId xmlns:p14="http://schemas.microsoft.com/office/powerpoint/2010/main" val="3528337958"/>
              </p:ext>
            </p:extLst>
          </p:nvPr>
        </p:nvGraphicFramePr>
        <p:xfrm>
          <a:off x="5965302" y="601961"/>
          <a:ext cx="3092256" cy="4292007"/>
        </p:xfrm>
        <a:graphic>
          <a:graphicData uri="http://schemas.openxmlformats.org/drawingml/2006/table">
            <a:tbl>
              <a:tblPr>
                <a:effectLst>
                  <a:outerShdw blurRad="50800" dist="38100" dir="2700000" algn="tl" rotWithShape="0">
                    <a:prstClr val="black">
                      <a:alpha val="40000"/>
                    </a:prstClr>
                  </a:outerShdw>
                </a:effectLst>
              </a:tblPr>
              <a:tblGrid>
                <a:gridCol w="773064">
                  <a:extLst>
                    <a:ext uri="{9D8B030D-6E8A-4147-A177-3AD203B41FA5}">
                      <a16:colId xmlns:a16="http://schemas.microsoft.com/office/drawing/2014/main" val="20001"/>
                    </a:ext>
                  </a:extLst>
                </a:gridCol>
                <a:gridCol w="773064">
                  <a:extLst>
                    <a:ext uri="{9D8B030D-6E8A-4147-A177-3AD203B41FA5}">
                      <a16:colId xmlns:a16="http://schemas.microsoft.com/office/drawing/2014/main" val="20002"/>
                    </a:ext>
                  </a:extLst>
                </a:gridCol>
                <a:gridCol w="773064">
                  <a:extLst>
                    <a:ext uri="{9D8B030D-6E8A-4147-A177-3AD203B41FA5}">
                      <a16:colId xmlns:a16="http://schemas.microsoft.com/office/drawing/2014/main" val="20003"/>
                    </a:ext>
                  </a:extLst>
                </a:gridCol>
                <a:gridCol w="773064">
                  <a:extLst>
                    <a:ext uri="{9D8B030D-6E8A-4147-A177-3AD203B41FA5}">
                      <a16:colId xmlns:a16="http://schemas.microsoft.com/office/drawing/2014/main" val="20004"/>
                    </a:ext>
                  </a:extLst>
                </a:gridCol>
              </a:tblGrid>
              <a:tr h="269938">
                <a:tc>
                  <a:txBody>
                    <a:bodyPr/>
                    <a:lstStyle/>
                    <a:p>
                      <a:pPr algn="ctr" rtl="0" fontAlgn="ctr"/>
                      <a:r>
                        <a:rPr lang="en-GB" sz="1000" b="1" i="0" u="none" strike="noStrike" dirty="0">
                          <a:solidFill>
                            <a:srgbClr val="FFFFFF"/>
                          </a:solidFill>
                          <a:effectLst/>
                          <a:latin typeface="Calibri"/>
                        </a:rPr>
                        <a:t>R</a:t>
                      </a:r>
                      <a:r>
                        <a:rPr lang="en-GB" sz="1000" b="0" i="0" u="none" strike="noStrike" dirty="0">
                          <a:solidFill>
                            <a:srgbClr val="FFFFFF"/>
                          </a:solidFill>
                          <a:effectLst/>
                          <a:latin typeface="Calibri"/>
                        </a:rPr>
                        <a:t>esponsible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rtl="0" fontAlgn="ctr"/>
                      <a:r>
                        <a:rPr lang="en-GB" sz="1000" b="1" i="0" u="none" strike="noStrike" dirty="0">
                          <a:solidFill>
                            <a:srgbClr val="FFFFFF"/>
                          </a:solidFill>
                          <a:effectLst/>
                          <a:latin typeface="Calibri"/>
                        </a:rPr>
                        <a:t>A</a:t>
                      </a:r>
                      <a:r>
                        <a:rPr lang="en-GB" sz="1000" b="0" i="0" u="none" strike="noStrike" dirty="0">
                          <a:solidFill>
                            <a:srgbClr val="FFFFFF"/>
                          </a:solidFill>
                          <a:effectLst/>
                          <a:latin typeface="Calibri"/>
                        </a:rPr>
                        <a:t>ccountable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rtl="0" fontAlgn="ctr"/>
                      <a:r>
                        <a:rPr lang="en-GB" sz="1000" b="1" i="0" u="none" strike="noStrike" dirty="0">
                          <a:solidFill>
                            <a:srgbClr val="FFFFFF"/>
                          </a:solidFill>
                          <a:effectLst/>
                          <a:latin typeface="Calibri"/>
                        </a:rPr>
                        <a:t>C</a:t>
                      </a:r>
                      <a:r>
                        <a:rPr lang="en-GB" sz="1000" b="0" i="0" u="none" strike="noStrike" dirty="0">
                          <a:solidFill>
                            <a:srgbClr val="FFFFFF"/>
                          </a:solidFill>
                          <a:effectLst/>
                          <a:latin typeface="Calibri"/>
                        </a:rPr>
                        <a:t>onsulted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rtl="0" fontAlgn="ctr"/>
                      <a:r>
                        <a:rPr lang="en-GB" sz="1000" b="1" i="0" u="none" strike="noStrike" dirty="0">
                          <a:solidFill>
                            <a:srgbClr val="FFFFFF"/>
                          </a:solidFill>
                          <a:effectLst/>
                          <a:latin typeface="Calibri"/>
                        </a:rPr>
                        <a:t>I</a:t>
                      </a:r>
                      <a:r>
                        <a:rPr lang="en-GB" sz="1000" b="0" i="0" u="none" strike="noStrike" dirty="0">
                          <a:solidFill>
                            <a:srgbClr val="FFFFFF"/>
                          </a:solidFill>
                          <a:effectLst/>
                          <a:latin typeface="Calibri"/>
                        </a:rPr>
                        <a:t>nformed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4022069">
                <a:tc>
                  <a:txBody>
                    <a:bodyPr/>
                    <a:lstStyle/>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ctr"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mn-cs"/>
                        </a:rPr>
                        <a:t>SDM / NAM</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ctr"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mn-cs"/>
                        </a:rPr>
                        <a:t>SDM / NAM / </a:t>
                      </a:r>
                    </a:p>
                    <a:p>
                      <a:pPr marL="0" marR="0" lvl="0" indent="0" algn="ctr" defTabSz="846247" rtl="0" eaLnBrk="1" fontAlgn="ctr"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mn-cs"/>
                        </a:rPr>
                        <a:t>Engineering / </a:t>
                      </a:r>
                    </a:p>
                    <a:p>
                      <a:pPr marL="0" marR="0" lvl="0" indent="0" algn="ctr" defTabSz="846247" rtl="0" eaLnBrk="1" fontAlgn="ctr"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mn-cs"/>
                        </a:rPr>
                        <a:t>Service</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SDM / NAM</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txBody>
                  <a:tcPr marL="1229" marR="1229" marT="12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SDM</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SDM</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ctr"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mn-cs"/>
                        </a:rPr>
                        <a:t>SDM</a:t>
                      </a:r>
                    </a:p>
                  </a:txBody>
                  <a:tcPr marL="1229" marR="1229" marT="12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indent="0" algn="ctr">
                        <a:lnSpc>
                          <a:spcPct val="100000"/>
                        </a:lnSpc>
                        <a:spcBef>
                          <a:spcPts val="0"/>
                        </a:spcBef>
                        <a:spcAft>
                          <a:spcPts val="0"/>
                        </a:spcAft>
                      </a:pPr>
                      <a:endParaRPr lang="en-US" sz="900" dirty="0">
                        <a:effectLst/>
                        <a:latin typeface="+mn-lt"/>
                      </a:endParaRPr>
                    </a:p>
                    <a:p>
                      <a:pPr indent="0" algn="ctr">
                        <a:lnSpc>
                          <a:spcPct val="100000"/>
                        </a:lnSpc>
                        <a:spcBef>
                          <a:spcPts val="0"/>
                        </a:spcBef>
                        <a:spcAft>
                          <a:spcPts val="0"/>
                        </a:spcAft>
                      </a:pPr>
                      <a:endParaRPr lang="en-US" sz="900" dirty="0">
                        <a:effectLst/>
                        <a:latin typeface="+mn-lt"/>
                      </a:endParaRPr>
                    </a:p>
                    <a:p>
                      <a:pPr indent="0" algn="ctr" rtl="0" fontAlgn="ctr">
                        <a:lnSpc>
                          <a:spcPct val="100000"/>
                        </a:lnSpc>
                        <a:spcBef>
                          <a:spcPts val="0"/>
                        </a:spcBef>
                        <a:spcAft>
                          <a:spcPts val="0"/>
                        </a:spcAft>
                      </a:pPr>
                      <a:r>
                        <a:rPr lang="en-US" sz="900" b="0" i="0" u="none" strike="noStrike" noProof="0" dirty="0">
                          <a:solidFill>
                            <a:srgbClr val="000000"/>
                          </a:solidFill>
                          <a:effectLst/>
                          <a:latin typeface="+mn-lt"/>
                        </a:rPr>
                        <a:t>VP KA</a:t>
                      </a:r>
                      <a:r>
                        <a:rPr lang="en-US" sz="900" b="0" i="0" u="none" strike="noStrike" baseline="0" noProof="0" dirty="0">
                          <a:solidFill>
                            <a:srgbClr val="000000"/>
                          </a:solidFill>
                          <a:effectLst/>
                          <a:latin typeface="+mn-lt"/>
                        </a:rPr>
                        <a:t> / </a:t>
                      </a:r>
                      <a:endParaRPr lang="en-US" sz="900" b="0" i="0" u="none" strike="noStrike" noProof="0" dirty="0">
                        <a:solidFill>
                          <a:srgbClr val="000000"/>
                        </a:solidFill>
                        <a:effectLst/>
                        <a:latin typeface="+mn-lt"/>
                      </a:endParaRPr>
                    </a:p>
                    <a:p>
                      <a:pPr indent="0" algn="ctr" rtl="0" fontAlgn="ctr">
                        <a:lnSpc>
                          <a:spcPct val="100000"/>
                        </a:lnSpc>
                        <a:spcBef>
                          <a:spcPts val="0"/>
                        </a:spcBef>
                        <a:spcAft>
                          <a:spcPts val="0"/>
                        </a:spcAft>
                      </a:pPr>
                      <a:r>
                        <a:rPr lang="en-US" sz="900" b="0" i="0" u="none" strike="noStrike" noProof="0" dirty="0">
                          <a:solidFill>
                            <a:srgbClr val="000000"/>
                          </a:solidFill>
                          <a:effectLst/>
                          <a:latin typeface="+mn-lt"/>
                        </a:rPr>
                        <a:t>Engineering</a:t>
                      </a:r>
                    </a:p>
                    <a:p>
                      <a:pPr indent="0" algn="ctr" rtl="0" fontAlgn="ctr">
                        <a:lnSpc>
                          <a:spcPct val="100000"/>
                        </a:lnSpc>
                        <a:spcBef>
                          <a:spcPts val="0"/>
                        </a:spcBef>
                        <a:spcAft>
                          <a:spcPts val="0"/>
                        </a:spcAft>
                      </a:pPr>
                      <a:endParaRPr lang="en-US" sz="900" dirty="0">
                        <a:effectLst/>
                        <a:latin typeface="+mn-lt"/>
                      </a:endParaRPr>
                    </a:p>
                    <a:p>
                      <a:pPr indent="0" algn="ctr">
                        <a:lnSpc>
                          <a:spcPct val="100000"/>
                        </a:lnSpc>
                        <a:spcBef>
                          <a:spcPts val="0"/>
                        </a:spcBef>
                        <a:spcAft>
                          <a:spcPts val="0"/>
                        </a:spcAft>
                      </a:pPr>
                      <a:endParaRPr lang="en-GB" sz="900" dirty="0">
                        <a:effectLst/>
                        <a:latin typeface="+mn-lt"/>
                      </a:endParaRPr>
                    </a:p>
                    <a:p>
                      <a:pPr marL="0" marR="0" indent="0" algn="ctr" defTabSz="846247" rtl="0" eaLnBrk="1" fontAlgn="auto" latinLnBrk="0" hangingPunct="1">
                        <a:lnSpc>
                          <a:spcPct val="100000"/>
                        </a:lnSpc>
                        <a:spcBef>
                          <a:spcPts val="0"/>
                        </a:spcBef>
                        <a:spcAft>
                          <a:spcPts val="0"/>
                        </a:spcAft>
                        <a:buClrTx/>
                        <a:buSzTx/>
                        <a:buFontTx/>
                        <a:buNone/>
                        <a:tabLst/>
                        <a:defRPr/>
                      </a:pPr>
                      <a:endParaRPr lang="en-US" sz="900" dirty="0">
                        <a:effectLst/>
                        <a:latin typeface="+mn-lt"/>
                      </a:endParaRPr>
                    </a:p>
                    <a:p>
                      <a:pPr marL="0" marR="0" indent="0" algn="ctr" defTabSz="846247" rtl="0" eaLnBrk="1" fontAlgn="auto" latinLnBrk="0" hangingPunct="1">
                        <a:lnSpc>
                          <a:spcPct val="100000"/>
                        </a:lnSpc>
                        <a:spcBef>
                          <a:spcPts val="0"/>
                        </a:spcBef>
                        <a:spcAft>
                          <a:spcPts val="0"/>
                        </a:spcAft>
                        <a:buClrTx/>
                        <a:buSzTx/>
                        <a:buFontTx/>
                        <a:buNone/>
                        <a:tabLst/>
                        <a:defRPr/>
                      </a:pPr>
                      <a:endParaRPr lang="en-US" sz="900" dirty="0">
                        <a:effectLst/>
                        <a:latin typeface="+mn-lt"/>
                      </a:endParaRPr>
                    </a:p>
                    <a:p>
                      <a:pPr marL="0" marR="0" indent="0" algn="ctr" defTabSz="846247" rtl="0" eaLnBrk="1" fontAlgn="auto" latinLnBrk="0" hangingPunct="1">
                        <a:lnSpc>
                          <a:spcPct val="100000"/>
                        </a:lnSpc>
                        <a:spcBef>
                          <a:spcPts val="0"/>
                        </a:spcBef>
                        <a:spcAft>
                          <a:spcPts val="0"/>
                        </a:spcAft>
                        <a:buClrTx/>
                        <a:buSzTx/>
                        <a:buFontTx/>
                        <a:buNone/>
                        <a:tabLst/>
                        <a:defRPr/>
                      </a:pPr>
                      <a:endParaRPr lang="en-US" sz="900" dirty="0">
                        <a:effectLst/>
                        <a:latin typeface="+mn-lt"/>
                      </a:endParaRPr>
                    </a:p>
                    <a:p>
                      <a:pPr marL="0" marR="0" indent="0" algn="ctr" defTabSz="846247" rtl="0" eaLnBrk="1" fontAlgn="auto" latinLnBrk="0" hangingPunct="1">
                        <a:lnSpc>
                          <a:spcPct val="100000"/>
                        </a:lnSpc>
                        <a:spcBef>
                          <a:spcPts val="0"/>
                        </a:spcBef>
                        <a:spcAft>
                          <a:spcPts val="0"/>
                        </a:spcAft>
                        <a:buClrTx/>
                        <a:buSzTx/>
                        <a:buFontTx/>
                        <a:buNone/>
                        <a:tabLst/>
                        <a:defRPr/>
                      </a:pPr>
                      <a:endParaRPr lang="en-US" sz="900" dirty="0">
                        <a:effectLst/>
                        <a:latin typeface="+mn-lt"/>
                      </a:endParaRPr>
                    </a:p>
                    <a:p>
                      <a:pPr indent="0" algn="ctr" rtl="0" fontAlgn="ctr">
                        <a:lnSpc>
                          <a:spcPct val="100000"/>
                        </a:lnSpc>
                        <a:spcBef>
                          <a:spcPts val="0"/>
                        </a:spcBef>
                        <a:spcAft>
                          <a:spcPts val="0"/>
                        </a:spcAft>
                      </a:pPr>
                      <a:r>
                        <a:rPr lang="en-US" sz="900" b="0" i="0" u="none" strike="noStrike" noProof="0" dirty="0">
                          <a:solidFill>
                            <a:srgbClr val="000000"/>
                          </a:solidFill>
                          <a:effectLst/>
                          <a:latin typeface="+mn-lt"/>
                        </a:rPr>
                        <a:t>VP/GM</a:t>
                      </a:r>
                      <a:r>
                        <a:rPr lang="en-US" sz="900" b="0" i="0" u="none" strike="noStrike" baseline="0" noProof="0" dirty="0">
                          <a:solidFill>
                            <a:srgbClr val="000000"/>
                          </a:solidFill>
                          <a:effectLst/>
                          <a:latin typeface="+mn-lt"/>
                        </a:rPr>
                        <a:t> /</a:t>
                      </a:r>
                      <a:r>
                        <a:rPr lang="en-US" sz="900" b="0" i="0" u="none" strike="noStrike" noProof="0" dirty="0">
                          <a:solidFill>
                            <a:srgbClr val="000000"/>
                          </a:solidFill>
                          <a:effectLst/>
                          <a:latin typeface="+mn-lt"/>
                        </a:rPr>
                        <a:t> VP KA</a:t>
                      </a:r>
                    </a:p>
                    <a:p>
                      <a:pPr marL="0" marR="0" indent="0" algn="ctr" defTabSz="846247" rtl="0" eaLnBrk="1" fontAlgn="auto" latinLnBrk="0" hangingPunct="1">
                        <a:lnSpc>
                          <a:spcPct val="100000"/>
                        </a:lnSpc>
                        <a:spcBef>
                          <a:spcPts val="0"/>
                        </a:spcBef>
                        <a:spcAft>
                          <a:spcPts val="0"/>
                        </a:spcAft>
                        <a:buClrTx/>
                        <a:buSzTx/>
                        <a:buFontTx/>
                        <a:buNone/>
                        <a:tabLst/>
                        <a:defRPr/>
                      </a:pPr>
                      <a:endParaRPr lang="en-US" sz="900" dirty="0">
                        <a:effectLst/>
                        <a:latin typeface="+mn-lt"/>
                      </a:endParaRPr>
                    </a:p>
                    <a:p>
                      <a:pPr marL="0" marR="0" indent="0" algn="ctr" defTabSz="846247" rtl="0" eaLnBrk="1" fontAlgn="auto" latinLnBrk="0" hangingPunct="1">
                        <a:lnSpc>
                          <a:spcPct val="100000"/>
                        </a:lnSpc>
                        <a:spcBef>
                          <a:spcPts val="0"/>
                        </a:spcBef>
                        <a:spcAft>
                          <a:spcPts val="0"/>
                        </a:spcAft>
                        <a:buClrTx/>
                        <a:buSzTx/>
                        <a:buFontTx/>
                        <a:buNone/>
                        <a:tabLst/>
                        <a:defRPr/>
                      </a:pPr>
                      <a:endParaRPr lang="en-US" sz="900" dirty="0">
                        <a:effectLst/>
                        <a:latin typeface="+mn-lt"/>
                      </a:endParaRPr>
                    </a:p>
                    <a:p>
                      <a:pPr marL="0" marR="0" indent="0" algn="ctr" defTabSz="846247" rtl="0" eaLnBrk="1" fontAlgn="auto" latinLnBrk="0" hangingPunct="1">
                        <a:lnSpc>
                          <a:spcPct val="100000"/>
                        </a:lnSpc>
                        <a:spcBef>
                          <a:spcPts val="0"/>
                        </a:spcBef>
                        <a:spcAft>
                          <a:spcPts val="0"/>
                        </a:spcAft>
                        <a:buClrTx/>
                        <a:buSzTx/>
                        <a:buFontTx/>
                        <a:buNone/>
                        <a:tabLst/>
                        <a:defRPr/>
                      </a:pPr>
                      <a:endParaRPr lang="en-US" sz="900" dirty="0">
                        <a:effectLst/>
                        <a:latin typeface="+mn-lt"/>
                      </a:endParaRPr>
                    </a:p>
                    <a:p>
                      <a:pPr marL="0" marR="0" indent="0" algn="ctr" defTabSz="846247" rtl="0" eaLnBrk="1" fontAlgn="auto" latinLnBrk="0" hangingPunct="1">
                        <a:lnSpc>
                          <a:spcPct val="100000"/>
                        </a:lnSpc>
                        <a:spcBef>
                          <a:spcPts val="0"/>
                        </a:spcBef>
                        <a:spcAft>
                          <a:spcPts val="0"/>
                        </a:spcAft>
                        <a:buClrTx/>
                        <a:buSzTx/>
                        <a:buFontTx/>
                        <a:buNone/>
                        <a:tabLst/>
                        <a:defRPr/>
                      </a:pPr>
                      <a:endParaRPr lang="en-US" sz="900" dirty="0">
                        <a:effectLst/>
                        <a:latin typeface="+mn-lt"/>
                      </a:endParaRPr>
                    </a:p>
                    <a:p>
                      <a:pPr marL="0" marR="0" indent="0" algn="ctr" defTabSz="846247" rtl="0" eaLnBrk="1" fontAlgn="auto" latinLnBrk="0" hangingPunct="1">
                        <a:lnSpc>
                          <a:spcPct val="100000"/>
                        </a:lnSpc>
                        <a:spcBef>
                          <a:spcPts val="0"/>
                        </a:spcBef>
                        <a:spcAft>
                          <a:spcPts val="0"/>
                        </a:spcAft>
                        <a:buClrTx/>
                        <a:buSzTx/>
                        <a:buFontTx/>
                        <a:buNone/>
                        <a:tabLst/>
                        <a:defRPr/>
                      </a:pPr>
                      <a:endParaRPr lang="en-US" sz="900" dirty="0">
                        <a:effectLst/>
                        <a:latin typeface="+mn-lt"/>
                      </a:endParaRPr>
                    </a:p>
                    <a:p>
                      <a:pPr marL="0" marR="0" indent="0" algn="ctr" defTabSz="846247" rtl="0" eaLnBrk="1" fontAlgn="auto" latinLnBrk="0" hangingPunct="1">
                        <a:lnSpc>
                          <a:spcPct val="100000"/>
                        </a:lnSpc>
                        <a:spcBef>
                          <a:spcPts val="0"/>
                        </a:spcBef>
                        <a:spcAft>
                          <a:spcPts val="0"/>
                        </a:spcAft>
                        <a:buClrTx/>
                        <a:buSzTx/>
                        <a:buFontTx/>
                        <a:buNone/>
                        <a:tabLst/>
                        <a:defRPr/>
                      </a:pPr>
                      <a:endParaRPr lang="en-US" sz="900" dirty="0">
                        <a:effectLst/>
                        <a:latin typeface="+mn-lt"/>
                      </a:endParaRPr>
                    </a:p>
                    <a:p>
                      <a:pPr marL="0" marR="0" indent="0" algn="ctr" defTabSz="846247" rtl="0" eaLnBrk="1" fontAlgn="auto" latinLnBrk="0" hangingPunct="1">
                        <a:lnSpc>
                          <a:spcPct val="100000"/>
                        </a:lnSpc>
                        <a:spcBef>
                          <a:spcPts val="0"/>
                        </a:spcBef>
                        <a:spcAft>
                          <a:spcPts val="0"/>
                        </a:spcAft>
                        <a:buClrTx/>
                        <a:buSzTx/>
                        <a:buFontTx/>
                        <a:buNone/>
                        <a:tabLst/>
                        <a:defRPr/>
                      </a:pPr>
                      <a:endParaRPr lang="en-US" sz="900" dirty="0">
                        <a:effectLst/>
                        <a:latin typeface="+mn-lt"/>
                      </a:endParaRPr>
                    </a:p>
                    <a:p>
                      <a:pPr indent="0" algn="ctr" rtl="0" fontAlgn="ctr">
                        <a:lnSpc>
                          <a:spcPct val="100000"/>
                        </a:lnSpc>
                        <a:spcBef>
                          <a:spcPts val="0"/>
                        </a:spcBef>
                        <a:spcAft>
                          <a:spcPts val="0"/>
                        </a:spcAft>
                      </a:pPr>
                      <a:r>
                        <a:rPr lang="en-US" sz="900" b="0" i="0" u="none" strike="noStrike" noProof="0" dirty="0">
                          <a:solidFill>
                            <a:srgbClr val="000000"/>
                          </a:solidFill>
                          <a:effectLst/>
                          <a:latin typeface="+mn-lt"/>
                        </a:rPr>
                        <a:t>VP KA</a:t>
                      </a:r>
                      <a:r>
                        <a:rPr lang="en-US" sz="900" b="0" i="0" u="none" strike="noStrike" baseline="0" noProof="0" dirty="0">
                          <a:solidFill>
                            <a:srgbClr val="000000"/>
                          </a:solidFill>
                          <a:effectLst/>
                          <a:latin typeface="+mn-lt"/>
                        </a:rPr>
                        <a:t> /</a:t>
                      </a:r>
                      <a:r>
                        <a:rPr lang="en-US" sz="900" b="0" i="0" u="none" strike="noStrike" noProof="0" dirty="0">
                          <a:solidFill>
                            <a:srgbClr val="000000"/>
                          </a:solidFill>
                          <a:effectLst/>
                          <a:latin typeface="+mn-lt"/>
                        </a:rPr>
                        <a:t> Service</a:t>
                      </a:r>
                    </a:p>
                    <a:p>
                      <a:pPr indent="0" algn="ctr" rtl="0" fontAlgn="ctr">
                        <a:lnSpc>
                          <a:spcPct val="100000"/>
                        </a:lnSpc>
                        <a:spcBef>
                          <a:spcPts val="0"/>
                        </a:spcBef>
                        <a:spcAft>
                          <a:spcPts val="0"/>
                        </a:spcAft>
                      </a:pPr>
                      <a:endParaRPr lang="en-GB" sz="900" b="0" i="0" u="none" strike="noStrike" dirty="0">
                        <a:solidFill>
                          <a:srgbClr val="000000"/>
                        </a:solidFill>
                        <a:effectLst/>
                        <a:latin typeface="Calibri"/>
                      </a:endParaRPr>
                    </a:p>
                  </a:txBody>
                  <a:tcPr marL="1229" marR="1229" marT="12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Marketing / </a:t>
                      </a: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Service</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Marketing</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Marketing / </a:t>
                      </a: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Engineering</a:t>
                      </a:r>
                    </a:p>
                  </a:txBody>
                  <a:tcPr marL="1229" marR="1229" marT="122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49978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35</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3 Key Takeaways</a:t>
            </a:r>
          </a:p>
        </p:txBody>
      </p:sp>
      <p:sp>
        <p:nvSpPr>
          <p:cNvPr id="5" name="TextBox 4">
            <a:extLst>
              <a:ext uri="{FF2B5EF4-FFF2-40B4-BE49-F238E27FC236}">
                <a16:creationId xmlns:a16="http://schemas.microsoft.com/office/drawing/2014/main" id="{334A54EE-01D4-4CDD-9D48-20041A160411}"/>
              </a:ext>
            </a:extLst>
          </p:cNvPr>
          <p:cNvSpPr txBox="1"/>
          <p:nvPr/>
        </p:nvSpPr>
        <p:spPr>
          <a:xfrm>
            <a:off x="174727" y="1144955"/>
            <a:ext cx="8267636" cy="2862322"/>
          </a:xfrm>
          <a:prstGeom prst="rect">
            <a:avLst/>
          </a:prstGeom>
          <a:noFill/>
        </p:spPr>
        <p:txBody>
          <a:bodyPr wrap="square" rtlCol="0">
            <a:spAutoFit/>
          </a:bodyPr>
          <a:lstStyle/>
          <a:p>
            <a:pPr defTabSz="779025"/>
            <a:r>
              <a:rPr lang="en-US" dirty="0">
                <a:solidFill>
                  <a:prstClr val="black"/>
                </a:solidFill>
                <a:latin typeface="Calibri"/>
              </a:rPr>
              <a:t>Cross functional team needs to spend time with the customer and on site to truly understand pain points and opportunities. This is a good opportunity to become the expert in the customers view and they come to us </a:t>
            </a:r>
            <a:r>
              <a:rPr lang="en-US">
                <a:solidFill>
                  <a:prstClr val="black"/>
                </a:solidFill>
                <a:latin typeface="Calibri"/>
              </a:rPr>
              <a:t>for support and questions.</a:t>
            </a:r>
            <a:endParaRPr lang="en-US" dirty="0">
              <a:solidFill>
                <a:prstClr val="black"/>
              </a:solidFill>
              <a:latin typeface="Calibri"/>
            </a:endParaRPr>
          </a:p>
          <a:p>
            <a:pPr defTabSz="779025"/>
            <a:endParaRPr lang="en-US" dirty="0">
              <a:solidFill>
                <a:prstClr val="black"/>
              </a:solidFill>
              <a:latin typeface="Calibri"/>
            </a:endParaRPr>
          </a:p>
          <a:p>
            <a:pPr defTabSz="779025"/>
            <a:endParaRPr lang="en-US" dirty="0">
              <a:solidFill>
                <a:prstClr val="black"/>
              </a:solidFill>
              <a:latin typeface="Calibri"/>
            </a:endParaRPr>
          </a:p>
          <a:p>
            <a:pPr defTabSz="779025"/>
            <a:r>
              <a:rPr lang="en-US" dirty="0">
                <a:solidFill>
                  <a:prstClr val="black"/>
                </a:solidFill>
                <a:latin typeface="Calibri"/>
              </a:rPr>
              <a:t>Consider the risk to making design changes to ‘80’ products or services.  Do we understand the performance risks and potential issues.  Could this impact others within FEG if we make a mistake</a:t>
            </a:r>
          </a:p>
          <a:p>
            <a:pPr defTabSz="779025"/>
            <a:endParaRPr lang="en-US" dirty="0">
              <a:solidFill>
                <a:prstClr val="black"/>
              </a:solidFill>
              <a:latin typeface="Calibri"/>
            </a:endParaRPr>
          </a:p>
          <a:p>
            <a:pPr defTabSz="779025"/>
            <a:endParaRPr lang="en-US" dirty="0">
              <a:solidFill>
                <a:prstClr val="black"/>
              </a:solidFill>
              <a:latin typeface="Calibri"/>
            </a:endParaRPr>
          </a:p>
          <a:p>
            <a:pPr defTabSz="779025"/>
            <a:r>
              <a:rPr lang="en-US" dirty="0">
                <a:solidFill>
                  <a:prstClr val="black"/>
                </a:solidFill>
                <a:latin typeface="Calibri"/>
              </a:rPr>
              <a:t>Ensure the value proposition is 100% accurate, must be proven</a:t>
            </a:r>
          </a:p>
          <a:p>
            <a:pPr defTabSz="779025"/>
            <a:endParaRPr lang="en-US" dirty="0">
              <a:solidFill>
                <a:prstClr val="black"/>
              </a:solidFill>
              <a:latin typeface="Calibri"/>
            </a:endParaRPr>
          </a:p>
          <a:p>
            <a:pPr defTabSz="779025"/>
            <a:endParaRPr lang="en-US" dirty="0">
              <a:solidFill>
                <a:prstClr val="black"/>
              </a:solidFill>
              <a:latin typeface="Calibri"/>
            </a:endParaRPr>
          </a:p>
        </p:txBody>
      </p:sp>
    </p:spTree>
    <p:extLst>
      <p:ext uri="{BB962C8B-B14F-4D97-AF65-F5344CB8AC3E}">
        <p14:creationId xmlns:p14="http://schemas.microsoft.com/office/powerpoint/2010/main" val="182423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ieren 18"/>
          <p:cNvGrpSpPr/>
          <p:nvPr/>
        </p:nvGrpSpPr>
        <p:grpSpPr>
          <a:xfrm>
            <a:off x="78231" y="754676"/>
            <a:ext cx="8987540" cy="3533315"/>
            <a:chOff x="102140" y="652912"/>
            <a:chExt cx="11987720" cy="4711086"/>
          </a:xfrm>
        </p:grpSpPr>
        <p:sp>
          <p:nvSpPr>
            <p:cNvPr id="20" name="Rectangle 10"/>
            <p:cNvSpPr/>
            <p:nvPr/>
          </p:nvSpPr>
          <p:spPr>
            <a:xfrm>
              <a:off x="147245"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1.1  Identify</a:t>
              </a:r>
            </a:p>
            <a:p>
              <a:pPr defTabSz="779025" fontAlgn="base">
                <a:spcBef>
                  <a:spcPct val="0"/>
                </a:spcBef>
                <a:spcAft>
                  <a:spcPct val="0"/>
                </a:spcAft>
              </a:pPr>
              <a:r>
                <a:rPr lang="en-US" sz="675" b="1" dirty="0">
                  <a:solidFill>
                    <a:prstClr val="black"/>
                  </a:solidFill>
                  <a:latin typeface="Calibri" panose="020F0502020204030204" pitchFamily="34" charset="0"/>
                  <a:cs typeface="Calibri" panose="020F0502020204030204" pitchFamily="34" charset="0"/>
                </a:rPr>
                <a:t>your ’80’ target sub-segments </a:t>
              </a:r>
              <a:r>
                <a:rPr lang="en-US" sz="675" dirty="0">
                  <a:solidFill>
                    <a:prstClr val="black"/>
                  </a:solidFill>
                  <a:latin typeface="Calibri" panose="020F0502020204030204" pitchFamily="34" charset="0"/>
                  <a:cs typeface="Calibri" panose="020F0502020204030204" pitchFamily="34" charset="0"/>
                </a:rPr>
                <a:t>based on FTB data, external data for Market Growth Areas and </a:t>
              </a:r>
              <a:r>
                <a:rPr lang="en-US" sz="675" b="1" dirty="0">
                  <a:solidFill>
                    <a:prstClr val="black"/>
                  </a:solidFill>
                  <a:latin typeface="Calibri" panose="020F0502020204030204" pitchFamily="34" charset="0"/>
                  <a:cs typeface="Calibri" panose="020F0502020204030204" pitchFamily="34" charset="0"/>
                </a:rPr>
                <a:t>product match-making</a:t>
              </a:r>
              <a:r>
                <a:rPr lang="en-US" sz="675" dirty="0">
                  <a:solidFill>
                    <a:prstClr val="black"/>
                  </a:solidFill>
                  <a:latin typeface="Calibri" panose="020F0502020204030204" pitchFamily="34" charset="0"/>
                  <a:cs typeface="Calibri" panose="020F0502020204030204" pitchFamily="34" charset="0"/>
                </a:rPr>
                <a:t> (type of products we are selling to ’80’ accounts)</a:t>
              </a: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Develop </a:t>
              </a:r>
              <a:r>
                <a:rPr lang="en-US" sz="675" b="1" dirty="0">
                  <a:solidFill>
                    <a:prstClr val="black"/>
                  </a:solidFill>
                  <a:latin typeface="Calibri" panose="020F0502020204030204" pitchFamily="34" charset="0"/>
                  <a:cs typeface="Calibri" panose="020F0502020204030204" pitchFamily="34" charset="0"/>
                </a:rPr>
                <a:t>criteria of a ‘good’ prospect </a:t>
              </a:r>
              <a:r>
                <a:rPr lang="en-US" sz="675" dirty="0">
                  <a:solidFill>
                    <a:prstClr val="black"/>
                  </a:solidFill>
                  <a:latin typeface="Calibri" panose="020F0502020204030204" pitchFamily="34" charset="0"/>
                  <a:cs typeface="Calibri" panose="020F0502020204030204" pitchFamily="34" charset="0"/>
                </a:rPr>
                <a:t>in the market. </a:t>
              </a:r>
              <a:endParaRPr lang="en-US" sz="600" i="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1.2  Evaluate</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and filter the most attractive opportunities based on </a:t>
              </a:r>
              <a:r>
                <a:rPr lang="en-US" sz="675" u="sng" dirty="0">
                  <a:solidFill>
                    <a:prstClr val="black"/>
                  </a:solidFill>
                  <a:latin typeface="Calibri" panose="020F0502020204030204" pitchFamily="34" charset="0"/>
                  <a:cs typeface="Calibri" panose="020F0502020204030204" pitchFamily="34" charset="0"/>
                </a:rPr>
                <a:t>business criteria </a:t>
              </a:r>
              <a:r>
                <a:rPr lang="en-US" sz="675" dirty="0">
                  <a:solidFill>
                    <a:prstClr val="black"/>
                  </a:solidFill>
                  <a:latin typeface="Calibri" panose="020F0502020204030204" pitchFamily="34" charset="0"/>
                  <a:cs typeface="Calibri" panose="020F0502020204030204" pitchFamily="34" charset="0"/>
                </a:rPr>
                <a:t>and </a:t>
              </a:r>
              <a:r>
                <a:rPr lang="en-US" sz="675" u="sng" dirty="0">
                  <a:solidFill>
                    <a:prstClr val="black"/>
                  </a:solidFill>
                  <a:latin typeface="Calibri" panose="020F0502020204030204" pitchFamily="34" charset="0"/>
                  <a:cs typeface="Calibri" panose="020F0502020204030204" pitchFamily="34" charset="0"/>
                </a:rPr>
                <a:t>thresholds</a:t>
              </a: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1.3  Prioritize</a:t>
              </a:r>
              <a:r>
                <a:rPr lang="en-US" sz="750" dirty="0">
                  <a:solidFill>
                    <a:prstClr val="black"/>
                  </a:solidFill>
                  <a:latin typeface="Calibri" panose="020F0502020204030204" pitchFamily="34" charset="0"/>
                  <a:cs typeface="Calibri" panose="020F0502020204030204" pitchFamily="34" charset="0"/>
                </a:rPr>
                <a:t> </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80’ customers/opportunities that will enable maximum focus on high potential opportunities (business impact, time/effort &amp; resources/investments to implement)</a:t>
              </a:r>
              <a:endParaRPr lang="en-US" sz="675"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endParaRPr lang="en-US" sz="675" dirty="0">
                <a:solidFill>
                  <a:prstClr val="black"/>
                </a:solidFill>
                <a:latin typeface="Calibri"/>
              </a:endParaRPr>
            </a:p>
          </p:txBody>
        </p:sp>
        <p:sp>
          <p:nvSpPr>
            <p:cNvPr id="21" name="Rectangle 10"/>
            <p:cNvSpPr/>
            <p:nvPr/>
          </p:nvSpPr>
          <p:spPr>
            <a:xfrm>
              <a:off x="2540167"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a:r>
                <a:rPr lang="en-US" sz="750" b="1" dirty="0">
                  <a:solidFill>
                    <a:prstClr val="black"/>
                  </a:solidFill>
                  <a:latin typeface="Calibri"/>
                </a:rPr>
                <a:t>2.1  Identify Contacts &amp; Classification with different Roles</a:t>
              </a:r>
            </a:p>
            <a:p>
              <a:pPr defTabSz="779025"/>
              <a:r>
                <a:rPr lang="en-US" sz="675" dirty="0">
                  <a:solidFill>
                    <a:prstClr val="black"/>
                  </a:solidFill>
                  <a:latin typeface="Calibri"/>
                </a:rPr>
                <a:t>Sum up findings out of STEP 1 and set up timeline for the whole STEP 2. Identify and include all customer in a list.</a:t>
              </a:r>
            </a:p>
            <a:p>
              <a:pPr defTabSz="779025"/>
              <a:endParaRPr lang="en-US" sz="675" dirty="0">
                <a:solidFill>
                  <a:prstClr val="black"/>
                </a:solidFill>
                <a:latin typeface="Calibri"/>
              </a:endParaRPr>
            </a:p>
            <a:p>
              <a:pPr defTabSz="779025"/>
              <a:r>
                <a:rPr lang="en-US" sz="750" b="1" dirty="0">
                  <a:solidFill>
                    <a:prstClr val="black"/>
                  </a:solidFill>
                  <a:latin typeface="Calibri"/>
                </a:rPr>
                <a:t>2.2  Profiling of the Customer Network</a:t>
              </a:r>
            </a:p>
            <a:p>
              <a:pPr defTabSz="779025"/>
              <a:r>
                <a:rPr lang="en-US" sz="675" dirty="0">
                  <a:solidFill>
                    <a:prstClr val="black"/>
                  </a:solidFill>
                  <a:latin typeface="Calibri"/>
                </a:rPr>
                <a:t>Develop customer contact profile and assign customer classification. Connect customer contacts with ITW representatives.</a:t>
              </a:r>
            </a:p>
            <a:p>
              <a:pPr defTabSz="779025"/>
              <a:endParaRPr lang="en-US" sz="675" dirty="0">
                <a:solidFill>
                  <a:prstClr val="black"/>
                </a:solidFill>
                <a:latin typeface="Calibri"/>
              </a:endParaRPr>
            </a:p>
            <a:p>
              <a:pPr defTabSz="779025"/>
              <a:r>
                <a:rPr lang="en-US" sz="750" b="1" dirty="0">
                  <a:solidFill>
                    <a:prstClr val="black"/>
                  </a:solidFill>
                  <a:latin typeface="Calibri"/>
                </a:rPr>
                <a:t>2.3  Understand Customer Procurement Process</a:t>
              </a:r>
            </a:p>
            <a:p>
              <a:pPr defTabSz="779025"/>
              <a:r>
                <a:rPr lang="en-US" sz="675" dirty="0">
                  <a:solidFill>
                    <a:prstClr val="black"/>
                  </a:solidFill>
                  <a:latin typeface="Calibri"/>
                </a:rPr>
                <a:t>Identify customer Procurement process</a:t>
              </a:r>
            </a:p>
            <a:p>
              <a:pPr defTabSz="779025"/>
              <a:endParaRPr lang="en-US" sz="675" b="1" dirty="0">
                <a:solidFill>
                  <a:prstClr val="black"/>
                </a:solidFill>
                <a:latin typeface="Calibri"/>
              </a:endParaRPr>
            </a:p>
            <a:p>
              <a:pPr defTabSz="779025"/>
              <a:r>
                <a:rPr lang="en-US" sz="750" b="1" dirty="0">
                  <a:solidFill>
                    <a:prstClr val="black"/>
                  </a:solidFill>
                  <a:latin typeface="Calibri"/>
                </a:rPr>
                <a:t>2.4  80/20 Focusing</a:t>
              </a:r>
            </a:p>
            <a:p>
              <a:pPr defTabSz="779025"/>
              <a:r>
                <a:rPr lang="en-US" sz="675" dirty="0">
                  <a:solidFill>
                    <a:prstClr val="black"/>
                  </a:solidFill>
                  <a:latin typeface="Calibri"/>
                </a:rPr>
                <a:t>Selection of 80 customer contacts</a:t>
              </a:r>
            </a:p>
            <a:p>
              <a:pPr defTabSz="779025"/>
              <a:endParaRPr lang="en-US" sz="675" dirty="0">
                <a:solidFill>
                  <a:prstClr val="black"/>
                </a:solidFill>
                <a:latin typeface="Calibri"/>
              </a:endParaRPr>
            </a:p>
            <a:p>
              <a:pPr defTabSz="779025"/>
              <a:r>
                <a:rPr lang="en-US" sz="750" b="1" dirty="0">
                  <a:solidFill>
                    <a:prstClr val="black"/>
                  </a:solidFill>
                  <a:latin typeface="Calibri"/>
                </a:rPr>
                <a:t>2.5  Relationship-Management Actions</a:t>
              </a:r>
            </a:p>
            <a:p>
              <a:pPr defTabSz="779025"/>
              <a:r>
                <a:rPr lang="en-US" sz="675" dirty="0">
                  <a:solidFill>
                    <a:prstClr val="black"/>
                  </a:solidFill>
                  <a:latin typeface="Calibri"/>
                </a:rPr>
                <a:t>Set up an Action Plan for identified Key Contacts</a:t>
              </a:r>
            </a:p>
          </p:txBody>
        </p:sp>
        <p:sp>
          <p:nvSpPr>
            <p:cNvPr id="22" name="Rectangle 10"/>
            <p:cNvSpPr/>
            <p:nvPr/>
          </p:nvSpPr>
          <p:spPr>
            <a:xfrm>
              <a:off x="4926000"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a:r>
                <a:rPr lang="en-US" sz="750" b="1" dirty="0">
                  <a:solidFill>
                    <a:prstClr val="black"/>
                  </a:solidFill>
                  <a:latin typeface="Calibri"/>
                </a:rPr>
                <a:t>3.1  Define customer’s needs, pain points &amp; opportunities</a:t>
              </a:r>
            </a:p>
            <a:p>
              <a:pPr marL="192830" indent="-192830" defTabSz="779025">
                <a:buFont typeface="+mj-lt"/>
                <a:buAutoNum type="alphaUcPeriod"/>
              </a:pPr>
              <a:endParaRPr lang="en-US" sz="675" dirty="0">
                <a:solidFill>
                  <a:prstClr val="black"/>
                </a:solidFill>
                <a:latin typeface="Calibri"/>
              </a:endParaRPr>
            </a:p>
            <a:p>
              <a:pPr defTabSz="779025"/>
              <a:r>
                <a:rPr lang="en-US" sz="750" b="1" dirty="0">
                  <a:solidFill>
                    <a:prstClr val="black"/>
                  </a:solidFill>
                  <a:latin typeface="Calibri"/>
                </a:rPr>
                <a:t>3.2 </a:t>
              </a:r>
              <a:r>
                <a:rPr lang="en-US" sz="675" b="1" dirty="0">
                  <a:solidFill>
                    <a:prstClr val="black"/>
                  </a:solidFill>
                  <a:latin typeface="Calibri"/>
                </a:rPr>
                <a:t> </a:t>
              </a:r>
              <a:r>
                <a:rPr lang="en-US" sz="750" b="1" dirty="0">
                  <a:solidFill>
                    <a:prstClr val="black"/>
                  </a:solidFill>
                  <a:latin typeface="Calibri"/>
                </a:rPr>
                <a:t>Determine Product/Service Strategy</a:t>
              </a:r>
            </a:p>
            <a:p>
              <a:pPr marL="283424" lvl="1" indent="-101223" defTabSz="779025">
                <a:buFont typeface="Arial" panose="020B0604020202020204" pitchFamily="34" charset="0"/>
                <a:buChar char="•"/>
              </a:pPr>
              <a:r>
                <a:rPr lang="en-US" sz="675" dirty="0">
                  <a:solidFill>
                    <a:prstClr val="black"/>
                  </a:solidFill>
                  <a:latin typeface="Calibri"/>
                </a:rPr>
                <a:t>Does current product or customized solution meet the needs or require an enhancement?</a:t>
              </a:r>
            </a:p>
            <a:p>
              <a:pPr marL="283424" lvl="1" indent="-101223" defTabSz="779025">
                <a:buFont typeface="Arial" panose="020B0604020202020204" pitchFamily="34" charset="0"/>
                <a:buChar char="•"/>
              </a:pPr>
              <a:r>
                <a:rPr lang="en-US" sz="675" dirty="0">
                  <a:solidFill>
                    <a:prstClr val="black"/>
                  </a:solidFill>
                  <a:latin typeface="Calibri"/>
                </a:rPr>
                <a:t>Risk Assessment</a:t>
              </a:r>
            </a:p>
            <a:p>
              <a:pPr marL="192830" indent="-192830" defTabSz="779025">
                <a:buFont typeface="+mj-lt"/>
                <a:buAutoNum type="alphaUcPeriod"/>
              </a:pPr>
              <a:endParaRPr lang="en-US" sz="675" dirty="0">
                <a:solidFill>
                  <a:prstClr val="black"/>
                </a:solidFill>
                <a:latin typeface="Calibri"/>
              </a:endParaRPr>
            </a:p>
            <a:p>
              <a:pPr defTabSz="779025"/>
              <a:r>
                <a:rPr lang="en-US" sz="675" b="1" dirty="0">
                  <a:solidFill>
                    <a:prstClr val="black"/>
                  </a:solidFill>
                  <a:latin typeface="Calibri"/>
                </a:rPr>
                <a:t>3.3  </a:t>
              </a:r>
              <a:r>
                <a:rPr lang="en-US" sz="750" b="1" dirty="0">
                  <a:solidFill>
                    <a:prstClr val="black"/>
                  </a:solidFill>
                  <a:latin typeface="Calibri"/>
                </a:rPr>
                <a:t>Customize our Value Proposition</a:t>
              </a:r>
            </a:p>
            <a:p>
              <a:pPr marL="283424" lvl="1" indent="-101223" defTabSz="779025">
                <a:buFont typeface="Arial" panose="020B0604020202020204" pitchFamily="34" charset="0"/>
                <a:buChar char="•"/>
              </a:pPr>
              <a:r>
                <a:rPr lang="en-US" sz="675" dirty="0">
                  <a:solidFill>
                    <a:prstClr val="black"/>
                  </a:solidFill>
                  <a:latin typeface="Calibri"/>
                </a:rPr>
                <a:t>Uptime</a:t>
              </a:r>
            </a:p>
            <a:p>
              <a:pPr marL="283424" lvl="1" indent="-101223" defTabSz="779025">
                <a:buFont typeface="Arial" panose="020B0604020202020204" pitchFamily="34" charset="0"/>
                <a:buChar char="•"/>
              </a:pPr>
              <a:r>
                <a:rPr lang="en-US" sz="675" dirty="0">
                  <a:solidFill>
                    <a:prstClr val="black"/>
                  </a:solidFill>
                  <a:latin typeface="Calibri"/>
                </a:rPr>
                <a:t>Quantify lost sales,</a:t>
              </a:r>
            </a:p>
            <a:p>
              <a:pPr marL="283424" lvl="1" indent="-101223" defTabSz="779025">
                <a:buFont typeface="Arial" panose="020B0604020202020204" pitchFamily="34" charset="0"/>
                <a:buChar char="•"/>
              </a:pPr>
              <a:r>
                <a:rPr lang="en-US" sz="675" dirty="0">
                  <a:solidFill>
                    <a:prstClr val="black"/>
                  </a:solidFill>
                  <a:latin typeface="Calibri"/>
                </a:rPr>
                <a:t>Impact to retailer</a:t>
              </a:r>
            </a:p>
            <a:p>
              <a:pPr marL="283424" lvl="1" indent="-101223" defTabSz="779025">
                <a:buFont typeface="Arial" panose="020B0604020202020204" pitchFamily="34" charset="0"/>
                <a:buChar char="•"/>
              </a:pPr>
              <a:r>
                <a:rPr lang="en-US" sz="675" dirty="0">
                  <a:solidFill>
                    <a:prstClr val="black"/>
                  </a:solidFill>
                  <a:latin typeface="Calibri"/>
                </a:rPr>
                <a:t>Inventory</a:t>
              </a:r>
            </a:p>
            <a:p>
              <a:pPr marL="283424" lvl="1" indent="-101223" defTabSz="779025">
                <a:buFont typeface="Arial" panose="020B0604020202020204" pitchFamily="34" charset="0"/>
                <a:buChar char="•"/>
              </a:pPr>
              <a:r>
                <a:rPr lang="en-US" sz="675" dirty="0">
                  <a:solidFill>
                    <a:prstClr val="black"/>
                  </a:solidFill>
                  <a:latin typeface="Calibri"/>
                </a:rPr>
                <a:t>Financial impact/Payback scenario</a:t>
              </a:r>
            </a:p>
            <a:p>
              <a:pPr marL="283424" lvl="1" indent="-101223" defTabSz="779025">
                <a:buFont typeface="Arial" panose="020B0604020202020204" pitchFamily="34" charset="0"/>
                <a:buChar char="•"/>
              </a:pPr>
              <a:r>
                <a:rPr lang="en-US" sz="675" dirty="0">
                  <a:solidFill>
                    <a:prstClr val="black"/>
                  </a:solidFill>
                  <a:latin typeface="Calibri"/>
                </a:rPr>
                <a:t>Efficiency</a:t>
              </a:r>
            </a:p>
            <a:p>
              <a:pPr marL="283424" lvl="1" indent="-101223" defTabSz="779025">
                <a:buFont typeface="Arial" panose="020B0604020202020204" pitchFamily="34" charset="0"/>
                <a:buChar char="•"/>
              </a:pPr>
              <a:r>
                <a:rPr lang="en-US" sz="675" dirty="0">
                  <a:solidFill>
                    <a:prstClr val="black"/>
                  </a:solidFill>
                  <a:latin typeface="Calibri"/>
                </a:rPr>
                <a:t>Safety</a:t>
              </a:r>
            </a:p>
          </p:txBody>
        </p:sp>
        <p:sp>
          <p:nvSpPr>
            <p:cNvPr id="23" name="Rectangle 11"/>
            <p:cNvSpPr/>
            <p:nvPr/>
          </p:nvSpPr>
          <p:spPr>
            <a:xfrm>
              <a:off x="7323037" y="2195998"/>
              <a:ext cx="2340000" cy="3168000"/>
            </a:xfrm>
            <a:prstGeom prst="rect">
              <a:avLst/>
            </a:prstGeom>
            <a:solidFill>
              <a:schemeClr val="accent4">
                <a:lumMod val="40000"/>
                <a:lumOff val="60000"/>
              </a:schemeClr>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4.1  Product Testing</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Understand, engage in, and execute the product testing phase</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4.2  Finalization of Specification</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Completely align w/ our customer on physical and performance specifications</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4.3  Establish Pricing</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4.4  Documented Commitment to Purchase</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4.5  Deployment Strategy</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Effectively execute a deployment strategy, and facilitate a transition to Step 5</a:t>
              </a:r>
            </a:p>
          </p:txBody>
        </p:sp>
        <p:sp>
          <p:nvSpPr>
            <p:cNvPr id="24" name="Rectangle 12"/>
            <p:cNvSpPr/>
            <p:nvPr/>
          </p:nvSpPr>
          <p:spPr>
            <a:xfrm>
              <a:off x="9722004"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5.1  Project Deployment</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Project Management</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Operations</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Supply</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Aftersales</a:t>
              </a:r>
            </a:p>
            <a:p>
              <a:pPr marL="798538" lvl="2" indent="-214255" defTabSz="779025" fontAlgn="base">
                <a:spcBef>
                  <a:spcPct val="0"/>
                </a:spcBef>
                <a:spcAft>
                  <a:spcPct val="0"/>
                </a:spcAft>
                <a:buFont typeface="Arial" panose="020B0604020202020204" pitchFamily="34" charset="0"/>
                <a:buChar char="•"/>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5.2  Follow Up</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Inside – Out</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Quantitative Performance Tracking</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Financial validation</a:t>
              </a:r>
            </a:p>
            <a:p>
              <a:pPr marL="1168537" lvl="3"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Outside – In</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Qualitative Performance Tracking</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Internal &amp; External Feedback</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Leverage Performance with Customer</a:t>
              </a:r>
            </a:p>
          </p:txBody>
        </p:sp>
        <p:grpSp>
          <p:nvGrpSpPr>
            <p:cNvPr id="28" name="Gruppieren 27"/>
            <p:cNvGrpSpPr/>
            <p:nvPr/>
          </p:nvGrpSpPr>
          <p:grpSpPr>
            <a:xfrm>
              <a:off x="102140" y="1241790"/>
              <a:ext cx="11987720" cy="792000"/>
              <a:chOff x="144000" y="1188000"/>
              <a:chExt cx="11987720" cy="792000"/>
            </a:xfrm>
          </p:grpSpPr>
          <p:sp>
            <p:nvSpPr>
              <p:cNvPr id="30" name="Chevron 4"/>
              <p:cNvSpPr/>
              <p:nvPr/>
            </p:nvSpPr>
            <p:spPr>
              <a:xfrm>
                <a:off x="144000" y="1188000"/>
                <a:ext cx="2412000" cy="792000"/>
              </a:xfrm>
              <a:prstGeom prst="chevron">
                <a:avLst/>
              </a:prstGeom>
              <a:solidFill>
                <a:schemeClr val="tx2">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black"/>
                    </a:solidFill>
                    <a:latin typeface="Calibri"/>
                  </a:rPr>
                  <a:t>1. Segmentation &amp; Customer Analysis</a:t>
                </a:r>
              </a:p>
            </p:txBody>
          </p:sp>
          <p:sp>
            <p:nvSpPr>
              <p:cNvPr id="31" name="Chevron 5"/>
              <p:cNvSpPr/>
              <p:nvPr/>
            </p:nvSpPr>
            <p:spPr>
              <a:xfrm>
                <a:off x="2537930" y="1188000"/>
                <a:ext cx="2412000" cy="792000"/>
              </a:xfrm>
              <a:prstGeom prst="chevron">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2. Mapping the Customer</a:t>
                </a:r>
              </a:p>
            </p:txBody>
          </p:sp>
          <p:sp>
            <p:nvSpPr>
              <p:cNvPr id="32" name="Chevron 6"/>
              <p:cNvSpPr/>
              <p:nvPr/>
            </p:nvSpPr>
            <p:spPr>
              <a:xfrm>
                <a:off x="4931860" y="1188000"/>
                <a:ext cx="2412000" cy="792000"/>
              </a:xfrm>
              <a:prstGeom prst="chevron">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3. Customize the Value Proposition</a:t>
                </a:r>
              </a:p>
            </p:txBody>
          </p:sp>
          <p:sp>
            <p:nvSpPr>
              <p:cNvPr id="33" name="Chevron 7"/>
              <p:cNvSpPr/>
              <p:nvPr/>
            </p:nvSpPr>
            <p:spPr>
              <a:xfrm>
                <a:off x="7325790" y="1188000"/>
                <a:ext cx="2412000" cy="792000"/>
              </a:xfrm>
              <a:prstGeom prst="chevron">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4. Setting the Plan to Win</a:t>
                </a:r>
              </a:p>
            </p:txBody>
          </p:sp>
          <p:sp>
            <p:nvSpPr>
              <p:cNvPr id="34" name="Chevron 8"/>
              <p:cNvSpPr/>
              <p:nvPr/>
            </p:nvSpPr>
            <p:spPr>
              <a:xfrm>
                <a:off x="9719720" y="1188000"/>
                <a:ext cx="2412000" cy="792000"/>
              </a:xfrm>
              <a:prstGeom prst="chevron">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5. Deploy &amp; Follow Up</a:t>
                </a:r>
              </a:p>
            </p:txBody>
          </p:sp>
        </p:grpSp>
        <p:sp>
          <p:nvSpPr>
            <p:cNvPr id="29" name="TextBox 17"/>
            <p:cNvSpPr txBox="1"/>
            <p:nvPr/>
          </p:nvSpPr>
          <p:spPr>
            <a:xfrm>
              <a:off x="293831" y="652912"/>
              <a:ext cx="5041664" cy="430887"/>
            </a:xfrm>
            <a:prstGeom prst="rect">
              <a:avLst/>
            </a:prstGeom>
            <a:noFill/>
          </p:spPr>
          <p:txBody>
            <a:bodyPr wrap="none" rtlCol="0">
              <a:spAutoFit/>
            </a:bodyPr>
            <a:lstStyle/>
            <a:p>
              <a:pPr defTabSz="779025"/>
              <a:r>
                <a:rPr lang="en-US" b="1" dirty="0">
                  <a:solidFill>
                    <a:prstClr val="black"/>
                  </a:solidFill>
                  <a:latin typeface="Calibri"/>
                </a:rPr>
                <a:t>Concentrated / Key / Development Accounts </a:t>
              </a:r>
            </a:p>
          </p:txBody>
        </p:sp>
      </p:grpSp>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7" name="Title 1"/>
          <p:cNvSpPr txBox="1">
            <a:spLocks/>
          </p:cNvSpPr>
          <p:nvPr/>
        </p:nvSpPr>
        <p:spPr>
          <a:xfrm>
            <a:off x="2667689" y="0"/>
            <a:ext cx="6474658" cy="514350"/>
          </a:xfrm>
          <a:prstGeom prst="rect">
            <a:avLst/>
          </a:prstGeom>
        </p:spPr>
        <p:txBody>
          <a:bodyPr lIns="91417" tIns="45708" rIns="91417" bIns="45708"/>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699" b="1" i="1" dirty="0">
                <a:solidFill>
                  <a:prstClr val="white"/>
                </a:solidFill>
                <a:latin typeface="Calibri"/>
              </a:rPr>
              <a:t>Concentrated Sales Process – Step 4</a:t>
            </a:r>
          </a:p>
        </p:txBody>
      </p:sp>
      <p:sp>
        <p:nvSpPr>
          <p:cNvPr id="27"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36</a:t>
            </a:fld>
            <a:endParaRPr lang="en-US" sz="975" b="1" dirty="0">
              <a:solidFill>
                <a:prstClr val="black"/>
              </a:solidFill>
              <a:latin typeface="Calibri"/>
            </a:endParaRPr>
          </a:p>
        </p:txBody>
      </p:sp>
      <p:sp>
        <p:nvSpPr>
          <p:cNvPr id="26" name="Freeform 5"/>
          <p:cNvSpPr>
            <a:spLocks noEditPoints="1"/>
          </p:cNvSpPr>
          <p:nvPr/>
        </p:nvSpPr>
        <p:spPr bwMode="auto">
          <a:xfrm>
            <a:off x="5444506" y="1091392"/>
            <a:ext cx="1874394" cy="3381483"/>
          </a:xfrm>
          <a:custGeom>
            <a:avLst/>
            <a:gdLst>
              <a:gd name="T0" fmla="*/ 196 w 351"/>
              <a:gd name="T1" fmla="*/ 1 h 353"/>
              <a:gd name="T2" fmla="*/ 173 w 351"/>
              <a:gd name="T3" fmla="*/ 1 h 353"/>
              <a:gd name="T4" fmla="*/ 115 w 351"/>
              <a:gd name="T5" fmla="*/ 9 h 353"/>
              <a:gd name="T6" fmla="*/ 43 w 351"/>
              <a:gd name="T7" fmla="*/ 13 h 353"/>
              <a:gd name="T8" fmla="*/ 39 w 351"/>
              <a:gd name="T9" fmla="*/ 14 h 353"/>
              <a:gd name="T10" fmla="*/ 40 w 351"/>
              <a:gd name="T11" fmla="*/ 11 h 353"/>
              <a:gd name="T12" fmla="*/ 40 w 351"/>
              <a:gd name="T13" fmla="*/ 17 h 353"/>
              <a:gd name="T14" fmla="*/ 39 w 351"/>
              <a:gd name="T15" fmla="*/ 12 h 353"/>
              <a:gd name="T16" fmla="*/ 38 w 351"/>
              <a:gd name="T17" fmla="*/ 12 h 353"/>
              <a:gd name="T18" fmla="*/ 37 w 351"/>
              <a:gd name="T19" fmla="*/ 13 h 353"/>
              <a:gd name="T20" fmla="*/ 36 w 351"/>
              <a:gd name="T21" fmla="*/ 16 h 353"/>
              <a:gd name="T22" fmla="*/ 35 w 351"/>
              <a:gd name="T23" fmla="*/ 21 h 353"/>
              <a:gd name="T24" fmla="*/ 108 w 351"/>
              <a:gd name="T25" fmla="*/ 17 h 353"/>
              <a:gd name="T26" fmla="*/ 39 w 351"/>
              <a:gd name="T27" fmla="*/ 16 h 353"/>
              <a:gd name="T28" fmla="*/ 35 w 351"/>
              <a:gd name="T29" fmla="*/ 13 h 353"/>
              <a:gd name="T30" fmla="*/ 34 w 351"/>
              <a:gd name="T31" fmla="*/ 13 h 353"/>
              <a:gd name="T32" fmla="*/ 345 w 351"/>
              <a:gd name="T33" fmla="*/ 303 h 353"/>
              <a:gd name="T34" fmla="*/ 345 w 351"/>
              <a:gd name="T35" fmla="*/ 325 h 353"/>
              <a:gd name="T36" fmla="*/ 317 w 351"/>
              <a:gd name="T37" fmla="*/ 342 h 353"/>
              <a:gd name="T38" fmla="*/ 111 w 351"/>
              <a:gd name="T39" fmla="*/ 352 h 353"/>
              <a:gd name="T40" fmla="*/ 11 w 351"/>
              <a:gd name="T41" fmla="*/ 332 h 353"/>
              <a:gd name="T42" fmla="*/ 3 w 351"/>
              <a:gd name="T43" fmla="*/ 285 h 353"/>
              <a:gd name="T44" fmla="*/ 1 w 351"/>
              <a:gd name="T45" fmla="*/ 149 h 353"/>
              <a:gd name="T46" fmla="*/ 5 w 351"/>
              <a:gd name="T47" fmla="*/ 66 h 353"/>
              <a:gd name="T48" fmla="*/ 7 w 351"/>
              <a:gd name="T49" fmla="*/ 37 h 353"/>
              <a:gd name="T50" fmla="*/ 6 w 351"/>
              <a:gd name="T51" fmla="*/ 29 h 353"/>
              <a:gd name="T52" fmla="*/ 11 w 351"/>
              <a:gd name="T53" fmla="*/ 21 h 353"/>
              <a:gd name="T54" fmla="*/ 21 w 351"/>
              <a:gd name="T55" fmla="*/ 20 h 353"/>
              <a:gd name="T56" fmla="*/ 25 w 351"/>
              <a:gd name="T57" fmla="*/ 29 h 353"/>
              <a:gd name="T58" fmla="*/ 24 w 351"/>
              <a:gd name="T59" fmla="*/ 36 h 353"/>
              <a:gd name="T60" fmla="*/ 20 w 351"/>
              <a:gd name="T61" fmla="*/ 85 h 353"/>
              <a:gd name="T62" fmla="*/ 18 w 351"/>
              <a:gd name="T63" fmla="*/ 276 h 353"/>
              <a:gd name="T64" fmla="*/ 21 w 351"/>
              <a:gd name="T65" fmla="*/ 324 h 353"/>
              <a:gd name="T66" fmla="*/ 21 w 351"/>
              <a:gd name="T67" fmla="*/ 324 h 353"/>
              <a:gd name="T68" fmla="*/ 32 w 351"/>
              <a:gd name="T69" fmla="*/ 327 h 353"/>
              <a:gd name="T70" fmla="*/ 239 w 351"/>
              <a:gd name="T71" fmla="*/ 336 h 353"/>
              <a:gd name="T72" fmla="*/ 331 w 351"/>
              <a:gd name="T73" fmla="*/ 324 h 353"/>
              <a:gd name="T74" fmla="*/ 335 w 351"/>
              <a:gd name="T75" fmla="*/ 325 h 353"/>
              <a:gd name="T76" fmla="*/ 331 w 351"/>
              <a:gd name="T77" fmla="*/ 322 h 353"/>
              <a:gd name="T78" fmla="*/ 335 w 351"/>
              <a:gd name="T79" fmla="*/ 43 h 353"/>
              <a:gd name="T80" fmla="*/ 332 w 351"/>
              <a:gd name="T81" fmla="*/ 21 h 353"/>
              <a:gd name="T82" fmla="*/ 334 w 351"/>
              <a:gd name="T83" fmla="*/ 20 h 353"/>
              <a:gd name="T84" fmla="*/ 321 w 351"/>
              <a:gd name="T85" fmla="*/ 18 h 353"/>
              <a:gd name="T86" fmla="*/ 217 w 351"/>
              <a:gd name="T87" fmla="*/ 13 h 353"/>
              <a:gd name="T88" fmla="*/ 117 w 351"/>
              <a:gd name="T89" fmla="*/ 15 h 353"/>
              <a:gd name="T90" fmla="*/ 36 w 351"/>
              <a:gd name="T91" fmla="*/ 18 h 353"/>
              <a:gd name="T92" fmla="*/ 123 w 351"/>
              <a:gd name="T93" fmla="*/ 12 h 353"/>
              <a:gd name="T94" fmla="*/ 130 w 351"/>
              <a:gd name="T95" fmla="*/ 9 h 353"/>
              <a:gd name="T96" fmla="*/ 139 w 351"/>
              <a:gd name="T97" fmla="*/ 8 h 353"/>
              <a:gd name="T98" fmla="*/ 130 w 351"/>
              <a:gd name="T99" fmla="*/ 8 h 353"/>
              <a:gd name="T100" fmla="*/ 132 w 351"/>
              <a:gd name="T101" fmla="*/ 7 h 353"/>
              <a:gd name="T102" fmla="*/ 79 w 351"/>
              <a:gd name="T103" fmla="*/ 9 h 353"/>
              <a:gd name="T104" fmla="*/ 122 w 351"/>
              <a:gd name="T105" fmla="*/ 6 h 353"/>
              <a:gd name="T106" fmla="*/ 164 w 351"/>
              <a:gd name="T107" fmla="*/ 3 h 353"/>
              <a:gd name="T108" fmla="*/ 264 w 351"/>
              <a:gd name="T109" fmla="*/ 1 h 353"/>
              <a:gd name="T110" fmla="*/ 341 w 351"/>
              <a:gd name="T111" fmla="*/ 11 h 353"/>
              <a:gd name="T112" fmla="*/ 348 w 351"/>
              <a:gd name="T113" fmla="*/ 34 h 353"/>
              <a:gd name="T114" fmla="*/ 129 w 351"/>
              <a:gd name="T115" fmla="*/ 7 h 353"/>
              <a:gd name="T116" fmla="*/ 156 w 351"/>
              <a:gd name="T11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1" h="353">
                <a:moveTo>
                  <a:pt x="273" y="14"/>
                </a:moveTo>
                <a:cubicBezTo>
                  <a:pt x="272" y="14"/>
                  <a:pt x="270" y="14"/>
                  <a:pt x="268" y="14"/>
                </a:cubicBezTo>
                <a:cubicBezTo>
                  <a:pt x="269" y="14"/>
                  <a:pt x="271" y="14"/>
                  <a:pt x="273" y="14"/>
                </a:cubicBezTo>
                <a:close/>
                <a:moveTo>
                  <a:pt x="208" y="1"/>
                </a:moveTo>
                <a:cubicBezTo>
                  <a:pt x="207" y="1"/>
                  <a:pt x="206" y="1"/>
                  <a:pt x="203" y="1"/>
                </a:cubicBezTo>
                <a:cubicBezTo>
                  <a:pt x="203" y="1"/>
                  <a:pt x="207" y="1"/>
                  <a:pt x="208" y="1"/>
                </a:cubicBezTo>
                <a:close/>
                <a:moveTo>
                  <a:pt x="196" y="1"/>
                </a:moveTo>
                <a:cubicBezTo>
                  <a:pt x="198" y="1"/>
                  <a:pt x="201" y="1"/>
                  <a:pt x="201" y="0"/>
                </a:cubicBezTo>
                <a:cubicBezTo>
                  <a:pt x="200" y="0"/>
                  <a:pt x="197" y="0"/>
                  <a:pt x="196" y="1"/>
                </a:cubicBezTo>
                <a:close/>
                <a:moveTo>
                  <a:pt x="182" y="3"/>
                </a:moveTo>
                <a:cubicBezTo>
                  <a:pt x="180" y="3"/>
                  <a:pt x="177" y="3"/>
                  <a:pt x="177" y="3"/>
                </a:cubicBezTo>
                <a:cubicBezTo>
                  <a:pt x="178" y="3"/>
                  <a:pt x="181" y="3"/>
                  <a:pt x="182" y="3"/>
                </a:cubicBezTo>
                <a:close/>
                <a:moveTo>
                  <a:pt x="164" y="1"/>
                </a:moveTo>
                <a:cubicBezTo>
                  <a:pt x="168" y="1"/>
                  <a:pt x="171" y="1"/>
                  <a:pt x="173" y="1"/>
                </a:cubicBezTo>
                <a:cubicBezTo>
                  <a:pt x="169" y="1"/>
                  <a:pt x="165" y="1"/>
                  <a:pt x="164" y="1"/>
                </a:cubicBezTo>
                <a:close/>
                <a:moveTo>
                  <a:pt x="132" y="13"/>
                </a:moveTo>
                <a:cubicBezTo>
                  <a:pt x="135" y="13"/>
                  <a:pt x="144" y="12"/>
                  <a:pt x="148" y="12"/>
                </a:cubicBezTo>
                <a:lnTo>
                  <a:pt x="132" y="13"/>
                </a:lnTo>
                <a:close/>
                <a:moveTo>
                  <a:pt x="131" y="8"/>
                </a:moveTo>
                <a:cubicBezTo>
                  <a:pt x="127" y="8"/>
                  <a:pt x="127" y="8"/>
                  <a:pt x="127" y="8"/>
                </a:cubicBezTo>
                <a:cubicBezTo>
                  <a:pt x="125" y="9"/>
                  <a:pt x="114" y="9"/>
                  <a:pt x="115" y="9"/>
                </a:cubicBezTo>
                <a:cubicBezTo>
                  <a:pt x="122" y="9"/>
                  <a:pt x="131" y="8"/>
                  <a:pt x="137" y="8"/>
                </a:cubicBezTo>
                <a:cubicBezTo>
                  <a:pt x="135" y="8"/>
                  <a:pt x="133" y="8"/>
                  <a:pt x="131" y="8"/>
                </a:cubicBezTo>
                <a:close/>
                <a:moveTo>
                  <a:pt x="71" y="10"/>
                </a:moveTo>
                <a:cubicBezTo>
                  <a:pt x="68" y="10"/>
                  <a:pt x="68" y="10"/>
                  <a:pt x="68" y="10"/>
                </a:cubicBezTo>
                <a:cubicBezTo>
                  <a:pt x="68" y="10"/>
                  <a:pt x="68" y="11"/>
                  <a:pt x="69" y="11"/>
                </a:cubicBezTo>
                <a:cubicBezTo>
                  <a:pt x="70" y="10"/>
                  <a:pt x="71" y="10"/>
                  <a:pt x="71" y="10"/>
                </a:cubicBezTo>
                <a:close/>
                <a:moveTo>
                  <a:pt x="43" y="13"/>
                </a:moveTo>
                <a:cubicBezTo>
                  <a:pt x="39" y="14"/>
                  <a:pt x="39" y="14"/>
                  <a:pt x="39" y="14"/>
                </a:cubicBezTo>
                <a:cubicBezTo>
                  <a:pt x="39" y="14"/>
                  <a:pt x="39" y="14"/>
                  <a:pt x="39" y="14"/>
                </a:cubicBezTo>
                <a:cubicBezTo>
                  <a:pt x="39" y="14"/>
                  <a:pt x="39" y="14"/>
                  <a:pt x="39" y="14"/>
                </a:cubicBezTo>
                <a:cubicBezTo>
                  <a:pt x="40" y="14"/>
                  <a:pt x="40" y="14"/>
                  <a:pt x="40" y="14"/>
                </a:cubicBezTo>
                <a:lnTo>
                  <a:pt x="43" y="13"/>
                </a:lnTo>
                <a:close/>
                <a:moveTo>
                  <a:pt x="39" y="14"/>
                </a:moveTo>
                <a:cubicBezTo>
                  <a:pt x="39" y="14"/>
                  <a:pt x="39" y="14"/>
                  <a:pt x="39" y="14"/>
                </a:cubicBezTo>
                <a:cubicBezTo>
                  <a:pt x="39" y="14"/>
                  <a:pt x="38" y="14"/>
                  <a:pt x="38" y="14"/>
                </a:cubicBezTo>
                <a:cubicBezTo>
                  <a:pt x="38" y="14"/>
                  <a:pt x="38" y="14"/>
                  <a:pt x="39" y="14"/>
                </a:cubicBezTo>
                <a:close/>
                <a:moveTo>
                  <a:pt x="39" y="14"/>
                </a:moveTo>
                <a:cubicBezTo>
                  <a:pt x="39" y="14"/>
                  <a:pt x="39" y="14"/>
                  <a:pt x="39" y="14"/>
                </a:cubicBezTo>
                <a:cubicBezTo>
                  <a:pt x="39" y="14"/>
                  <a:pt x="39" y="14"/>
                  <a:pt x="39" y="14"/>
                </a:cubicBezTo>
                <a:cubicBezTo>
                  <a:pt x="39" y="14"/>
                  <a:pt x="39" y="14"/>
                  <a:pt x="39" y="14"/>
                </a:cubicBezTo>
                <a:close/>
                <a:moveTo>
                  <a:pt x="40" y="11"/>
                </a:moveTo>
                <a:cubicBezTo>
                  <a:pt x="40" y="11"/>
                  <a:pt x="40" y="11"/>
                  <a:pt x="40" y="11"/>
                </a:cubicBezTo>
                <a:cubicBezTo>
                  <a:pt x="40" y="11"/>
                  <a:pt x="40" y="11"/>
                  <a:pt x="40" y="11"/>
                </a:cubicBezTo>
                <a:cubicBezTo>
                  <a:pt x="40" y="11"/>
                  <a:pt x="40" y="11"/>
                  <a:pt x="40" y="11"/>
                </a:cubicBezTo>
                <a:cubicBezTo>
                  <a:pt x="39" y="11"/>
                  <a:pt x="39" y="11"/>
                  <a:pt x="39" y="11"/>
                </a:cubicBezTo>
                <a:cubicBezTo>
                  <a:pt x="39" y="11"/>
                  <a:pt x="40" y="11"/>
                  <a:pt x="40" y="11"/>
                </a:cubicBezTo>
                <a:close/>
                <a:moveTo>
                  <a:pt x="39" y="18"/>
                </a:moveTo>
                <a:cubicBezTo>
                  <a:pt x="39" y="17"/>
                  <a:pt x="40" y="18"/>
                  <a:pt x="40" y="17"/>
                </a:cubicBezTo>
                <a:cubicBezTo>
                  <a:pt x="40" y="17"/>
                  <a:pt x="39" y="17"/>
                  <a:pt x="39" y="18"/>
                </a:cubicBezTo>
                <a:close/>
                <a:moveTo>
                  <a:pt x="39" y="12"/>
                </a:moveTo>
                <a:cubicBezTo>
                  <a:pt x="39" y="12"/>
                  <a:pt x="39" y="12"/>
                  <a:pt x="39" y="12"/>
                </a:cubicBezTo>
                <a:cubicBezTo>
                  <a:pt x="39" y="12"/>
                  <a:pt x="39" y="12"/>
                  <a:pt x="39" y="12"/>
                </a:cubicBezTo>
                <a:close/>
                <a:moveTo>
                  <a:pt x="39" y="12"/>
                </a:moveTo>
                <a:cubicBezTo>
                  <a:pt x="39" y="11"/>
                  <a:pt x="39" y="11"/>
                  <a:pt x="39" y="11"/>
                </a:cubicBezTo>
                <a:cubicBezTo>
                  <a:pt x="39" y="11"/>
                  <a:pt x="39" y="11"/>
                  <a:pt x="39" y="12"/>
                </a:cubicBezTo>
                <a:close/>
                <a:moveTo>
                  <a:pt x="39" y="19"/>
                </a:moveTo>
                <a:cubicBezTo>
                  <a:pt x="39" y="19"/>
                  <a:pt x="39" y="19"/>
                  <a:pt x="39" y="19"/>
                </a:cubicBezTo>
                <a:cubicBezTo>
                  <a:pt x="39" y="19"/>
                  <a:pt x="39" y="19"/>
                  <a:pt x="39" y="19"/>
                </a:cubicBezTo>
                <a:close/>
                <a:moveTo>
                  <a:pt x="39" y="17"/>
                </a:moveTo>
                <a:cubicBezTo>
                  <a:pt x="39" y="17"/>
                  <a:pt x="38" y="17"/>
                  <a:pt x="38" y="18"/>
                </a:cubicBezTo>
                <a:cubicBezTo>
                  <a:pt x="38" y="18"/>
                  <a:pt x="39" y="18"/>
                  <a:pt x="39" y="17"/>
                </a:cubicBezTo>
                <a:close/>
                <a:moveTo>
                  <a:pt x="38" y="12"/>
                </a:moveTo>
                <a:cubicBezTo>
                  <a:pt x="38" y="12"/>
                  <a:pt x="38" y="11"/>
                  <a:pt x="38" y="12"/>
                </a:cubicBezTo>
                <a:cubicBezTo>
                  <a:pt x="38" y="12"/>
                  <a:pt x="38" y="12"/>
                  <a:pt x="38" y="12"/>
                </a:cubicBezTo>
                <a:close/>
                <a:moveTo>
                  <a:pt x="38" y="14"/>
                </a:moveTo>
                <a:cubicBezTo>
                  <a:pt x="38" y="14"/>
                  <a:pt x="38" y="14"/>
                  <a:pt x="38" y="14"/>
                </a:cubicBezTo>
                <a:cubicBezTo>
                  <a:pt x="38" y="14"/>
                  <a:pt x="38" y="14"/>
                  <a:pt x="38" y="14"/>
                </a:cubicBezTo>
                <a:close/>
                <a:moveTo>
                  <a:pt x="38" y="13"/>
                </a:moveTo>
                <a:cubicBezTo>
                  <a:pt x="37" y="13"/>
                  <a:pt x="37" y="13"/>
                  <a:pt x="37" y="13"/>
                </a:cubicBezTo>
                <a:cubicBezTo>
                  <a:pt x="37" y="13"/>
                  <a:pt x="37" y="13"/>
                  <a:pt x="38" y="13"/>
                </a:cubicBezTo>
                <a:close/>
                <a:moveTo>
                  <a:pt x="37" y="13"/>
                </a:moveTo>
                <a:cubicBezTo>
                  <a:pt x="37" y="13"/>
                  <a:pt x="37" y="13"/>
                  <a:pt x="37" y="13"/>
                </a:cubicBezTo>
                <a:cubicBezTo>
                  <a:pt x="37" y="13"/>
                  <a:pt x="37" y="13"/>
                  <a:pt x="37" y="13"/>
                </a:cubicBezTo>
                <a:cubicBezTo>
                  <a:pt x="37" y="13"/>
                  <a:pt x="37" y="13"/>
                  <a:pt x="37" y="13"/>
                </a:cubicBezTo>
                <a:close/>
                <a:moveTo>
                  <a:pt x="36" y="16"/>
                </a:moveTo>
                <a:cubicBezTo>
                  <a:pt x="37" y="17"/>
                  <a:pt x="37" y="16"/>
                  <a:pt x="36" y="16"/>
                </a:cubicBezTo>
                <a:close/>
                <a:moveTo>
                  <a:pt x="35" y="18"/>
                </a:moveTo>
                <a:cubicBezTo>
                  <a:pt x="35" y="18"/>
                  <a:pt x="36" y="18"/>
                  <a:pt x="36" y="18"/>
                </a:cubicBezTo>
                <a:cubicBezTo>
                  <a:pt x="36" y="18"/>
                  <a:pt x="35" y="18"/>
                  <a:pt x="35" y="18"/>
                </a:cubicBezTo>
                <a:close/>
                <a:moveTo>
                  <a:pt x="36" y="19"/>
                </a:moveTo>
                <a:cubicBezTo>
                  <a:pt x="35" y="19"/>
                  <a:pt x="36" y="19"/>
                  <a:pt x="36" y="19"/>
                </a:cubicBezTo>
                <a:close/>
                <a:moveTo>
                  <a:pt x="35" y="21"/>
                </a:moveTo>
                <a:cubicBezTo>
                  <a:pt x="35" y="21"/>
                  <a:pt x="35" y="21"/>
                  <a:pt x="35" y="21"/>
                </a:cubicBezTo>
                <a:cubicBezTo>
                  <a:pt x="35" y="21"/>
                  <a:pt x="35" y="21"/>
                  <a:pt x="35" y="21"/>
                </a:cubicBezTo>
                <a:close/>
                <a:moveTo>
                  <a:pt x="34" y="21"/>
                </a:moveTo>
                <a:cubicBezTo>
                  <a:pt x="34" y="21"/>
                  <a:pt x="34" y="21"/>
                  <a:pt x="34" y="21"/>
                </a:cubicBezTo>
                <a:close/>
                <a:moveTo>
                  <a:pt x="108" y="17"/>
                </a:moveTo>
                <a:cubicBezTo>
                  <a:pt x="103" y="18"/>
                  <a:pt x="99" y="18"/>
                  <a:pt x="95" y="18"/>
                </a:cubicBezTo>
                <a:cubicBezTo>
                  <a:pt x="98" y="18"/>
                  <a:pt x="102" y="17"/>
                  <a:pt x="104" y="18"/>
                </a:cubicBezTo>
                <a:cubicBezTo>
                  <a:pt x="105" y="17"/>
                  <a:pt x="107" y="17"/>
                  <a:pt x="108" y="17"/>
                </a:cubicBezTo>
                <a:close/>
                <a:moveTo>
                  <a:pt x="39" y="17"/>
                </a:moveTo>
                <a:cubicBezTo>
                  <a:pt x="39" y="16"/>
                  <a:pt x="39" y="17"/>
                  <a:pt x="39" y="16"/>
                </a:cubicBezTo>
                <a:cubicBezTo>
                  <a:pt x="39" y="16"/>
                  <a:pt x="40" y="16"/>
                  <a:pt x="40" y="16"/>
                </a:cubicBezTo>
                <a:cubicBezTo>
                  <a:pt x="39" y="16"/>
                  <a:pt x="38" y="16"/>
                  <a:pt x="37" y="16"/>
                </a:cubicBezTo>
                <a:cubicBezTo>
                  <a:pt x="38" y="16"/>
                  <a:pt x="38" y="17"/>
                  <a:pt x="39" y="16"/>
                </a:cubicBezTo>
                <a:cubicBezTo>
                  <a:pt x="39" y="16"/>
                  <a:pt x="39" y="16"/>
                  <a:pt x="38" y="16"/>
                </a:cubicBezTo>
                <a:cubicBezTo>
                  <a:pt x="39" y="16"/>
                  <a:pt x="39" y="16"/>
                  <a:pt x="39" y="16"/>
                </a:cubicBezTo>
                <a:cubicBezTo>
                  <a:pt x="39" y="16"/>
                  <a:pt x="39" y="17"/>
                  <a:pt x="39" y="17"/>
                </a:cubicBezTo>
                <a:cubicBezTo>
                  <a:pt x="39" y="17"/>
                  <a:pt x="39" y="17"/>
                  <a:pt x="39" y="17"/>
                </a:cubicBezTo>
                <a:close/>
                <a:moveTo>
                  <a:pt x="39" y="12"/>
                </a:moveTo>
                <a:cubicBezTo>
                  <a:pt x="38" y="12"/>
                  <a:pt x="38" y="12"/>
                  <a:pt x="39" y="12"/>
                </a:cubicBezTo>
                <a:cubicBezTo>
                  <a:pt x="39" y="12"/>
                  <a:pt x="38" y="12"/>
                  <a:pt x="38" y="12"/>
                </a:cubicBezTo>
                <a:cubicBezTo>
                  <a:pt x="38" y="12"/>
                  <a:pt x="38" y="12"/>
                  <a:pt x="39" y="12"/>
                </a:cubicBezTo>
                <a:close/>
                <a:moveTo>
                  <a:pt x="35" y="13"/>
                </a:moveTo>
                <a:cubicBezTo>
                  <a:pt x="35" y="13"/>
                  <a:pt x="35" y="13"/>
                  <a:pt x="35" y="13"/>
                </a:cubicBezTo>
                <a:cubicBezTo>
                  <a:pt x="35" y="13"/>
                  <a:pt x="36" y="13"/>
                  <a:pt x="37" y="13"/>
                </a:cubicBezTo>
                <a:cubicBezTo>
                  <a:pt x="36" y="13"/>
                  <a:pt x="36" y="13"/>
                  <a:pt x="37" y="13"/>
                </a:cubicBezTo>
                <a:cubicBezTo>
                  <a:pt x="37" y="12"/>
                  <a:pt x="38" y="13"/>
                  <a:pt x="38" y="12"/>
                </a:cubicBezTo>
                <a:cubicBezTo>
                  <a:pt x="37" y="12"/>
                  <a:pt x="36" y="12"/>
                  <a:pt x="36" y="13"/>
                </a:cubicBezTo>
                <a:cubicBezTo>
                  <a:pt x="36" y="12"/>
                  <a:pt x="35" y="12"/>
                  <a:pt x="35" y="12"/>
                </a:cubicBezTo>
                <a:cubicBezTo>
                  <a:pt x="35" y="13"/>
                  <a:pt x="34" y="12"/>
                  <a:pt x="34" y="13"/>
                </a:cubicBezTo>
                <a:cubicBezTo>
                  <a:pt x="34" y="13"/>
                  <a:pt x="35" y="13"/>
                  <a:pt x="35" y="13"/>
                </a:cubicBezTo>
                <a:close/>
                <a:moveTo>
                  <a:pt x="35" y="19"/>
                </a:moveTo>
                <a:cubicBezTo>
                  <a:pt x="35" y="19"/>
                  <a:pt x="36" y="19"/>
                  <a:pt x="36" y="19"/>
                </a:cubicBezTo>
                <a:cubicBezTo>
                  <a:pt x="36" y="19"/>
                  <a:pt x="35" y="19"/>
                  <a:pt x="35" y="19"/>
                </a:cubicBezTo>
                <a:close/>
                <a:moveTo>
                  <a:pt x="350" y="152"/>
                </a:moveTo>
                <a:cubicBezTo>
                  <a:pt x="349" y="186"/>
                  <a:pt x="348" y="220"/>
                  <a:pt x="347" y="253"/>
                </a:cubicBezTo>
                <a:cubicBezTo>
                  <a:pt x="347" y="269"/>
                  <a:pt x="346" y="288"/>
                  <a:pt x="345" y="303"/>
                </a:cubicBezTo>
                <a:cubicBezTo>
                  <a:pt x="345" y="308"/>
                  <a:pt x="345" y="312"/>
                  <a:pt x="345" y="317"/>
                </a:cubicBezTo>
                <a:cubicBezTo>
                  <a:pt x="345" y="321"/>
                  <a:pt x="345" y="321"/>
                  <a:pt x="345" y="321"/>
                </a:cubicBezTo>
                <a:cubicBezTo>
                  <a:pt x="345" y="323"/>
                  <a:pt x="345" y="323"/>
                  <a:pt x="345" y="323"/>
                </a:cubicBezTo>
                <a:cubicBezTo>
                  <a:pt x="345" y="324"/>
                  <a:pt x="345" y="324"/>
                  <a:pt x="345" y="324"/>
                </a:cubicBezTo>
                <a:cubicBezTo>
                  <a:pt x="345" y="325"/>
                  <a:pt x="345" y="325"/>
                  <a:pt x="345" y="325"/>
                </a:cubicBezTo>
                <a:cubicBezTo>
                  <a:pt x="345" y="325"/>
                  <a:pt x="345" y="325"/>
                  <a:pt x="345" y="325"/>
                </a:cubicBezTo>
                <a:cubicBezTo>
                  <a:pt x="345" y="325"/>
                  <a:pt x="345" y="325"/>
                  <a:pt x="345" y="325"/>
                </a:cubicBezTo>
                <a:cubicBezTo>
                  <a:pt x="345" y="326"/>
                  <a:pt x="345" y="326"/>
                  <a:pt x="345" y="326"/>
                </a:cubicBezTo>
                <a:cubicBezTo>
                  <a:pt x="344" y="327"/>
                  <a:pt x="344" y="327"/>
                  <a:pt x="344" y="327"/>
                </a:cubicBezTo>
                <a:cubicBezTo>
                  <a:pt x="344" y="327"/>
                  <a:pt x="344" y="328"/>
                  <a:pt x="344" y="329"/>
                </a:cubicBezTo>
                <a:cubicBezTo>
                  <a:pt x="343" y="330"/>
                  <a:pt x="343" y="331"/>
                  <a:pt x="342" y="331"/>
                </a:cubicBezTo>
                <a:cubicBezTo>
                  <a:pt x="341" y="332"/>
                  <a:pt x="340" y="333"/>
                  <a:pt x="339" y="334"/>
                </a:cubicBezTo>
                <a:cubicBezTo>
                  <a:pt x="338" y="335"/>
                  <a:pt x="336" y="336"/>
                  <a:pt x="334" y="336"/>
                </a:cubicBezTo>
                <a:cubicBezTo>
                  <a:pt x="328" y="339"/>
                  <a:pt x="322" y="340"/>
                  <a:pt x="317" y="342"/>
                </a:cubicBezTo>
                <a:cubicBezTo>
                  <a:pt x="305" y="344"/>
                  <a:pt x="294" y="345"/>
                  <a:pt x="285" y="346"/>
                </a:cubicBezTo>
                <a:cubicBezTo>
                  <a:pt x="270" y="348"/>
                  <a:pt x="255" y="349"/>
                  <a:pt x="240" y="350"/>
                </a:cubicBezTo>
                <a:cubicBezTo>
                  <a:pt x="222" y="351"/>
                  <a:pt x="222" y="351"/>
                  <a:pt x="222" y="351"/>
                </a:cubicBezTo>
                <a:cubicBezTo>
                  <a:pt x="215" y="351"/>
                  <a:pt x="215" y="351"/>
                  <a:pt x="215" y="351"/>
                </a:cubicBezTo>
                <a:cubicBezTo>
                  <a:pt x="205" y="352"/>
                  <a:pt x="195" y="352"/>
                  <a:pt x="186" y="352"/>
                </a:cubicBezTo>
                <a:cubicBezTo>
                  <a:pt x="180" y="352"/>
                  <a:pt x="175" y="352"/>
                  <a:pt x="170" y="353"/>
                </a:cubicBezTo>
                <a:cubicBezTo>
                  <a:pt x="153" y="353"/>
                  <a:pt x="131" y="352"/>
                  <a:pt x="111" y="352"/>
                </a:cubicBezTo>
                <a:cubicBezTo>
                  <a:pt x="106" y="351"/>
                  <a:pt x="101" y="351"/>
                  <a:pt x="96" y="351"/>
                </a:cubicBezTo>
                <a:cubicBezTo>
                  <a:pt x="88" y="350"/>
                  <a:pt x="88" y="350"/>
                  <a:pt x="88" y="350"/>
                </a:cubicBezTo>
                <a:cubicBezTo>
                  <a:pt x="79" y="350"/>
                  <a:pt x="67" y="349"/>
                  <a:pt x="58" y="348"/>
                </a:cubicBezTo>
                <a:cubicBezTo>
                  <a:pt x="53" y="347"/>
                  <a:pt x="48" y="346"/>
                  <a:pt x="43" y="345"/>
                </a:cubicBezTo>
                <a:cubicBezTo>
                  <a:pt x="37" y="344"/>
                  <a:pt x="32" y="343"/>
                  <a:pt x="27" y="341"/>
                </a:cubicBezTo>
                <a:cubicBezTo>
                  <a:pt x="24" y="340"/>
                  <a:pt x="22" y="339"/>
                  <a:pt x="19" y="338"/>
                </a:cubicBezTo>
                <a:cubicBezTo>
                  <a:pt x="16" y="337"/>
                  <a:pt x="14" y="335"/>
                  <a:pt x="11" y="332"/>
                </a:cubicBezTo>
                <a:cubicBezTo>
                  <a:pt x="10" y="331"/>
                  <a:pt x="9" y="329"/>
                  <a:pt x="9" y="328"/>
                </a:cubicBezTo>
                <a:cubicBezTo>
                  <a:pt x="9" y="327"/>
                  <a:pt x="9" y="326"/>
                  <a:pt x="9" y="326"/>
                </a:cubicBezTo>
                <a:cubicBezTo>
                  <a:pt x="8" y="326"/>
                  <a:pt x="8" y="326"/>
                  <a:pt x="8" y="326"/>
                </a:cubicBezTo>
                <a:cubicBezTo>
                  <a:pt x="8" y="325"/>
                  <a:pt x="8" y="325"/>
                  <a:pt x="8" y="325"/>
                </a:cubicBezTo>
                <a:cubicBezTo>
                  <a:pt x="7" y="319"/>
                  <a:pt x="7" y="319"/>
                  <a:pt x="7" y="319"/>
                </a:cubicBezTo>
                <a:cubicBezTo>
                  <a:pt x="7" y="316"/>
                  <a:pt x="6" y="312"/>
                  <a:pt x="6" y="308"/>
                </a:cubicBezTo>
                <a:cubicBezTo>
                  <a:pt x="5" y="300"/>
                  <a:pt x="4" y="292"/>
                  <a:pt x="3" y="285"/>
                </a:cubicBezTo>
                <a:cubicBezTo>
                  <a:pt x="3" y="284"/>
                  <a:pt x="3" y="284"/>
                  <a:pt x="3" y="283"/>
                </a:cubicBezTo>
                <a:cubicBezTo>
                  <a:pt x="3" y="273"/>
                  <a:pt x="2" y="262"/>
                  <a:pt x="1" y="252"/>
                </a:cubicBezTo>
                <a:cubicBezTo>
                  <a:pt x="1" y="250"/>
                  <a:pt x="1" y="250"/>
                  <a:pt x="1" y="249"/>
                </a:cubicBezTo>
                <a:cubicBezTo>
                  <a:pt x="1" y="244"/>
                  <a:pt x="1" y="241"/>
                  <a:pt x="1" y="236"/>
                </a:cubicBezTo>
                <a:cubicBezTo>
                  <a:pt x="1" y="216"/>
                  <a:pt x="0" y="202"/>
                  <a:pt x="1" y="186"/>
                </a:cubicBezTo>
                <a:cubicBezTo>
                  <a:pt x="1" y="177"/>
                  <a:pt x="1" y="166"/>
                  <a:pt x="1" y="157"/>
                </a:cubicBezTo>
                <a:cubicBezTo>
                  <a:pt x="1" y="149"/>
                  <a:pt x="1" y="149"/>
                  <a:pt x="1" y="149"/>
                </a:cubicBezTo>
                <a:cubicBezTo>
                  <a:pt x="1" y="146"/>
                  <a:pt x="1" y="145"/>
                  <a:pt x="1" y="142"/>
                </a:cubicBezTo>
                <a:cubicBezTo>
                  <a:pt x="2" y="137"/>
                  <a:pt x="2" y="137"/>
                  <a:pt x="2" y="137"/>
                </a:cubicBezTo>
                <a:cubicBezTo>
                  <a:pt x="2" y="128"/>
                  <a:pt x="2" y="128"/>
                  <a:pt x="2" y="128"/>
                </a:cubicBezTo>
                <a:cubicBezTo>
                  <a:pt x="2" y="119"/>
                  <a:pt x="2" y="119"/>
                  <a:pt x="2" y="119"/>
                </a:cubicBezTo>
                <a:cubicBezTo>
                  <a:pt x="3" y="110"/>
                  <a:pt x="3" y="110"/>
                  <a:pt x="3" y="110"/>
                </a:cubicBezTo>
                <a:cubicBezTo>
                  <a:pt x="3" y="102"/>
                  <a:pt x="3" y="95"/>
                  <a:pt x="4" y="86"/>
                </a:cubicBezTo>
                <a:cubicBezTo>
                  <a:pt x="5" y="66"/>
                  <a:pt x="5" y="66"/>
                  <a:pt x="5" y="66"/>
                </a:cubicBezTo>
                <a:cubicBezTo>
                  <a:pt x="6" y="54"/>
                  <a:pt x="6" y="54"/>
                  <a:pt x="6" y="54"/>
                </a:cubicBezTo>
                <a:cubicBezTo>
                  <a:pt x="6" y="48"/>
                  <a:pt x="6" y="48"/>
                  <a:pt x="6" y="48"/>
                </a:cubicBezTo>
                <a:cubicBezTo>
                  <a:pt x="7" y="40"/>
                  <a:pt x="7" y="40"/>
                  <a:pt x="7" y="40"/>
                </a:cubicBezTo>
                <a:cubicBezTo>
                  <a:pt x="7" y="39"/>
                  <a:pt x="7" y="39"/>
                  <a:pt x="7" y="39"/>
                </a:cubicBezTo>
                <a:cubicBezTo>
                  <a:pt x="7" y="39"/>
                  <a:pt x="7" y="39"/>
                  <a:pt x="7" y="39"/>
                </a:cubicBezTo>
                <a:cubicBezTo>
                  <a:pt x="7" y="38"/>
                  <a:pt x="7" y="38"/>
                  <a:pt x="7" y="38"/>
                </a:cubicBezTo>
                <a:cubicBezTo>
                  <a:pt x="7" y="38"/>
                  <a:pt x="7" y="38"/>
                  <a:pt x="7" y="37"/>
                </a:cubicBezTo>
                <a:cubicBezTo>
                  <a:pt x="7" y="36"/>
                  <a:pt x="7" y="35"/>
                  <a:pt x="7" y="34"/>
                </a:cubicBezTo>
                <a:cubicBezTo>
                  <a:pt x="6" y="34"/>
                  <a:pt x="6" y="34"/>
                  <a:pt x="6" y="34"/>
                </a:cubicBezTo>
                <a:cubicBezTo>
                  <a:pt x="6" y="34"/>
                  <a:pt x="6" y="33"/>
                  <a:pt x="6" y="33"/>
                </a:cubicBezTo>
                <a:cubicBezTo>
                  <a:pt x="6" y="33"/>
                  <a:pt x="7" y="32"/>
                  <a:pt x="7" y="31"/>
                </a:cubicBezTo>
                <a:cubicBezTo>
                  <a:pt x="6" y="31"/>
                  <a:pt x="6" y="31"/>
                  <a:pt x="6" y="31"/>
                </a:cubicBezTo>
                <a:cubicBezTo>
                  <a:pt x="6" y="30"/>
                  <a:pt x="7" y="30"/>
                  <a:pt x="7" y="30"/>
                </a:cubicBezTo>
                <a:cubicBezTo>
                  <a:pt x="7" y="29"/>
                  <a:pt x="6" y="29"/>
                  <a:pt x="6" y="29"/>
                </a:cubicBezTo>
                <a:cubicBezTo>
                  <a:pt x="6" y="29"/>
                  <a:pt x="7" y="28"/>
                  <a:pt x="7" y="28"/>
                </a:cubicBezTo>
                <a:cubicBezTo>
                  <a:pt x="7" y="28"/>
                  <a:pt x="7" y="28"/>
                  <a:pt x="7" y="28"/>
                </a:cubicBezTo>
                <a:cubicBezTo>
                  <a:pt x="7" y="27"/>
                  <a:pt x="8" y="26"/>
                  <a:pt x="8" y="25"/>
                </a:cubicBezTo>
                <a:cubicBezTo>
                  <a:pt x="8" y="25"/>
                  <a:pt x="8" y="25"/>
                  <a:pt x="8" y="25"/>
                </a:cubicBezTo>
                <a:cubicBezTo>
                  <a:pt x="8" y="24"/>
                  <a:pt x="9" y="23"/>
                  <a:pt x="10" y="22"/>
                </a:cubicBezTo>
                <a:cubicBezTo>
                  <a:pt x="10" y="22"/>
                  <a:pt x="10" y="22"/>
                  <a:pt x="10" y="22"/>
                </a:cubicBezTo>
                <a:cubicBezTo>
                  <a:pt x="10" y="22"/>
                  <a:pt x="11" y="22"/>
                  <a:pt x="11" y="21"/>
                </a:cubicBezTo>
                <a:cubicBezTo>
                  <a:pt x="11" y="21"/>
                  <a:pt x="11" y="21"/>
                  <a:pt x="12" y="21"/>
                </a:cubicBezTo>
                <a:cubicBezTo>
                  <a:pt x="12" y="21"/>
                  <a:pt x="12" y="21"/>
                  <a:pt x="13" y="20"/>
                </a:cubicBezTo>
                <a:cubicBezTo>
                  <a:pt x="13" y="20"/>
                  <a:pt x="13" y="20"/>
                  <a:pt x="14" y="20"/>
                </a:cubicBezTo>
                <a:cubicBezTo>
                  <a:pt x="14" y="20"/>
                  <a:pt x="15" y="20"/>
                  <a:pt x="15" y="19"/>
                </a:cubicBezTo>
                <a:cubicBezTo>
                  <a:pt x="16" y="20"/>
                  <a:pt x="17" y="19"/>
                  <a:pt x="18" y="20"/>
                </a:cubicBezTo>
                <a:cubicBezTo>
                  <a:pt x="19" y="20"/>
                  <a:pt x="19" y="19"/>
                  <a:pt x="19" y="20"/>
                </a:cubicBezTo>
                <a:cubicBezTo>
                  <a:pt x="19" y="20"/>
                  <a:pt x="20" y="20"/>
                  <a:pt x="21" y="20"/>
                </a:cubicBezTo>
                <a:cubicBezTo>
                  <a:pt x="21" y="20"/>
                  <a:pt x="21" y="21"/>
                  <a:pt x="21" y="21"/>
                </a:cubicBezTo>
                <a:cubicBezTo>
                  <a:pt x="21" y="21"/>
                  <a:pt x="22" y="21"/>
                  <a:pt x="22" y="21"/>
                </a:cubicBezTo>
                <a:cubicBezTo>
                  <a:pt x="22" y="22"/>
                  <a:pt x="24" y="23"/>
                  <a:pt x="24" y="24"/>
                </a:cubicBezTo>
                <a:cubicBezTo>
                  <a:pt x="24" y="24"/>
                  <a:pt x="24" y="25"/>
                  <a:pt x="24" y="25"/>
                </a:cubicBezTo>
                <a:cubicBezTo>
                  <a:pt x="24" y="25"/>
                  <a:pt x="25" y="26"/>
                  <a:pt x="25" y="26"/>
                </a:cubicBezTo>
                <a:cubicBezTo>
                  <a:pt x="25" y="27"/>
                  <a:pt x="25" y="27"/>
                  <a:pt x="25" y="28"/>
                </a:cubicBezTo>
                <a:cubicBezTo>
                  <a:pt x="25" y="28"/>
                  <a:pt x="25" y="28"/>
                  <a:pt x="25" y="29"/>
                </a:cubicBezTo>
                <a:cubicBezTo>
                  <a:pt x="25" y="29"/>
                  <a:pt x="26" y="30"/>
                  <a:pt x="26" y="30"/>
                </a:cubicBezTo>
                <a:cubicBezTo>
                  <a:pt x="26" y="31"/>
                  <a:pt x="26" y="31"/>
                  <a:pt x="26" y="32"/>
                </a:cubicBezTo>
                <a:cubicBezTo>
                  <a:pt x="26" y="32"/>
                  <a:pt x="26" y="32"/>
                  <a:pt x="26" y="32"/>
                </a:cubicBezTo>
                <a:cubicBezTo>
                  <a:pt x="26" y="33"/>
                  <a:pt x="25" y="33"/>
                  <a:pt x="25" y="33"/>
                </a:cubicBezTo>
                <a:cubicBezTo>
                  <a:pt x="25" y="34"/>
                  <a:pt x="25" y="34"/>
                  <a:pt x="25" y="34"/>
                </a:cubicBezTo>
                <a:cubicBezTo>
                  <a:pt x="25" y="34"/>
                  <a:pt x="24" y="34"/>
                  <a:pt x="24" y="35"/>
                </a:cubicBezTo>
                <a:cubicBezTo>
                  <a:pt x="24" y="35"/>
                  <a:pt x="25" y="36"/>
                  <a:pt x="24" y="36"/>
                </a:cubicBezTo>
                <a:cubicBezTo>
                  <a:pt x="24" y="37"/>
                  <a:pt x="24" y="38"/>
                  <a:pt x="24" y="39"/>
                </a:cubicBezTo>
                <a:cubicBezTo>
                  <a:pt x="23" y="39"/>
                  <a:pt x="23" y="39"/>
                  <a:pt x="23" y="39"/>
                </a:cubicBezTo>
                <a:cubicBezTo>
                  <a:pt x="23" y="40"/>
                  <a:pt x="23" y="40"/>
                  <a:pt x="23" y="40"/>
                </a:cubicBezTo>
                <a:cubicBezTo>
                  <a:pt x="23" y="40"/>
                  <a:pt x="23" y="40"/>
                  <a:pt x="23" y="40"/>
                </a:cubicBezTo>
                <a:cubicBezTo>
                  <a:pt x="23" y="43"/>
                  <a:pt x="23" y="43"/>
                  <a:pt x="23" y="43"/>
                </a:cubicBezTo>
                <a:cubicBezTo>
                  <a:pt x="22" y="51"/>
                  <a:pt x="22" y="59"/>
                  <a:pt x="21" y="66"/>
                </a:cubicBezTo>
                <a:cubicBezTo>
                  <a:pt x="21" y="72"/>
                  <a:pt x="20" y="78"/>
                  <a:pt x="20" y="85"/>
                </a:cubicBezTo>
                <a:cubicBezTo>
                  <a:pt x="19" y="104"/>
                  <a:pt x="18" y="123"/>
                  <a:pt x="17" y="141"/>
                </a:cubicBezTo>
                <a:cubicBezTo>
                  <a:pt x="17" y="152"/>
                  <a:pt x="16" y="167"/>
                  <a:pt x="16" y="176"/>
                </a:cubicBezTo>
                <a:cubicBezTo>
                  <a:pt x="16" y="189"/>
                  <a:pt x="16" y="200"/>
                  <a:pt x="16" y="211"/>
                </a:cubicBezTo>
                <a:cubicBezTo>
                  <a:pt x="16" y="232"/>
                  <a:pt x="16" y="232"/>
                  <a:pt x="16" y="232"/>
                </a:cubicBezTo>
                <a:cubicBezTo>
                  <a:pt x="16" y="238"/>
                  <a:pt x="16" y="238"/>
                  <a:pt x="16" y="238"/>
                </a:cubicBezTo>
                <a:cubicBezTo>
                  <a:pt x="17" y="258"/>
                  <a:pt x="17" y="258"/>
                  <a:pt x="17" y="258"/>
                </a:cubicBezTo>
                <a:cubicBezTo>
                  <a:pt x="17" y="264"/>
                  <a:pt x="17" y="270"/>
                  <a:pt x="18" y="276"/>
                </a:cubicBezTo>
                <a:cubicBezTo>
                  <a:pt x="18" y="285"/>
                  <a:pt x="19" y="296"/>
                  <a:pt x="21" y="307"/>
                </a:cubicBezTo>
                <a:cubicBezTo>
                  <a:pt x="21" y="312"/>
                  <a:pt x="22" y="318"/>
                  <a:pt x="23" y="323"/>
                </a:cubicBezTo>
                <a:cubicBezTo>
                  <a:pt x="23" y="323"/>
                  <a:pt x="23" y="323"/>
                  <a:pt x="23" y="323"/>
                </a:cubicBezTo>
                <a:cubicBezTo>
                  <a:pt x="23" y="323"/>
                  <a:pt x="23" y="323"/>
                  <a:pt x="23" y="323"/>
                </a:cubicBezTo>
                <a:cubicBezTo>
                  <a:pt x="23" y="323"/>
                  <a:pt x="23" y="323"/>
                  <a:pt x="23" y="323"/>
                </a:cubicBezTo>
                <a:cubicBezTo>
                  <a:pt x="22" y="323"/>
                  <a:pt x="22" y="323"/>
                  <a:pt x="22" y="323"/>
                </a:cubicBezTo>
                <a:cubicBezTo>
                  <a:pt x="22" y="324"/>
                  <a:pt x="21" y="324"/>
                  <a:pt x="21" y="324"/>
                </a:cubicBezTo>
                <a:cubicBezTo>
                  <a:pt x="21" y="324"/>
                  <a:pt x="21" y="324"/>
                  <a:pt x="21" y="324"/>
                </a:cubicBezTo>
                <a:cubicBezTo>
                  <a:pt x="21" y="324"/>
                  <a:pt x="21" y="324"/>
                  <a:pt x="21" y="324"/>
                </a:cubicBezTo>
                <a:cubicBezTo>
                  <a:pt x="21" y="324"/>
                  <a:pt x="21" y="324"/>
                  <a:pt x="21" y="324"/>
                </a:cubicBezTo>
                <a:cubicBezTo>
                  <a:pt x="21" y="324"/>
                  <a:pt x="21" y="324"/>
                  <a:pt x="21" y="324"/>
                </a:cubicBezTo>
                <a:cubicBezTo>
                  <a:pt x="21" y="324"/>
                  <a:pt x="21" y="324"/>
                  <a:pt x="21" y="324"/>
                </a:cubicBezTo>
                <a:cubicBezTo>
                  <a:pt x="20" y="324"/>
                  <a:pt x="20" y="324"/>
                  <a:pt x="21" y="324"/>
                </a:cubicBezTo>
                <a:cubicBezTo>
                  <a:pt x="21" y="324"/>
                  <a:pt x="21" y="324"/>
                  <a:pt x="21" y="324"/>
                </a:cubicBezTo>
                <a:cubicBezTo>
                  <a:pt x="21" y="324"/>
                  <a:pt x="21" y="324"/>
                  <a:pt x="21" y="324"/>
                </a:cubicBezTo>
                <a:cubicBezTo>
                  <a:pt x="22" y="324"/>
                  <a:pt x="24" y="324"/>
                  <a:pt x="23" y="324"/>
                </a:cubicBezTo>
                <a:cubicBezTo>
                  <a:pt x="23" y="324"/>
                  <a:pt x="23" y="324"/>
                  <a:pt x="23" y="324"/>
                </a:cubicBezTo>
                <a:cubicBezTo>
                  <a:pt x="23" y="323"/>
                  <a:pt x="23" y="323"/>
                  <a:pt x="23" y="323"/>
                </a:cubicBezTo>
                <a:cubicBezTo>
                  <a:pt x="23" y="323"/>
                  <a:pt x="23" y="323"/>
                  <a:pt x="23" y="323"/>
                </a:cubicBezTo>
                <a:cubicBezTo>
                  <a:pt x="23" y="323"/>
                  <a:pt x="24" y="324"/>
                  <a:pt x="25" y="324"/>
                </a:cubicBezTo>
                <a:cubicBezTo>
                  <a:pt x="27" y="325"/>
                  <a:pt x="29" y="326"/>
                  <a:pt x="32" y="327"/>
                </a:cubicBezTo>
                <a:cubicBezTo>
                  <a:pt x="33" y="328"/>
                  <a:pt x="34" y="328"/>
                  <a:pt x="35" y="328"/>
                </a:cubicBezTo>
                <a:cubicBezTo>
                  <a:pt x="49" y="332"/>
                  <a:pt x="62" y="333"/>
                  <a:pt x="75" y="335"/>
                </a:cubicBezTo>
                <a:cubicBezTo>
                  <a:pt x="91" y="336"/>
                  <a:pt x="111" y="337"/>
                  <a:pt x="128" y="338"/>
                </a:cubicBezTo>
                <a:cubicBezTo>
                  <a:pt x="143" y="338"/>
                  <a:pt x="158" y="338"/>
                  <a:pt x="173" y="338"/>
                </a:cubicBezTo>
                <a:cubicBezTo>
                  <a:pt x="185" y="338"/>
                  <a:pt x="197" y="338"/>
                  <a:pt x="208" y="337"/>
                </a:cubicBezTo>
                <a:cubicBezTo>
                  <a:pt x="221" y="337"/>
                  <a:pt x="221" y="337"/>
                  <a:pt x="221" y="337"/>
                </a:cubicBezTo>
                <a:cubicBezTo>
                  <a:pt x="239" y="336"/>
                  <a:pt x="239" y="336"/>
                  <a:pt x="239" y="336"/>
                </a:cubicBezTo>
                <a:cubicBezTo>
                  <a:pt x="250" y="335"/>
                  <a:pt x="261" y="335"/>
                  <a:pt x="272" y="333"/>
                </a:cubicBezTo>
                <a:cubicBezTo>
                  <a:pt x="282" y="333"/>
                  <a:pt x="292" y="331"/>
                  <a:pt x="302" y="330"/>
                </a:cubicBezTo>
                <a:cubicBezTo>
                  <a:pt x="305" y="329"/>
                  <a:pt x="309" y="329"/>
                  <a:pt x="312" y="328"/>
                </a:cubicBezTo>
                <a:cubicBezTo>
                  <a:pt x="315" y="328"/>
                  <a:pt x="317" y="327"/>
                  <a:pt x="319" y="327"/>
                </a:cubicBezTo>
                <a:cubicBezTo>
                  <a:pt x="322" y="326"/>
                  <a:pt x="325" y="325"/>
                  <a:pt x="328" y="324"/>
                </a:cubicBezTo>
                <a:cubicBezTo>
                  <a:pt x="329" y="324"/>
                  <a:pt x="330" y="323"/>
                  <a:pt x="331" y="323"/>
                </a:cubicBezTo>
                <a:cubicBezTo>
                  <a:pt x="331" y="324"/>
                  <a:pt x="331" y="324"/>
                  <a:pt x="331" y="324"/>
                </a:cubicBezTo>
                <a:cubicBezTo>
                  <a:pt x="331" y="325"/>
                  <a:pt x="331" y="325"/>
                  <a:pt x="331" y="325"/>
                </a:cubicBezTo>
                <a:cubicBezTo>
                  <a:pt x="330" y="325"/>
                  <a:pt x="330" y="325"/>
                  <a:pt x="330" y="325"/>
                </a:cubicBezTo>
                <a:cubicBezTo>
                  <a:pt x="327" y="325"/>
                  <a:pt x="332"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6" y="325"/>
                  <a:pt x="335" y="325"/>
                  <a:pt x="335" y="325"/>
                </a:cubicBezTo>
                <a:cubicBezTo>
                  <a:pt x="334" y="324"/>
                  <a:pt x="333" y="324"/>
                  <a:pt x="333" y="323"/>
                </a:cubicBezTo>
                <a:cubicBezTo>
                  <a:pt x="332" y="323"/>
                  <a:pt x="332" y="322"/>
                  <a:pt x="331" y="322"/>
                </a:cubicBezTo>
                <a:cubicBezTo>
                  <a:pt x="331" y="322"/>
                  <a:pt x="331" y="322"/>
                  <a:pt x="331" y="322"/>
                </a:cubicBezTo>
                <a:cubicBezTo>
                  <a:pt x="331" y="322"/>
                  <a:pt x="331" y="322"/>
                  <a:pt x="331" y="322"/>
                </a:cubicBezTo>
                <a:cubicBezTo>
                  <a:pt x="331" y="322"/>
                  <a:pt x="331" y="323"/>
                  <a:pt x="331" y="323"/>
                </a:cubicBezTo>
                <a:cubicBezTo>
                  <a:pt x="332" y="302"/>
                  <a:pt x="332" y="302"/>
                  <a:pt x="332" y="302"/>
                </a:cubicBezTo>
                <a:cubicBezTo>
                  <a:pt x="332" y="282"/>
                  <a:pt x="333" y="263"/>
                  <a:pt x="334" y="241"/>
                </a:cubicBezTo>
                <a:cubicBezTo>
                  <a:pt x="334" y="225"/>
                  <a:pt x="335" y="208"/>
                  <a:pt x="335" y="190"/>
                </a:cubicBezTo>
                <a:cubicBezTo>
                  <a:pt x="336" y="167"/>
                  <a:pt x="337" y="143"/>
                  <a:pt x="337" y="119"/>
                </a:cubicBezTo>
                <a:cubicBezTo>
                  <a:pt x="337" y="93"/>
                  <a:pt x="337" y="67"/>
                  <a:pt x="335" y="43"/>
                </a:cubicBezTo>
                <a:cubicBezTo>
                  <a:pt x="335" y="42"/>
                  <a:pt x="335" y="41"/>
                  <a:pt x="335" y="39"/>
                </a:cubicBezTo>
                <a:cubicBezTo>
                  <a:pt x="335" y="36"/>
                  <a:pt x="335" y="37"/>
                  <a:pt x="334" y="34"/>
                </a:cubicBezTo>
                <a:cubicBezTo>
                  <a:pt x="334" y="32"/>
                  <a:pt x="335" y="33"/>
                  <a:pt x="334" y="32"/>
                </a:cubicBezTo>
                <a:cubicBezTo>
                  <a:pt x="334" y="29"/>
                  <a:pt x="334" y="27"/>
                  <a:pt x="333" y="24"/>
                </a:cubicBezTo>
                <a:cubicBezTo>
                  <a:pt x="333" y="23"/>
                  <a:pt x="333" y="22"/>
                  <a:pt x="332" y="21"/>
                </a:cubicBezTo>
                <a:cubicBezTo>
                  <a:pt x="332" y="21"/>
                  <a:pt x="332" y="21"/>
                  <a:pt x="332" y="21"/>
                </a:cubicBezTo>
                <a:cubicBezTo>
                  <a:pt x="332" y="21"/>
                  <a:pt x="332" y="21"/>
                  <a:pt x="332" y="21"/>
                </a:cubicBezTo>
                <a:cubicBezTo>
                  <a:pt x="332" y="21"/>
                  <a:pt x="333" y="21"/>
                  <a:pt x="333" y="20"/>
                </a:cubicBezTo>
                <a:cubicBezTo>
                  <a:pt x="333" y="20"/>
                  <a:pt x="333" y="20"/>
                  <a:pt x="333" y="20"/>
                </a:cubicBezTo>
                <a:cubicBezTo>
                  <a:pt x="334" y="20"/>
                  <a:pt x="334" y="20"/>
                  <a:pt x="334" y="20"/>
                </a:cubicBezTo>
                <a:cubicBezTo>
                  <a:pt x="334" y="20"/>
                  <a:pt x="334" y="19"/>
                  <a:pt x="334" y="19"/>
                </a:cubicBezTo>
                <a:cubicBezTo>
                  <a:pt x="334" y="19"/>
                  <a:pt x="334" y="19"/>
                  <a:pt x="334" y="19"/>
                </a:cubicBezTo>
                <a:cubicBezTo>
                  <a:pt x="334" y="19"/>
                  <a:pt x="334" y="19"/>
                  <a:pt x="334" y="19"/>
                </a:cubicBezTo>
                <a:cubicBezTo>
                  <a:pt x="334" y="20"/>
                  <a:pt x="334" y="20"/>
                  <a:pt x="334" y="20"/>
                </a:cubicBezTo>
                <a:cubicBezTo>
                  <a:pt x="333" y="20"/>
                  <a:pt x="333" y="20"/>
                  <a:pt x="333" y="20"/>
                </a:cubicBezTo>
                <a:cubicBezTo>
                  <a:pt x="333" y="20"/>
                  <a:pt x="333" y="20"/>
                  <a:pt x="333" y="20"/>
                </a:cubicBezTo>
                <a:cubicBezTo>
                  <a:pt x="333" y="21"/>
                  <a:pt x="332" y="21"/>
                  <a:pt x="332" y="21"/>
                </a:cubicBezTo>
                <a:cubicBezTo>
                  <a:pt x="332" y="21"/>
                  <a:pt x="332" y="21"/>
                  <a:pt x="332" y="21"/>
                </a:cubicBezTo>
                <a:cubicBezTo>
                  <a:pt x="332" y="21"/>
                  <a:pt x="331" y="21"/>
                  <a:pt x="331" y="20"/>
                </a:cubicBezTo>
                <a:cubicBezTo>
                  <a:pt x="330" y="20"/>
                  <a:pt x="329" y="20"/>
                  <a:pt x="328" y="19"/>
                </a:cubicBezTo>
                <a:cubicBezTo>
                  <a:pt x="326" y="19"/>
                  <a:pt x="323" y="18"/>
                  <a:pt x="321" y="18"/>
                </a:cubicBezTo>
                <a:cubicBezTo>
                  <a:pt x="311" y="16"/>
                  <a:pt x="300" y="15"/>
                  <a:pt x="290" y="14"/>
                </a:cubicBezTo>
                <a:cubicBezTo>
                  <a:pt x="287" y="14"/>
                  <a:pt x="290" y="14"/>
                  <a:pt x="288" y="14"/>
                </a:cubicBezTo>
                <a:cubicBezTo>
                  <a:pt x="276" y="13"/>
                  <a:pt x="259" y="13"/>
                  <a:pt x="244" y="13"/>
                </a:cubicBezTo>
                <a:cubicBezTo>
                  <a:pt x="226" y="13"/>
                  <a:pt x="226" y="13"/>
                  <a:pt x="226" y="13"/>
                </a:cubicBezTo>
                <a:cubicBezTo>
                  <a:pt x="225" y="13"/>
                  <a:pt x="225" y="13"/>
                  <a:pt x="224" y="13"/>
                </a:cubicBezTo>
                <a:cubicBezTo>
                  <a:pt x="222" y="13"/>
                  <a:pt x="223" y="13"/>
                  <a:pt x="222" y="13"/>
                </a:cubicBezTo>
                <a:cubicBezTo>
                  <a:pt x="217" y="13"/>
                  <a:pt x="217" y="13"/>
                  <a:pt x="217" y="13"/>
                </a:cubicBezTo>
                <a:cubicBezTo>
                  <a:pt x="202" y="13"/>
                  <a:pt x="188" y="13"/>
                  <a:pt x="173" y="14"/>
                </a:cubicBezTo>
                <a:cubicBezTo>
                  <a:pt x="170" y="13"/>
                  <a:pt x="170" y="13"/>
                  <a:pt x="166" y="14"/>
                </a:cubicBezTo>
                <a:cubicBezTo>
                  <a:pt x="163" y="14"/>
                  <a:pt x="163" y="14"/>
                  <a:pt x="160" y="14"/>
                </a:cubicBezTo>
                <a:cubicBezTo>
                  <a:pt x="160" y="14"/>
                  <a:pt x="156" y="14"/>
                  <a:pt x="156" y="14"/>
                </a:cubicBezTo>
                <a:cubicBezTo>
                  <a:pt x="155" y="14"/>
                  <a:pt x="156" y="14"/>
                  <a:pt x="155" y="14"/>
                </a:cubicBezTo>
                <a:cubicBezTo>
                  <a:pt x="153" y="14"/>
                  <a:pt x="144" y="14"/>
                  <a:pt x="138" y="14"/>
                </a:cubicBezTo>
                <a:cubicBezTo>
                  <a:pt x="132" y="15"/>
                  <a:pt x="125" y="15"/>
                  <a:pt x="117" y="15"/>
                </a:cubicBezTo>
                <a:cubicBezTo>
                  <a:pt x="125" y="15"/>
                  <a:pt x="131" y="14"/>
                  <a:pt x="133" y="14"/>
                </a:cubicBezTo>
                <a:cubicBezTo>
                  <a:pt x="125" y="14"/>
                  <a:pt x="112" y="14"/>
                  <a:pt x="105" y="14"/>
                </a:cubicBezTo>
                <a:cubicBezTo>
                  <a:pt x="47" y="18"/>
                  <a:pt x="47" y="18"/>
                  <a:pt x="47" y="18"/>
                </a:cubicBezTo>
                <a:cubicBezTo>
                  <a:pt x="45" y="18"/>
                  <a:pt x="45" y="18"/>
                  <a:pt x="45" y="18"/>
                </a:cubicBezTo>
                <a:cubicBezTo>
                  <a:pt x="39" y="18"/>
                  <a:pt x="39" y="18"/>
                  <a:pt x="39" y="18"/>
                </a:cubicBezTo>
                <a:cubicBezTo>
                  <a:pt x="38" y="18"/>
                  <a:pt x="38" y="18"/>
                  <a:pt x="38" y="18"/>
                </a:cubicBezTo>
                <a:cubicBezTo>
                  <a:pt x="38" y="18"/>
                  <a:pt x="37" y="18"/>
                  <a:pt x="36" y="18"/>
                </a:cubicBezTo>
                <a:cubicBezTo>
                  <a:pt x="38" y="18"/>
                  <a:pt x="38" y="18"/>
                  <a:pt x="38" y="18"/>
                </a:cubicBezTo>
                <a:cubicBezTo>
                  <a:pt x="39" y="18"/>
                  <a:pt x="39" y="18"/>
                  <a:pt x="39" y="18"/>
                </a:cubicBezTo>
                <a:cubicBezTo>
                  <a:pt x="41" y="18"/>
                  <a:pt x="41" y="18"/>
                  <a:pt x="41" y="18"/>
                </a:cubicBezTo>
                <a:cubicBezTo>
                  <a:pt x="99" y="15"/>
                  <a:pt x="99" y="15"/>
                  <a:pt x="99" y="15"/>
                </a:cubicBezTo>
                <a:cubicBezTo>
                  <a:pt x="143" y="13"/>
                  <a:pt x="143" y="13"/>
                  <a:pt x="143" y="13"/>
                </a:cubicBezTo>
                <a:cubicBezTo>
                  <a:pt x="151" y="12"/>
                  <a:pt x="155" y="12"/>
                  <a:pt x="151" y="12"/>
                </a:cubicBezTo>
                <a:cubicBezTo>
                  <a:pt x="141" y="12"/>
                  <a:pt x="132" y="12"/>
                  <a:pt x="123" y="12"/>
                </a:cubicBezTo>
                <a:cubicBezTo>
                  <a:pt x="121" y="12"/>
                  <a:pt x="119" y="12"/>
                  <a:pt x="121" y="12"/>
                </a:cubicBezTo>
                <a:cubicBezTo>
                  <a:pt x="141" y="11"/>
                  <a:pt x="164" y="10"/>
                  <a:pt x="181" y="10"/>
                </a:cubicBezTo>
                <a:cubicBezTo>
                  <a:pt x="183" y="10"/>
                  <a:pt x="187" y="9"/>
                  <a:pt x="190" y="9"/>
                </a:cubicBezTo>
                <a:cubicBezTo>
                  <a:pt x="191" y="9"/>
                  <a:pt x="192" y="9"/>
                  <a:pt x="194" y="9"/>
                </a:cubicBezTo>
                <a:cubicBezTo>
                  <a:pt x="193" y="9"/>
                  <a:pt x="192" y="9"/>
                  <a:pt x="192" y="9"/>
                </a:cubicBezTo>
                <a:cubicBezTo>
                  <a:pt x="173" y="9"/>
                  <a:pt x="158" y="9"/>
                  <a:pt x="138" y="10"/>
                </a:cubicBezTo>
                <a:cubicBezTo>
                  <a:pt x="130" y="9"/>
                  <a:pt x="130" y="9"/>
                  <a:pt x="130" y="9"/>
                </a:cubicBezTo>
                <a:cubicBezTo>
                  <a:pt x="124" y="10"/>
                  <a:pt x="114" y="10"/>
                  <a:pt x="106" y="10"/>
                </a:cubicBezTo>
                <a:cubicBezTo>
                  <a:pt x="104" y="10"/>
                  <a:pt x="105" y="10"/>
                  <a:pt x="104" y="10"/>
                </a:cubicBezTo>
                <a:cubicBezTo>
                  <a:pt x="85" y="11"/>
                  <a:pt x="68" y="12"/>
                  <a:pt x="51" y="13"/>
                </a:cubicBezTo>
                <a:cubicBezTo>
                  <a:pt x="66" y="12"/>
                  <a:pt x="81" y="11"/>
                  <a:pt x="94" y="11"/>
                </a:cubicBezTo>
                <a:cubicBezTo>
                  <a:pt x="96" y="10"/>
                  <a:pt x="97" y="10"/>
                  <a:pt x="98" y="10"/>
                </a:cubicBezTo>
                <a:cubicBezTo>
                  <a:pt x="143" y="8"/>
                  <a:pt x="143" y="8"/>
                  <a:pt x="143" y="8"/>
                </a:cubicBezTo>
                <a:cubicBezTo>
                  <a:pt x="145" y="8"/>
                  <a:pt x="145" y="8"/>
                  <a:pt x="139" y="8"/>
                </a:cubicBezTo>
                <a:cubicBezTo>
                  <a:pt x="141" y="8"/>
                  <a:pt x="142" y="8"/>
                  <a:pt x="144" y="8"/>
                </a:cubicBezTo>
                <a:cubicBezTo>
                  <a:pt x="144" y="8"/>
                  <a:pt x="144" y="8"/>
                  <a:pt x="143" y="8"/>
                </a:cubicBezTo>
                <a:cubicBezTo>
                  <a:pt x="160" y="7"/>
                  <a:pt x="160" y="7"/>
                  <a:pt x="160" y="7"/>
                </a:cubicBezTo>
                <a:cubicBezTo>
                  <a:pt x="161" y="7"/>
                  <a:pt x="162" y="7"/>
                  <a:pt x="161" y="7"/>
                </a:cubicBezTo>
                <a:cubicBezTo>
                  <a:pt x="142" y="7"/>
                  <a:pt x="142" y="7"/>
                  <a:pt x="142" y="7"/>
                </a:cubicBezTo>
                <a:cubicBezTo>
                  <a:pt x="139" y="7"/>
                  <a:pt x="136" y="8"/>
                  <a:pt x="133" y="8"/>
                </a:cubicBezTo>
                <a:cubicBezTo>
                  <a:pt x="132" y="8"/>
                  <a:pt x="132" y="8"/>
                  <a:pt x="130" y="8"/>
                </a:cubicBezTo>
                <a:cubicBezTo>
                  <a:pt x="124" y="8"/>
                  <a:pt x="124" y="8"/>
                  <a:pt x="124" y="8"/>
                </a:cubicBezTo>
                <a:cubicBezTo>
                  <a:pt x="119" y="8"/>
                  <a:pt x="119" y="8"/>
                  <a:pt x="119" y="8"/>
                </a:cubicBezTo>
                <a:cubicBezTo>
                  <a:pt x="112" y="8"/>
                  <a:pt x="104" y="9"/>
                  <a:pt x="96" y="9"/>
                </a:cubicBezTo>
                <a:cubicBezTo>
                  <a:pt x="90" y="10"/>
                  <a:pt x="84" y="10"/>
                  <a:pt x="78" y="10"/>
                </a:cubicBezTo>
                <a:cubicBezTo>
                  <a:pt x="80" y="10"/>
                  <a:pt x="85" y="10"/>
                  <a:pt x="90" y="9"/>
                </a:cubicBezTo>
                <a:cubicBezTo>
                  <a:pt x="105" y="9"/>
                  <a:pt x="122" y="7"/>
                  <a:pt x="135" y="7"/>
                </a:cubicBezTo>
                <a:cubicBezTo>
                  <a:pt x="136" y="7"/>
                  <a:pt x="134" y="7"/>
                  <a:pt x="132" y="7"/>
                </a:cubicBezTo>
                <a:cubicBezTo>
                  <a:pt x="122" y="7"/>
                  <a:pt x="122" y="7"/>
                  <a:pt x="122" y="7"/>
                </a:cubicBezTo>
                <a:cubicBezTo>
                  <a:pt x="120" y="7"/>
                  <a:pt x="123" y="7"/>
                  <a:pt x="121" y="7"/>
                </a:cubicBezTo>
                <a:cubicBezTo>
                  <a:pt x="92" y="9"/>
                  <a:pt x="92" y="9"/>
                  <a:pt x="92" y="9"/>
                </a:cubicBezTo>
                <a:cubicBezTo>
                  <a:pt x="91" y="9"/>
                  <a:pt x="88" y="9"/>
                  <a:pt x="90" y="8"/>
                </a:cubicBezTo>
                <a:cubicBezTo>
                  <a:pt x="89" y="8"/>
                  <a:pt x="88" y="8"/>
                  <a:pt x="87" y="8"/>
                </a:cubicBezTo>
                <a:cubicBezTo>
                  <a:pt x="84" y="9"/>
                  <a:pt x="87" y="8"/>
                  <a:pt x="86" y="9"/>
                </a:cubicBezTo>
                <a:cubicBezTo>
                  <a:pt x="85" y="8"/>
                  <a:pt x="81" y="9"/>
                  <a:pt x="79" y="9"/>
                </a:cubicBezTo>
                <a:cubicBezTo>
                  <a:pt x="66" y="10"/>
                  <a:pt x="55" y="10"/>
                  <a:pt x="41" y="11"/>
                </a:cubicBezTo>
                <a:cubicBezTo>
                  <a:pt x="50" y="10"/>
                  <a:pt x="63" y="10"/>
                  <a:pt x="76" y="9"/>
                </a:cubicBezTo>
                <a:cubicBezTo>
                  <a:pt x="79" y="9"/>
                  <a:pt x="76" y="9"/>
                  <a:pt x="77" y="9"/>
                </a:cubicBezTo>
                <a:cubicBezTo>
                  <a:pt x="87" y="8"/>
                  <a:pt x="87" y="8"/>
                  <a:pt x="87" y="8"/>
                </a:cubicBezTo>
                <a:cubicBezTo>
                  <a:pt x="91" y="8"/>
                  <a:pt x="93" y="8"/>
                  <a:pt x="96" y="8"/>
                </a:cubicBezTo>
                <a:cubicBezTo>
                  <a:pt x="110" y="7"/>
                  <a:pt x="110" y="7"/>
                  <a:pt x="110" y="7"/>
                </a:cubicBezTo>
                <a:cubicBezTo>
                  <a:pt x="114" y="7"/>
                  <a:pt x="117" y="6"/>
                  <a:pt x="122" y="6"/>
                </a:cubicBezTo>
                <a:cubicBezTo>
                  <a:pt x="124" y="6"/>
                  <a:pt x="123" y="6"/>
                  <a:pt x="126" y="6"/>
                </a:cubicBezTo>
                <a:cubicBezTo>
                  <a:pt x="127" y="6"/>
                  <a:pt x="123" y="6"/>
                  <a:pt x="125" y="5"/>
                </a:cubicBezTo>
                <a:cubicBezTo>
                  <a:pt x="128" y="5"/>
                  <a:pt x="125" y="6"/>
                  <a:pt x="127" y="5"/>
                </a:cubicBezTo>
                <a:cubicBezTo>
                  <a:pt x="130" y="5"/>
                  <a:pt x="131" y="5"/>
                  <a:pt x="132" y="5"/>
                </a:cubicBezTo>
                <a:cubicBezTo>
                  <a:pt x="138" y="5"/>
                  <a:pt x="144" y="5"/>
                  <a:pt x="151" y="4"/>
                </a:cubicBezTo>
                <a:cubicBezTo>
                  <a:pt x="153" y="4"/>
                  <a:pt x="148" y="4"/>
                  <a:pt x="150" y="4"/>
                </a:cubicBezTo>
                <a:cubicBezTo>
                  <a:pt x="153" y="4"/>
                  <a:pt x="162" y="4"/>
                  <a:pt x="164" y="3"/>
                </a:cubicBezTo>
                <a:cubicBezTo>
                  <a:pt x="171" y="3"/>
                  <a:pt x="175" y="3"/>
                  <a:pt x="184" y="3"/>
                </a:cubicBezTo>
                <a:cubicBezTo>
                  <a:pt x="186" y="3"/>
                  <a:pt x="184" y="3"/>
                  <a:pt x="185" y="3"/>
                </a:cubicBezTo>
                <a:cubicBezTo>
                  <a:pt x="190" y="2"/>
                  <a:pt x="193" y="3"/>
                  <a:pt x="199" y="2"/>
                </a:cubicBezTo>
                <a:cubicBezTo>
                  <a:pt x="202" y="2"/>
                  <a:pt x="209" y="2"/>
                  <a:pt x="213" y="2"/>
                </a:cubicBezTo>
                <a:cubicBezTo>
                  <a:pt x="214" y="2"/>
                  <a:pt x="210" y="2"/>
                  <a:pt x="207" y="2"/>
                </a:cubicBezTo>
                <a:cubicBezTo>
                  <a:pt x="209" y="2"/>
                  <a:pt x="214" y="2"/>
                  <a:pt x="216" y="2"/>
                </a:cubicBezTo>
                <a:cubicBezTo>
                  <a:pt x="232" y="1"/>
                  <a:pt x="245" y="1"/>
                  <a:pt x="264" y="1"/>
                </a:cubicBezTo>
                <a:cubicBezTo>
                  <a:pt x="267" y="1"/>
                  <a:pt x="268" y="1"/>
                  <a:pt x="270" y="1"/>
                </a:cubicBezTo>
                <a:cubicBezTo>
                  <a:pt x="271" y="1"/>
                  <a:pt x="271" y="1"/>
                  <a:pt x="270" y="1"/>
                </a:cubicBezTo>
                <a:cubicBezTo>
                  <a:pt x="281" y="1"/>
                  <a:pt x="304" y="3"/>
                  <a:pt x="310" y="3"/>
                </a:cubicBezTo>
                <a:cubicBezTo>
                  <a:pt x="313" y="3"/>
                  <a:pt x="309" y="3"/>
                  <a:pt x="311" y="3"/>
                </a:cubicBezTo>
                <a:cubicBezTo>
                  <a:pt x="315" y="4"/>
                  <a:pt x="321" y="5"/>
                  <a:pt x="324" y="5"/>
                </a:cubicBezTo>
                <a:cubicBezTo>
                  <a:pt x="327" y="5"/>
                  <a:pt x="329" y="6"/>
                  <a:pt x="332" y="7"/>
                </a:cubicBezTo>
                <a:cubicBezTo>
                  <a:pt x="335" y="8"/>
                  <a:pt x="338" y="9"/>
                  <a:pt x="341" y="11"/>
                </a:cubicBezTo>
                <a:cubicBezTo>
                  <a:pt x="341" y="12"/>
                  <a:pt x="342" y="12"/>
                  <a:pt x="342" y="13"/>
                </a:cubicBezTo>
                <a:cubicBezTo>
                  <a:pt x="343" y="13"/>
                  <a:pt x="343" y="13"/>
                  <a:pt x="343" y="13"/>
                </a:cubicBezTo>
                <a:cubicBezTo>
                  <a:pt x="343" y="14"/>
                  <a:pt x="343" y="14"/>
                  <a:pt x="343" y="14"/>
                </a:cubicBezTo>
                <a:cubicBezTo>
                  <a:pt x="344" y="15"/>
                  <a:pt x="344" y="16"/>
                  <a:pt x="344" y="16"/>
                </a:cubicBezTo>
                <a:cubicBezTo>
                  <a:pt x="345" y="18"/>
                  <a:pt x="345" y="19"/>
                  <a:pt x="346" y="20"/>
                </a:cubicBezTo>
                <a:cubicBezTo>
                  <a:pt x="346" y="23"/>
                  <a:pt x="347" y="25"/>
                  <a:pt x="347" y="27"/>
                </a:cubicBezTo>
                <a:cubicBezTo>
                  <a:pt x="348" y="30"/>
                  <a:pt x="348" y="33"/>
                  <a:pt x="348" y="34"/>
                </a:cubicBezTo>
                <a:cubicBezTo>
                  <a:pt x="349" y="38"/>
                  <a:pt x="349" y="46"/>
                  <a:pt x="349" y="52"/>
                </a:cubicBezTo>
                <a:cubicBezTo>
                  <a:pt x="351" y="85"/>
                  <a:pt x="351" y="118"/>
                  <a:pt x="350" y="152"/>
                </a:cubicBezTo>
                <a:close/>
                <a:moveTo>
                  <a:pt x="148" y="5"/>
                </a:moveTo>
                <a:cubicBezTo>
                  <a:pt x="143" y="5"/>
                  <a:pt x="141" y="5"/>
                  <a:pt x="135" y="5"/>
                </a:cubicBezTo>
                <a:cubicBezTo>
                  <a:pt x="133" y="6"/>
                  <a:pt x="132" y="6"/>
                  <a:pt x="128" y="6"/>
                </a:cubicBezTo>
                <a:cubicBezTo>
                  <a:pt x="128" y="6"/>
                  <a:pt x="119" y="6"/>
                  <a:pt x="120" y="7"/>
                </a:cubicBezTo>
                <a:cubicBezTo>
                  <a:pt x="124" y="7"/>
                  <a:pt x="127" y="7"/>
                  <a:pt x="129" y="7"/>
                </a:cubicBezTo>
                <a:cubicBezTo>
                  <a:pt x="131" y="6"/>
                  <a:pt x="129" y="6"/>
                  <a:pt x="130" y="6"/>
                </a:cubicBezTo>
                <a:cubicBezTo>
                  <a:pt x="135" y="6"/>
                  <a:pt x="143" y="6"/>
                  <a:pt x="149" y="5"/>
                </a:cubicBezTo>
                <a:cubicBezTo>
                  <a:pt x="149" y="5"/>
                  <a:pt x="147" y="5"/>
                  <a:pt x="148" y="5"/>
                </a:cubicBezTo>
                <a:close/>
                <a:moveTo>
                  <a:pt x="149" y="5"/>
                </a:moveTo>
                <a:cubicBezTo>
                  <a:pt x="150" y="5"/>
                  <a:pt x="150" y="5"/>
                  <a:pt x="150" y="5"/>
                </a:cubicBezTo>
                <a:cubicBezTo>
                  <a:pt x="154" y="5"/>
                  <a:pt x="151" y="5"/>
                  <a:pt x="149" y="5"/>
                </a:cubicBezTo>
                <a:close/>
                <a:moveTo>
                  <a:pt x="156" y="14"/>
                </a:moveTo>
                <a:cubicBezTo>
                  <a:pt x="156" y="14"/>
                  <a:pt x="156" y="14"/>
                  <a:pt x="156" y="14"/>
                </a:cubicBezTo>
                <a:cubicBezTo>
                  <a:pt x="156" y="14"/>
                  <a:pt x="156" y="14"/>
                  <a:pt x="156" y="14"/>
                </a:cubicBezTo>
                <a:close/>
              </a:path>
            </a:pathLst>
          </a:custGeom>
          <a:solidFill>
            <a:srgbClr val="C00000"/>
          </a:solidFill>
          <a:ln>
            <a:noFill/>
          </a:ln>
          <a:effectLst>
            <a:outerShdw blurRad="50800" dist="25400" dir="2700000" algn="tl" rotWithShape="0">
              <a:prstClr val="black">
                <a:alpha val="40000"/>
              </a:prstClr>
            </a:outerShdw>
          </a:effectLst>
        </p:spPr>
        <p:txBody>
          <a:bodyPr vert="horz" wrap="square" lIns="51423" tIns="25712" rIns="51423" bIns="25712"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617"/>
            <a:endParaRPr lang="en-US" sz="1350" b="1">
              <a:solidFill>
                <a:prstClr val="black"/>
              </a:solidFill>
              <a:latin typeface="Calibri" panose="020F0502020204030204" pitchFamily="34" charset="0"/>
              <a:cs typeface="Calibri" panose="020F0502020204030204" pitchFamily="34" charset="0"/>
            </a:endParaRPr>
          </a:p>
        </p:txBody>
      </p:sp>
      <p:sp>
        <p:nvSpPr>
          <p:cNvPr id="2" name="Rounded Rectangle 6">
            <a:extLst>
              <a:ext uri="{FF2B5EF4-FFF2-40B4-BE49-F238E27FC236}">
                <a16:creationId xmlns:a16="http://schemas.microsoft.com/office/drawing/2014/main" id="{19B2517E-DB7B-2A8E-8DBA-64D45ABEDD57}"/>
              </a:ext>
            </a:extLst>
          </p:cNvPr>
          <p:cNvSpPr/>
          <p:nvPr/>
        </p:nvSpPr>
        <p:spPr>
          <a:xfrm>
            <a:off x="5557694" y="4508180"/>
            <a:ext cx="1732827" cy="229936"/>
          </a:xfrm>
          <a:prstGeom prst="roundRect">
            <a:avLst/>
          </a:prstGeom>
          <a:solidFill>
            <a:srgbClr val="00B050"/>
          </a:soli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400" b="1" kern="0" dirty="0">
                <a:solidFill>
                  <a:sysClr val="windowText" lastClr="000000"/>
                </a:solidFill>
                <a:latin typeface="Calibri"/>
                <a:cs typeface="Calibri" panose="020F0502020204030204" pitchFamily="34" charset="0"/>
              </a:rPr>
              <a:t>SDM Led</a:t>
            </a:r>
            <a:endParaRPr lang="en-US" altLang="en-US" sz="1400" kern="0" dirty="0">
              <a:solidFill>
                <a:prstClr val="black"/>
              </a:solidFill>
              <a:latin typeface="Calibri"/>
              <a:cs typeface="Calibri" panose="020F0502020204030204" pitchFamily="34" charset="0"/>
            </a:endParaRPr>
          </a:p>
        </p:txBody>
      </p:sp>
    </p:spTree>
    <p:extLst>
      <p:ext uri="{BB962C8B-B14F-4D97-AF65-F5344CB8AC3E}">
        <p14:creationId xmlns:p14="http://schemas.microsoft.com/office/powerpoint/2010/main" val="232545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37</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4: WHAT / WHY / DESIRED OUTCOMES</a:t>
            </a:r>
          </a:p>
        </p:txBody>
      </p:sp>
      <p:sp>
        <p:nvSpPr>
          <p:cNvPr id="9" name="Slide Number Placeholder 3"/>
          <p:cNvSpPr txBox="1">
            <a:spLocks/>
          </p:cNvSpPr>
          <p:nvPr/>
        </p:nvSpPr>
        <p:spPr>
          <a:xfrm>
            <a:off x="7991883" y="4506399"/>
            <a:ext cx="553257" cy="212189"/>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00" b="1">
                <a:solidFill>
                  <a:prstClr val="black"/>
                </a:solidFill>
                <a:latin typeface="Calibri"/>
              </a:rPr>
              <a:pPr defTabSz="685617">
                <a:defRPr/>
              </a:pPr>
              <a:t>37</a:t>
            </a:fld>
            <a:endParaRPr lang="en-US" sz="900" b="1" dirty="0">
              <a:solidFill>
                <a:prstClr val="black"/>
              </a:solidFill>
              <a:latin typeface="Calibri"/>
            </a:endParaRPr>
          </a:p>
        </p:txBody>
      </p:sp>
      <p:sp>
        <p:nvSpPr>
          <p:cNvPr id="10" name="Rounded Rectangle 6">
            <a:extLst>
              <a:ext uri="{FF2B5EF4-FFF2-40B4-BE49-F238E27FC236}">
                <a16:creationId xmlns:a16="http://schemas.microsoft.com/office/drawing/2014/main" id="{C33177BB-097E-4D95-B5D7-D2F84B762305}"/>
              </a:ext>
            </a:extLst>
          </p:cNvPr>
          <p:cNvSpPr/>
          <p:nvPr/>
        </p:nvSpPr>
        <p:spPr>
          <a:xfrm>
            <a:off x="243416" y="1149876"/>
            <a:ext cx="2539377" cy="3725138"/>
          </a:xfrm>
          <a:prstGeom prst="roundRect">
            <a:avLst>
              <a:gd name="adj" fmla="val 14309"/>
            </a:avLst>
          </a:prstGeom>
          <a:gradFill rotWithShape="1">
            <a:gsLst>
              <a:gs pos="0">
                <a:srgbClr val="254D71">
                  <a:tint val="50000"/>
                  <a:satMod val="300000"/>
                </a:srgbClr>
              </a:gs>
              <a:gs pos="35000">
                <a:srgbClr val="254D71">
                  <a:tint val="37000"/>
                  <a:satMod val="300000"/>
                </a:srgbClr>
              </a:gs>
              <a:gs pos="100000">
                <a:srgbClr val="254D71">
                  <a:tint val="15000"/>
                  <a:satMod val="350000"/>
                </a:srgbClr>
              </a:gs>
            </a:gsLst>
            <a:lin ang="16200000" scaled="1"/>
          </a:gra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defTabSz="779025" fontAlgn="base">
              <a:spcBef>
                <a:spcPct val="0"/>
              </a:spcBef>
              <a:spcAft>
                <a:spcPct val="0"/>
              </a:spcAft>
            </a:pPr>
            <a:r>
              <a:rPr lang="en-US" sz="1050" b="1" dirty="0">
                <a:solidFill>
                  <a:prstClr val="black"/>
                </a:solidFill>
                <a:latin typeface="Calibri" panose="020F0502020204030204" pitchFamily="34" charset="0"/>
                <a:cs typeface="Calibri" panose="020F0502020204030204" pitchFamily="34" charset="0"/>
              </a:rPr>
              <a:t>Step 4.1</a:t>
            </a:r>
          </a:p>
          <a:p>
            <a:pPr defTabSz="779025" fontAlgn="base">
              <a:spcBef>
                <a:spcPct val="0"/>
              </a:spcBef>
              <a:spcAft>
                <a:spcPct val="0"/>
              </a:spcAft>
            </a:pPr>
            <a:r>
              <a:rPr lang="en-US" sz="1050" b="1" u="sng" dirty="0">
                <a:solidFill>
                  <a:prstClr val="black"/>
                </a:solidFill>
                <a:latin typeface="Calibri" panose="020F0502020204030204" pitchFamily="34" charset="0"/>
                <a:cs typeface="Calibri" panose="020F0502020204030204" pitchFamily="34" charset="0"/>
              </a:rPr>
              <a:t>Product Testing</a:t>
            </a:r>
          </a:p>
          <a:p>
            <a:pPr defTabSz="779025" fontAlgn="base">
              <a:spcBef>
                <a:spcPct val="0"/>
              </a:spcBef>
              <a:spcAft>
                <a:spcPct val="0"/>
              </a:spcAft>
            </a:pPr>
            <a:r>
              <a:rPr lang="en-US" sz="975" dirty="0">
                <a:solidFill>
                  <a:prstClr val="black"/>
                </a:solidFill>
                <a:latin typeface="Calibri" panose="020F0502020204030204" pitchFamily="34" charset="0"/>
                <a:cs typeface="Calibri" panose="020F0502020204030204" pitchFamily="34" charset="0"/>
              </a:rPr>
              <a:t>Understand, engage in, and execute the product testing phase</a:t>
            </a:r>
          </a:p>
          <a:p>
            <a:pPr defTabSz="779025" fontAlgn="base">
              <a:spcBef>
                <a:spcPct val="0"/>
              </a:spcBef>
              <a:spcAft>
                <a:spcPct val="0"/>
              </a:spcAft>
            </a:pPr>
            <a:endParaRPr lang="en-US" sz="10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1050" b="1" dirty="0">
                <a:solidFill>
                  <a:prstClr val="black"/>
                </a:solidFill>
                <a:latin typeface="Calibri" panose="020F0502020204030204" pitchFamily="34" charset="0"/>
                <a:cs typeface="Calibri" panose="020F0502020204030204" pitchFamily="34" charset="0"/>
              </a:rPr>
              <a:t>Step 4.2</a:t>
            </a:r>
          </a:p>
          <a:p>
            <a:pPr defTabSz="779025" fontAlgn="base">
              <a:spcBef>
                <a:spcPct val="0"/>
              </a:spcBef>
              <a:spcAft>
                <a:spcPct val="0"/>
              </a:spcAft>
            </a:pPr>
            <a:r>
              <a:rPr lang="en-US" sz="1050" b="1" dirty="0">
                <a:solidFill>
                  <a:prstClr val="black"/>
                </a:solidFill>
                <a:latin typeface="Calibri" panose="020F0502020204030204" pitchFamily="34" charset="0"/>
                <a:cs typeface="Calibri" panose="020F0502020204030204" pitchFamily="34" charset="0"/>
              </a:rPr>
              <a:t>Finalization of </a:t>
            </a:r>
            <a:r>
              <a:rPr lang="en-US" sz="1050" b="1" u="sng" dirty="0">
                <a:solidFill>
                  <a:prstClr val="black"/>
                </a:solidFill>
                <a:latin typeface="Calibri" panose="020F0502020204030204" pitchFamily="34" charset="0"/>
                <a:cs typeface="Calibri" panose="020F0502020204030204" pitchFamily="34" charset="0"/>
              </a:rPr>
              <a:t>Specification</a:t>
            </a:r>
          </a:p>
          <a:p>
            <a:pPr defTabSz="779025" fontAlgn="base">
              <a:spcBef>
                <a:spcPct val="0"/>
              </a:spcBef>
              <a:spcAft>
                <a:spcPct val="0"/>
              </a:spcAft>
            </a:pPr>
            <a:r>
              <a:rPr lang="en-US" sz="975" dirty="0">
                <a:solidFill>
                  <a:prstClr val="black"/>
                </a:solidFill>
                <a:latin typeface="Calibri" panose="020F0502020204030204" pitchFamily="34" charset="0"/>
                <a:cs typeface="Calibri" panose="020F0502020204030204" pitchFamily="34" charset="0"/>
              </a:rPr>
              <a:t>Completely align w/ our customer on physical and performance specifications</a:t>
            </a:r>
          </a:p>
          <a:p>
            <a:pPr defTabSz="779025" fontAlgn="base">
              <a:spcBef>
                <a:spcPct val="0"/>
              </a:spcBef>
              <a:spcAft>
                <a:spcPct val="0"/>
              </a:spcAft>
            </a:pPr>
            <a:endParaRPr lang="en-US" sz="10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1050" b="1" dirty="0">
                <a:solidFill>
                  <a:prstClr val="black"/>
                </a:solidFill>
                <a:latin typeface="Calibri" panose="020F0502020204030204" pitchFamily="34" charset="0"/>
                <a:cs typeface="Calibri" panose="020F0502020204030204" pitchFamily="34" charset="0"/>
              </a:rPr>
              <a:t>Step 4.3</a:t>
            </a:r>
          </a:p>
          <a:p>
            <a:pPr defTabSz="779025" fontAlgn="base">
              <a:spcBef>
                <a:spcPct val="0"/>
              </a:spcBef>
              <a:spcAft>
                <a:spcPct val="0"/>
              </a:spcAft>
            </a:pPr>
            <a:r>
              <a:rPr lang="en-US" sz="1050" b="1" dirty="0">
                <a:solidFill>
                  <a:prstClr val="black"/>
                </a:solidFill>
                <a:latin typeface="Calibri" panose="020F0502020204030204" pitchFamily="34" charset="0"/>
                <a:cs typeface="Calibri" panose="020F0502020204030204" pitchFamily="34" charset="0"/>
              </a:rPr>
              <a:t>Establish </a:t>
            </a:r>
            <a:r>
              <a:rPr lang="en-US" sz="1050" b="1" u="sng" dirty="0">
                <a:solidFill>
                  <a:prstClr val="black"/>
                </a:solidFill>
                <a:latin typeface="Calibri" panose="020F0502020204030204" pitchFamily="34" charset="0"/>
                <a:cs typeface="Calibri" panose="020F0502020204030204" pitchFamily="34" charset="0"/>
              </a:rPr>
              <a:t>Pricing</a:t>
            </a:r>
          </a:p>
          <a:p>
            <a:pPr defTabSz="779025" fontAlgn="base">
              <a:spcBef>
                <a:spcPct val="0"/>
              </a:spcBef>
              <a:spcAft>
                <a:spcPct val="0"/>
              </a:spcAft>
            </a:pPr>
            <a:endParaRPr lang="en-US" sz="10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1050" b="1" dirty="0">
                <a:solidFill>
                  <a:prstClr val="black"/>
                </a:solidFill>
                <a:latin typeface="Calibri" panose="020F0502020204030204" pitchFamily="34" charset="0"/>
                <a:cs typeface="Calibri" panose="020F0502020204030204" pitchFamily="34" charset="0"/>
              </a:rPr>
              <a:t>Step 4.4</a:t>
            </a:r>
          </a:p>
          <a:p>
            <a:pPr defTabSz="779025" fontAlgn="base">
              <a:spcBef>
                <a:spcPct val="0"/>
              </a:spcBef>
              <a:spcAft>
                <a:spcPct val="0"/>
              </a:spcAft>
            </a:pPr>
            <a:r>
              <a:rPr lang="en-US" sz="1050" b="1" u="sng" dirty="0">
                <a:solidFill>
                  <a:prstClr val="black"/>
                </a:solidFill>
                <a:latin typeface="Calibri" panose="020F0502020204030204" pitchFamily="34" charset="0"/>
                <a:cs typeface="Calibri" panose="020F0502020204030204" pitchFamily="34" charset="0"/>
              </a:rPr>
              <a:t>Documented Commitment</a:t>
            </a:r>
            <a:r>
              <a:rPr lang="en-US" sz="1050" b="1" dirty="0">
                <a:solidFill>
                  <a:prstClr val="black"/>
                </a:solidFill>
                <a:latin typeface="Calibri" panose="020F0502020204030204" pitchFamily="34" charset="0"/>
                <a:cs typeface="Calibri" panose="020F0502020204030204" pitchFamily="34" charset="0"/>
              </a:rPr>
              <a:t> to Purchase</a:t>
            </a:r>
          </a:p>
          <a:p>
            <a:pPr defTabSz="779025" fontAlgn="base">
              <a:spcBef>
                <a:spcPct val="0"/>
              </a:spcBef>
              <a:spcAft>
                <a:spcPct val="0"/>
              </a:spcAft>
            </a:pPr>
            <a:endParaRPr lang="en-US" sz="10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1050" b="1" dirty="0">
                <a:solidFill>
                  <a:prstClr val="black"/>
                </a:solidFill>
                <a:latin typeface="Calibri" panose="020F0502020204030204" pitchFamily="34" charset="0"/>
                <a:cs typeface="Calibri" panose="020F0502020204030204" pitchFamily="34" charset="0"/>
              </a:rPr>
              <a:t>Step 4.5</a:t>
            </a:r>
          </a:p>
          <a:p>
            <a:pPr defTabSz="779025" fontAlgn="base">
              <a:spcBef>
                <a:spcPct val="0"/>
              </a:spcBef>
              <a:spcAft>
                <a:spcPct val="0"/>
              </a:spcAft>
            </a:pPr>
            <a:r>
              <a:rPr lang="en-US" sz="1050" b="1" u="sng" dirty="0">
                <a:solidFill>
                  <a:prstClr val="black"/>
                </a:solidFill>
                <a:latin typeface="Calibri" panose="020F0502020204030204" pitchFamily="34" charset="0"/>
                <a:cs typeface="Calibri" panose="020F0502020204030204" pitchFamily="34" charset="0"/>
              </a:rPr>
              <a:t>Deployment </a:t>
            </a:r>
            <a:r>
              <a:rPr lang="en-US" sz="1050" b="1" dirty="0">
                <a:solidFill>
                  <a:prstClr val="black"/>
                </a:solidFill>
                <a:latin typeface="Calibri" panose="020F0502020204030204" pitchFamily="34" charset="0"/>
                <a:cs typeface="Calibri" panose="020F0502020204030204" pitchFamily="34" charset="0"/>
              </a:rPr>
              <a:t>Strategy</a:t>
            </a:r>
          </a:p>
          <a:p>
            <a:pPr defTabSz="779025" fontAlgn="base">
              <a:spcBef>
                <a:spcPct val="0"/>
              </a:spcBef>
              <a:spcAft>
                <a:spcPct val="0"/>
              </a:spcAft>
            </a:pPr>
            <a:r>
              <a:rPr lang="en-US" sz="975" dirty="0">
                <a:solidFill>
                  <a:prstClr val="black"/>
                </a:solidFill>
                <a:latin typeface="Calibri" panose="020F0502020204030204" pitchFamily="34" charset="0"/>
                <a:cs typeface="Calibri" panose="020F0502020204030204" pitchFamily="34" charset="0"/>
              </a:rPr>
              <a:t>Effectively execute a deployment strategy, and facilitate a transition to Step 5</a:t>
            </a:r>
          </a:p>
        </p:txBody>
      </p:sp>
      <p:sp>
        <p:nvSpPr>
          <p:cNvPr id="12" name="Rounded Rectangle 7">
            <a:extLst>
              <a:ext uri="{FF2B5EF4-FFF2-40B4-BE49-F238E27FC236}">
                <a16:creationId xmlns:a16="http://schemas.microsoft.com/office/drawing/2014/main" id="{039E4100-6379-47D0-8425-7D15231E4B34}"/>
              </a:ext>
            </a:extLst>
          </p:cNvPr>
          <p:cNvSpPr/>
          <p:nvPr/>
        </p:nvSpPr>
        <p:spPr>
          <a:xfrm>
            <a:off x="3251355" y="1149876"/>
            <a:ext cx="2539377" cy="3725138"/>
          </a:xfrm>
          <a:prstGeom prst="roundRect">
            <a:avLst/>
          </a:prstGeom>
          <a:gradFill rotWithShape="1">
            <a:gsLst>
              <a:gs pos="0">
                <a:srgbClr val="F2B02F">
                  <a:tint val="50000"/>
                  <a:satMod val="300000"/>
                </a:srgbClr>
              </a:gs>
              <a:gs pos="35000">
                <a:srgbClr val="F2B02F">
                  <a:tint val="37000"/>
                  <a:satMod val="300000"/>
                </a:srgbClr>
              </a:gs>
              <a:gs pos="100000">
                <a:srgbClr val="F2B02F">
                  <a:tint val="15000"/>
                  <a:satMod val="350000"/>
                </a:srgbClr>
              </a:gs>
            </a:gsLst>
            <a:lin ang="16200000" scaled="1"/>
          </a:gradFill>
          <a:ln w="9525" cap="flat" cmpd="sng" algn="ctr">
            <a:solidFill>
              <a:srgbClr val="F2B02F">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285666" indent="-285666" defTabSz="779025">
              <a:buFont typeface="+mj-lt"/>
              <a:buAutoNum type="arabicParenR"/>
            </a:pPr>
            <a:r>
              <a:rPr lang="en-US" sz="825" kern="0" dirty="0">
                <a:solidFill>
                  <a:sysClr val="windowText" lastClr="000000"/>
                </a:solidFill>
                <a:latin typeface="Calibri"/>
              </a:rPr>
              <a:t>Product testing and approval process vary widely from chain to chain.  It is in our best interest to attempt to control, or at least define, all testing parameters and the testing protocol.</a:t>
            </a:r>
          </a:p>
          <a:p>
            <a:pPr marL="285666" indent="-285666" defTabSz="779025">
              <a:buFont typeface="+mj-lt"/>
              <a:buAutoNum type="arabicParenR"/>
            </a:pPr>
            <a:endParaRPr lang="en-US" sz="450" kern="0" dirty="0">
              <a:solidFill>
                <a:sysClr val="windowText" lastClr="000000"/>
              </a:solidFill>
              <a:latin typeface="Calibri"/>
            </a:endParaRPr>
          </a:p>
          <a:p>
            <a:pPr marL="285666" indent="-285666" defTabSz="779025">
              <a:buFont typeface="+mj-lt"/>
              <a:buAutoNum type="arabicParenR"/>
            </a:pPr>
            <a:r>
              <a:rPr lang="en-US" sz="825" kern="0" dirty="0">
                <a:solidFill>
                  <a:sysClr val="windowText" lastClr="000000"/>
                </a:solidFill>
                <a:latin typeface="Calibri"/>
              </a:rPr>
              <a:t>It is our responsibility to make sure that we are in complete agreement with the end user customer on the physical and performance specification of the equipment.  We must also understand the opportunity and/or expectations for services.</a:t>
            </a:r>
          </a:p>
          <a:p>
            <a:pPr marL="285666" indent="-285666" defTabSz="779025">
              <a:buFont typeface="+mj-lt"/>
              <a:buAutoNum type="arabicParenR"/>
            </a:pPr>
            <a:endParaRPr lang="en-US" sz="450" kern="0" dirty="0">
              <a:solidFill>
                <a:sysClr val="windowText" lastClr="000000"/>
              </a:solidFill>
              <a:latin typeface="Calibri"/>
            </a:endParaRPr>
          </a:p>
          <a:p>
            <a:pPr marL="285666" indent="-285666" defTabSz="779025">
              <a:buFont typeface="+mj-lt"/>
              <a:buAutoNum type="arabicParenR"/>
            </a:pPr>
            <a:r>
              <a:rPr lang="en-US" sz="825" kern="0" dirty="0">
                <a:solidFill>
                  <a:sysClr val="windowText" lastClr="000000"/>
                </a:solidFill>
                <a:latin typeface="Calibri"/>
              </a:rPr>
              <a:t>There are several important factors that go into how to price our equipment for a chain opportunity.  All considerations must be understood.</a:t>
            </a:r>
          </a:p>
          <a:p>
            <a:pPr marL="285666" indent="-285666" defTabSz="779025">
              <a:buFont typeface="+mj-lt"/>
              <a:buAutoNum type="arabicParenR"/>
            </a:pPr>
            <a:endParaRPr lang="en-US" sz="450" kern="0" dirty="0">
              <a:solidFill>
                <a:sysClr val="windowText" lastClr="000000"/>
              </a:solidFill>
              <a:latin typeface="Calibri"/>
            </a:endParaRPr>
          </a:p>
          <a:p>
            <a:pPr marL="285666" indent="-285666" defTabSz="779025">
              <a:buFont typeface="+mj-lt"/>
              <a:buAutoNum type="arabicParenR"/>
            </a:pPr>
            <a:r>
              <a:rPr lang="en-US" sz="825" kern="0" dirty="0">
                <a:solidFill>
                  <a:sysClr val="windowText" lastClr="000000"/>
                </a:solidFill>
                <a:latin typeface="Calibri"/>
              </a:rPr>
              <a:t>If we understand and have effectively been engaged in the testing program, we should be well-positioned and well-prepared to influence the termination of testing, and to make our final case.</a:t>
            </a:r>
          </a:p>
          <a:p>
            <a:pPr marL="285666" indent="-285666" defTabSz="779025">
              <a:buFont typeface="+mj-lt"/>
              <a:buAutoNum type="arabicParenR"/>
            </a:pPr>
            <a:endParaRPr lang="en-US" sz="450" kern="0" dirty="0">
              <a:solidFill>
                <a:sysClr val="windowText" lastClr="000000"/>
              </a:solidFill>
              <a:latin typeface="Calibri"/>
            </a:endParaRPr>
          </a:p>
          <a:p>
            <a:pPr marL="285666" indent="-285666" defTabSz="779025">
              <a:buFont typeface="+mj-lt"/>
              <a:buAutoNum type="arabicParenR"/>
            </a:pPr>
            <a:r>
              <a:rPr lang="en-US" sz="825" kern="0" dirty="0">
                <a:solidFill>
                  <a:sysClr val="windowText" lastClr="000000"/>
                </a:solidFill>
                <a:latin typeface="Calibri"/>
              </a:rPr>
              <a:t>Actual deployment takes place in Step 5, but within step 4 we have the responsibility to make sure that best plans are in place for greatest impact.</a:t>
            </a:r>
          </a:p>
        </p:txBody>
      </p:sp>
      <p:sp>
        <p:nvSpPr>
          <p:cNvPr id="14" name="Rounded Rectangle 8">
            <a:extLst>
              <a:ext uri="{FF2B5EF4-FFF2-40B4-BE49-F238E27FC236}">
                <a16:creationId xmlns:a16="http://schemas.microsoft.com/office/drawing/2014/main" id="{2D4CAC81-9F94-4435-9F71-E554299D7BE6}"/>
              </a:ext>
            </a:extLst>
          </p:cNvPr>
          <p:cNvSpPr/>
          <p:nvPr/>
        </p:nvSpPr>
        <p:spPr>
          <a:xfrm>
            <a:off x="6329150" y="1149876"/>
            <a:ext cx="2539326" cy="3725138"/>
          </a:xfrm>
          <a:prstGeom prst="roundRect">
            <a:avLst>
              <a:gd name="adj" fmla="val 16667"/>
            </a:avLst>
          </a:prstGeom>
          <a:gradFill rotWithShape="1">
            <a:gsLst>
              <a:gs pos="0">
                <a:srgbClr val="499018">
                  <a:lumMod val="60000"/>
                  <a:lumOff val="40000"/>
                </a:srgbClr>
              </a:gs>
              <a:gs pos="35000">
                <a:srgbClr val="499018">
                  <a:tint val="37000"/>
                  <a:satMod val="300000"/>
                </a:srgbClr>
              </a:gs>
              <a:gs pos="100000">
                <a:srgbClr val="499018">
                  <a:tint val="15000"/>
                  <a:satMod val="350000"/>
                </a:srgbClr>
              </a:gs>
            </a:gsLst>
            <a:lin ang="16200000" scaled="1"/>
          </a:gradFill>
          <a:ln w="9525" cap="flat" cmpd="sng" algn="ctr">
            <a:solidFill>
              <a:srgbClr val="00B050"/>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285666" indent="-285666" defTabSz="779025">
              <a:buFont typeface="+mj-lt"/>
              <a:buAutoNum type="arabicParenR"/>
            </a:pPr>
            <a:r>
              <a:rPr lang="en-US" sz="825" dirty="0">
                <a:solidFill>
                  <a:prstClr val="black"/>
                </a:solidFill>
                <a:latin typeface="Calibri"/>
              </a:rPr>
              <a:t>We have successfully tested our equipment in a way that meets our customer’s and our expectations.  We have a complete understanding of the demands and application, and we have positioned ourselves well to confirm specifications.</a:t>
            </a:r>
          </a:p>
          <a:p>
            <a:pPr marL="285666" indent="-285666" defTabSz="779025">
              <a:buFont typeface="+mj-lt"/>
              <a:buAutoNum type="arabicParenR"/>
            </a:pPr>
            <a:endParaRPr lang="en-US" sz="825" dirty="0">
              <a:solidFill>
                <a:prstClr val="black"/>
              </a:solidFill>
              <a:latin typeface="Calibri"/>
            </a:endParaRPr>
          </a:p>
          <a:p>
            <a:pPr marL="285666" indent="-285666" defTabSz="779025">
              <a:buFont typeface="+mj-lt"/>
              <a:buAutoNum type="arabicParenR"/>
            </a:pPr>
            <a:r>
              <a:rPr lang="en-US" sz="825" dirty="0">
                <a:solidFill>
                  <a:prstClr val="black"/>
                </a:solidFill>
                <a:latin typeface="Calibri"/>
              </a:rPr>
              <a:t>An agreement has been reached between ITW and our end-user customer on the performance specifications of our equipment and of any services that will be provided.</a:t>
            </a:r>
          </a:p>
          <a:p>
            <a:pPr marL="285666" indent="-285666" defTabSz="779025">
              <a:buFont typeface="+mj-lt"/>
              <a:buAutoNum type="arabicParenR"/>
            </a:pPr>
            <a:endParaRPr lang="en-US" sz="825" kern="0" dirty="0">
              <a:solidFill>
                <a:sysClr val="windowText" lastClr="000000"/>
              </a:solidFill>
              <a:latin typeface="Calibri"/>
            </a:endParaRPr>
          </a:p>
          <a:p>
            <a:pPr marL="285666" indent="-285666" defTabSz="779025">
              <a:buFont typeface="+mj-lt"/>
              <a:buAutoNum type="arabicParenR"/>
            </a:pPr>
            <a:r>
              <a:rPr lang="en-US" sz="825" dirty="0">
                <a:solidFill>
                  <a:prstClr val="black"/>
                </a:solidFill>
                <a:latin typeface="Calibri"/>
              </a:rPr>
              <a:t>Internal pricing models (see Step 3) have been polished, and our strategy is created.  Channel pricing is derived from the balanced understanding of internal targets and customer/volume influences.</a:t>
            </a:r>
          </a:p>
          <a:p>
            <a:pPr marL="285666" indent="-285666" defTabSz="779025">
              <a:buFont typeface="+mj-lt"/>
              <a:buAutoNum type="arabicParenR"/>
            </a:pPr>
            <a:endParaRPr lang="en-US" sz="825" dirty="0">
              <a:solidFill>
                <a:prstClr val="black"/>
              </a:solidFill>
              <a:latin typeface="Calibri"/>
            </a:endParaRPr>
          </a:p>
          <a:p>
            <a:pPr marL="285666" indent="-285666" defTabSz="779025">
              <a:buFont typeface="+mj-lt"/>
              <a:buAutoNum type="arabicParenR"/>
            </a:pPr>
            <a:r>
              <a:rPr lang="en-US" sz="825" dirty="0">
                <a:solidFill>
                  <a:prstClr val="black"/>
                </a:solidFill>
                <a:latin typeface="Calibri"/>
              </a:rPr>
              <a:t>We know where we stand, and we have a commitment to purchase.</a:t>
            </a:r>
          </a:p>
          <a:p>
            <a:pPr marL="285666" indent="-285666" defTabSz="779025">
              <a:buFont typeface="+mj-lt"/>
              <a:buAutoNum type="arabicParenR"/>
            </a:pPr>
            <a:endParaRPr lang="en-US" sz="825" dirty="0">
              <a:solidFill>
                <a:prstClr val="black"/>
              </a:solidFill>
              <a:latin typeface="Calibri"/>
            </a:endParaRPr>
          </a:p>
          <a:p>
            <a:pPr marL="285666" indent="-285666" defTabSz="779025">
              <a:buFont typeface="+mj-lt"/>
              <a:buAutoNum type="arabicParenR"/>
            </a:pPr>
            <a:r>
              <a:rPr lang="en-US" sz="825" kern="0" dirty="0">
                <a:solidFill>
                  <a:sysClr val="windowText" lastClr="000000"/>
                </a:solidFill>
                <a:latin typeface="Calibri"/>
              </a:rPr>
              <a:t>We have developed a sound deployment strategy, with plans for a clean transition to Step 5.</a:t>
            </a:r>
          </a:p>
        </p:txBody>
      </p:sp>
      <p:sp>
        <p:nvSpPr>
          <p:cNvPr id="15" name="Rounded Rectangle 6">
            <a:extLst>
              <a:ext uri="{FF2B5EF4-FFF2-40B4-BE49-F238E27FC236}">
                <a16:creationId xmlns:a16="http://schemas.microsoft.com/office/drawing/2014/main" id="{2ACE83A7-775A-4715-BC4B-34617AB184C1}"/>
              </a:ext>
            </a:extLst>
          </p:cNvPr>
          <p:cNvSpPr/>
          <p:nvPr/>
        </p:nvSpPr>
        <p:spPr>
          <a:xfrm>
            <a:off x="293691" y="665654"/>
            <a:ext cx="2539377" cy="392751"/>
          </a:xfrm>
          <a:prstGeom prst="roundRect">
            <a:avLst/>
          </a:prstGeom>
          <a:gradFill rotWithShape="1">
            <a:gsLst>
              <a:gs pos="0">
                <a:srgbClr val="254D71">
                  <a:tint val="50000"/>
                  <a:satMod val="300000"/>
                </a:srgbClr>
              </a:gs>
              <a:gs pos="35000">
                <a:srgbClr val="254D71">
                  <a:tint val="37000"/>
                  <a:satMod val="300000"/>
                </a:srgbClr>
              </a:gs>
              <a:gs pos="100000">
                <a:srgbClr val="254D71">
                  <a:tint val="15000"/>
                  <a:satMod val="350000"/>
                </a:srgbClr>
              </a:gs>
            </a:gsLst>
            <a:lin ang="16200000" scaled="1"/>
          </a:gra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800" b="1" kern="0" dirty="0">
                <a:solidFill>
                  <a:sysClr val="windowText" lastClr="000000"/>
                </a:solidFill>
                <a:latin typeface="Calibri"/>
                <a:cs typeface="Calibri" panose="020F0502020204030204" pitchFamily="34" charset="0"/>
              </a:rPr>
              <a:t>What</a:t>
            </a:r>
            <a:endParaRPr lang="en-US" altLang="en-US" sz="1800" kern="0" dirty="0">
              <a:solidFill>
                <a:prstClr val="black"/>
              </a:solidFill>
              <a:latin typeface="Calibri"/>
              <a:cs typeface="Calibri" panose="020F0502020204030204" pitchFamily="34" charset="0"/>
            </a:endParaRPr>
          </a:p>
        </p:txBody>
      </p:sp>
      <p:sp>
        <p:nvSpPr>
          <p:cNvPr id="16" name="Rounded Rectangle 7">
            <a:extLst>
              <a:ext uri="{FF2B5EF4-FFF2-40B4-BE49-F238E27FC236}">
                <a16:creationId xmlns:a16="http://schemas.microsoft.com/office/drawing/2014/main" id="{BF8E7E7F-3525-4800-A368-E719525E3C20}"/>
              </a:ext>
            </a:extLst>
          </p:cNvPr>
          <p:cNvSpPr/>
          <p:nvPr/>
        </p:nvSpPr>
        <p:spPr>
          <a:xfrm>
            <a:off x="3251355" y="651435"/>
            <a:ext cx="2539377" cy="392751"/>
          </a:xfrm>
          <a:prstGeom prst="roundRect">
            <a:avLst/>
          </a:prstGeom>
          <a:gradFill rotWithShape="1">
            <a:gsLst>
              <a:gs pos="0">
                <a:srgbClr val="F2B02F">
                  <a:tint val="50000"/>
                  <a:satMod val="300000"/>
                </a:srgbClr>
              </a:gs>
              <a:gs pos="35000">
                <a:srgbClr val="F2B02F">
                  <a:tint val="37000"/>
                  <a:satMod val="300000"/>
                </a:srgbClr>
              </a:gs>
              <a:gs pos="100000">
                <a:srgbClr val="F2B02F">
                  <a:tint val="15000"/>
                  <a:satMod val="350000"/>
                </a:srgbClr>
              </a:gs>
            </a:gsLst>
            <a:lin ang="16200000" scaled="1"/>
          </a:gradFill>
          <a:ln w="9525" cap="flat" cmpd="sng" algn="ctr">
            <a:solidFill>
              <a:srgbClr val="F2B02F">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800" b="1" kern="0" dirty="0">
                <a:solidFill>
                  <a:sysClr val="windowText" lastClr="000000"/>
                </a:solidFill>
                <a:latin typeface="Calibri"/>
                <a:cs typeface="Calibri" panose="020F0502020204030204" pitchFamily="34" charset="0"/>
              </a:rPr>
              <a:t>Why</a:t>
            </a:r>
            <a:endParaRPr lang="en-US" altLang="en-US" sz="1200" kern="0" dirty="0">
              <a:solidFill>
                <a:prstClr val="black"/>
              </a:solidFill>
              <a:latin typeface="Calibri"/>
              <a:cs typeface="Calibri" panose="020F0502020204030204" pitchFamily="34" charset="0"/>
            </a:endParaRPr>
          </a:p>
        </p:txBody>
      </p:sp>
      <p:sp>
        <p:nvSpPr>
          <p:cNvPr id="17" name="Rounded Rectangle 8">
            <a:extLst>
              <a:ext uri="{FF2B5EF4-FFF2-40B4-BE49-F238E27FC236}">
                <a16:creationId xmlns:a16="http://schemas.microsoft.com/office/drawing/2014/main" id="{E7F4D549-B8F2-4927-A971-D93BC668C93D}"/>
              </a:ext>
            </a:extLst>
          </p:cNvPr>
          <p:cNvSpPr/>
          <p:nvPr/>
        </p:nvSpPr>
        <p:spPr>
          <a:xfrm>
            <a:off x="6332668" y="651434"/>
            <a:ext cx="2539326" cy="392751"/>
          </a:xfrm>
          <a:prstGeom prst="roundRect">
            <a:avLst/>
          </a:prstGeom>
          <a:gradFill flip="none" rotWithShape="1">
            <a:gsLst>
              <a:gs pos="0">
                <a:srgbClr val="499018">
                  <a:lumMod val="40000"/>
                  <a:lumOff val="60000"/>
                  <a:tint val="66000"/>
                  <a:satMod val="160000"/>
                </a:srgbClr>
              </a:gs>
              <a:gs pos="50000">
                <a:srgbClr val="499018">
                  <a:lumMod val="40000"/>
                  <a:lumOff val="60000"/>
                  <a:tint val="44500"/>
                  <a:satMod val="160000"/>
                </a:srgbClr>
              </a:gs>
              <a:gs pos="100000">
                <a:srgbClr val="499018">
                  <a:lumMod val="40000"/>
                  <a:lumOff val="60000"/>
                  <a:tint val="23500"/>
                  <a:satMod val="160000"/>
                </a:srgbClr>
              </a:gs>
            </a:gsLst>
            <a:lin ang="16200000" scaled="1"/>
            <a:tileRect/>
          </a:gradFill>
          <a:ln w="9525" cap="flat" cmpd="sng" algn="ctr">
            <a:solidFill>
              <a:srgbClr val="00B050"/>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sz="1800" b="1" kern="0" dirty="0">
                <a:solidFill>
                  <a:sysClr val="windowText" lastClr="000000"/>
                </a:solidFill>
                <a:latin typeface="Calibri"/>
                <a:cs typeface="Calibri" panose="020F0502020204030204" pitchFamily="34" charset="0"/>
              </a:rPr>
              <a:t>Desired Outcomes</a:t>
            </a:r>
          </a:p>
        </p:txBody>
      </p:sp>
    </p:spTree>
    <p:extLst>
      <p:ext uri="{BB962C8B-B14F-4D97-AF65-F5344CB8AC3E}">
        <p14:creationId xmlns:p14="http://schemas.microsoft.com/office/powerpoint/2010/main" val="221038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38</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4.1: CHECKLIST</a:t>
            </a:r>
          </a:p>
        </p:txBody>
      </p:sp>
      <p:graphicFrame>
        <p:nvGraphicFramePr>
          <p:cNvPr id="7" name="Tabelle 6"/>
          <p:cNvGraphicFramePr>
            <a:graphicFrameLocks noGrp="1"/>
          </p:cNvGraphicFramePr>
          <p:nvPr>
            <p:extLst>
              <p:ext uri="{D42A27DB-BD31-4B8C-83A1-F6EECF244321}">
                <p14:modId xmlns:p14="http://schemas.microsoft.com/office/powerpoint/2010/main" val="1712356939"/>
              </p:ext>
            </p:extLst>
          </p:nvPr>
        </p:nvGraphicFramePr>
        <p:xfrm>
          <a:off x="171966" y="647850"/>
          <a:ext cx="8800071" cy="4105731"/>
        </p:xfrm>
        <a:graphic>
          <a:graphicData uri="http://schemas.openxmlformats.org/drawingml/2006/table">
            <a:tbl>
              <a:tblPr/>
              <a:tblGrid>
                <a:gridCol w="3860213">
                  <a:extLst>
                    <a:ext uri="{9D8B030D-6E8A-4147-A177-3AD203B41FA5}">
                      <a16:colId xmlns:a16="http://schemas.microsoft.com/office/drawing/2014/main" val="20000"/>
                    </a:ext>
                  </a:extLst>
                </a:gridCol>
                <a:gridCol w="917788">
                  <a:extLst>
                    <a:ext uri="{9D8B030D-6E8A-4147-A177-3AD203B41FA5}">
                      <a16:colId xmlns:a16="http://schemas.microsoft.com/office/drawing/2014/main" val="20001"/>
                    </a:ext>
                  </a:extLst>
                </a:gridCol>
                <a:gridCol w="917788">
                  <a:extLst>
                    <a:ext uri="{9D8B030D-6E8A-4147-A177-3AD203B41FA5}">
                      <a16:colId xmlns:a16="http://schemas.microsoft.com/office/drawing/2014/main" val="20002"/>
                    </a:ext>
                  </a:extLst>
                </a:gridCol>
                <a:gridCol w="917788">
                  <a:extLst>
                    <a:ext uri="{9D8B030D-6E8A-4147-A177-3AD203B41FA5}">
                      <a16:colId xmlns:a16="http://schemas.microsoft.com/office/drawing/2014/main" val="20003"/>
                    </a:ext>
                  </a:extLst>
                </a:gridCol>
                <a:gridCol w="917788">
                  <a:extLst>
                    <a:ext uri="{9D8B030D-6E8A-4147-A177-3AD203B41FA5}">
                      <a16:colId xmlns:a16="http://schemas.microsoft.com/office/drawing/2014/main" val="20004"/>
                    </a:ext>
                  </a:extLst>
                </a:gridCol>
                <a:gridCol w="1268706">
                  <a:extLst>
                    <a:ext uri="{9D8B030D-6E8A-4147-A177-3AD203B41FA5}">
                      <a16:colId xmlns:a16="http://schemas.microsoft.com/office/drawing/2014/main" val="20005"/>
                    </a:ext>
                  </a:extLst>
                </a:gridCol>
              </a:tblGrid>
              <a:tr h="215950">
                <a:tc>
                  <a:txBody>
                    <a:bodyPr/>
                    <a:lstStyle/>
                    <a:p>
                      <a:pPr algn="l" fontAlgn="b"/>
                      <a:endParaRPr lang="de-DE" sz="600" b="0" i="0" u="none" strike="noStrike" dirty="0">
                        <a:solidFill>
                          <a:srgbClr val="000000"/>
                        </a:solidFill>
                        <a:effectLst/>
                        <a:latin typeface="Calibri"/>
                      </a:endParaRPr>
                    </a:p>
                  </a:txBody>
                  <a:tcPr marL="4248" marR="4248" marT="4248" marB="0" anchor="b">
                    <a:lnL>
                      <a:noFill/>
                    </a:lnL>
                    <a:lnR>
                      <a:noFill/>
                    </a:lnR>
                    <a:lnT>
                      <a:noFill/>
                    </a:lnT>
                    <a:lnB w="12700" cap="flat" cmpd="sng" algn="ctr">
                      <a:solidFill>
                        <a:srgbClr val="FFFFFF"/>
                      </a:solidFill>
                      <a:prstDash val="solid"/>
                      <a:round/>
                      <a:headEnd type="none" w="med" len="med"/>
                      <a:tailEnd type="none" w="med" len="med"/>
                    </a:lnB>
                  </a:tcPr>
                </a:tc>
                <a:tc gridSpan="5">
                  <a:txBody>
                    <a:bodyPr/>
                    <a:lstStyle/>
                    <a:p>
                      <a:pPr algn="l" fontAlgn="b"/>
                      <a:r>
                        <a:rPr lang="en-US" sz="700" b="0" i="1" u="none" strike="noStrike">
                          <a:solidFill>
                            <a:srgbClr val="000000"/>
                          </a:solidFill>
                          <a:effectLst/>
                          <a:latin typeface="Calibri"/>
                        </a:rPr>
                        <a:t>*RACI is very situational.  Those listed have potential to be involved, but are not always involved.</a:t>
                      </a:r>
                    </a:p>
                  </a:txBody>
                  <a:tcPr marL="4248" marR="4248" marT="4248" marB="0" anchor="b">
                    <a:lnL>
                      <a:noFill/>
                    </a:lnL>
                    <a:lnR>
                      <a:noFill/>
                    </a:lnR>
                    <a:lnT>
                      <a:noFill/>
                    </a:lnT>
                    <a:lnB w="12700" cap="flat" cmpd="sng" algn="ctr">
                      <a:solidFill>
                        <a:srgbClr val="FFFFFF"/>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000" b="1" i="0" u="none" strike="noStrike" dirty="0">
                          <a:solidFill>
                            <a:srgbClr val="FFFFFF"/>
                          </a:solidFill>
                          <a:effectLst/>
                          <a:latin typeface="Calibri"/>
                        </a:rPr>
                        <a:t>TOOL / Best Practice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val="10001"/>
                  </a:ext>
                </a:extLst>
              </a:tr>
              <a:tr h="731513">
                <a:tc>
                  <a:txBody>
                    <a:bodyPr/>
                    <a:lstStyle/>
                    <a:p>
                      <a:pPr algn="l" rtl="0" fontAlgn="ctr"/>
                      <a:r>
                        <a:rPr lang="en-US" sz="800" b="1" i="0" u="none" strike="noStrike" dirty="0">
                          <a:solidFill>
                            <a:srgbClr val="000000"/>
                          </a:solidFill>
                          <a:effectLst/>
                          <a:latin typeface="Calibri"/>
                        </a:rPr>
                        <a:t>Product testing and approval process can vary widely from chain to chain.  It is in our best interest to attempt to control, or at least define, all testing parameters and the testing process.  Examples include, but are not limited to:</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dirty="0">
                          <a:solidFill>
                            <a:srgbClr val="000000"/>
                          </a:solidFill>
                          <a:effectLst/>
                          <a:latin typeface="Calibri"/>
                        </a:rPr>
                        <a:t>SDM / NAM / Engineering /</a:t>
                      </a:r>
                      <a:r>
                        <a:rPr lang="en-US" sz="700" b="0" i="0" u="none" strike="noStrike" baseline="0" dirty="0">
                          <a:solidFill>
                            <a:srgbClr val="000000"/>
                          </a:solidFill>
                          <a:effectLst/>
                          <a:latin typeface="Calibri"/>
                        </a:rPr>
                        <a:t> </a:t>
                      </a:r>
                      <a:r>
                        <a:rPr lang="en-US" sz="700" b="0" i="0" u="none" strike="noStrike" dirty="0">
                          <a:solidFill>
                            <a:srgbClr val="000000"/>
                          </a:solidFill>
                          <a:effectLst/>
                          <a:latin typeface="Calibri"/>
                        </a:rPr>
                        <a:t>Installation Team / End User</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de-DE" sz="700" b="0" i="0" u="none" strike="noStrike" dirty="0">
                          <a:solidFill>
                            <a:srgbClr val="000000"/>
                          </a:solidFill>
                          <a:effectLst/>
                          <a:latin typeface="Calibri"/>
                        </a:rPr>
                        <a:t>SDM</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dirty="0">
                          <a:solidFill>
                            <a:srgbClr val="000000"/>
                          </a:solidFill>
                          <a:effectLst/>
                          <a:latin typeface="Calibri"/>
                        </a:rPr>
                        <a:t>VP Sales / BU Marketing / Quality Control / Service Products / Legal / Dealer / FRED / Consultant</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dirty="0">
                          <a:solidFill>
                            <a:srgbClr val="000000"/>
                          </a:solidFill>
                          <a:effectLst/>
                          <a:latin typeface="Calibri"/>
                        </a:rPr>
                        <a:t>SVP Sales / Manufacturing / Group President / VP/GM / Service VP / Service RD / ITW EVP / FEG Controller</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800" b="0" i="0" u="none" strike="noStrike" noProof="0"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extLst>
                  <a:ext uri="{0D108BD9-81ED-4DB2-BD59-A6C34878D82A}">
                    <a16:rowId xmlns:a16="http://schemas.microsoft.com/office/drawing/2014/main" val="10002"/>
                  </a:ext>
                </a:extLst>
              </a:tr>
              <a:tr h="296931">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Prior to providing any confidential information, confirm we have an executed NDA.  If there is not one in place, consider using the template provided </a:t>
                      </a:r>
                      <a:r>
                        <a:rPr lang="en-US" sz="800" b="1" i="0" u="sng" strike="noStrike" dirty="0">
                          <a:solidFill>
                            <a:schemeClr val="tx1"/>
                          </a:solidFill>
                          <a:effectLst/>
                          <a:latin typeface="Calibri"/>
                        </a:rPr>
                        <a:t>here</a:t>
                      </a:r>
                      <a:r>
                        <a:rPr lang="en-US" sz="800" b="0" i="0" u="none" strike="noStrike" dirty="0">
                          <a:solidFill>
                            <a:schemeClr val="tx1"/>
                          </a:solidFill>
                          <a:effectLst/>
                          <a:latin typeface="Calibri"/>
                        </a:rPr>
                        <a:t>.</a:t>
                      </a:r>
                      <a:endParaRPr lang="en-US" sz="800" b="0" i="0" u="none" strike="noStrike" dirty="0">
                        <a:solidFill>
                          <a:schemeClr val="tx1"/>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en-US" sz="700" b="1" i="0" u="sng" strike="noStrike" noProof="0" dirty="0">
                          <a:solidFill>
                            <a:schemeClr val="tx1"/>
                          </a:solidFill>
                          <a:effectLst/>
                          <a:latin typeface="Calibri"/>
                        </a:rPr>
                        <a:t>Non-Disclosure Agreement</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3"/>
                  </a:ext>
                </a:extLst>
              </a:tr>
              <a:tr h="215950">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Determine who is responsible for test equipment.</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en-US" sz="700" b="0" i="0" u="none" strike="noStrike" noProof="0"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4"/>
                  </a:ext>
                </a:extLst>
              </a:tr>
              <a:tr h="296931">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Establish with the customer a clear understanding of performance expectations, including definition of success or failure.</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en-US" sz="700" b="0" i="0" u="none" strike="noStrike" noProof="0"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5"/>
                  </a:ext>
                </a:extLst>
              </a:tr>
              <a:tr h="296931">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Understand the competitive nature of the test (just us, or multiple brands being considered.</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en-US" sz="700" b="0" i="0" u="none" strike="noStrike" noProof="0"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6"/>
                  </a:ext>
                </a:extLst>
              </a:tr>
              <a:tr h="215950">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Confirm a clear understanding of duration of test.</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en-US" sz="700" b="0" i="0" u="none" strike="noStrike" noProof="0"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7"/>
                  </a:ext>
                </a:extLst>
              </a:tr>
              <a:tr h="188956">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Confirm that a clear plan is in place for operator/evaluator training.</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en-US" sz="700" b="0" i="0" u="none" strike="noStrike" noProof="0"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8"/>
                  </a:ext>
                </a:extLst>
              </a:tr>
              <a:tr h="296931">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Establish a clear understanding of methods and cadence of communication and feedback</a:t>
                      </a:r>
                      <a:r>
                        <a:rPr lang="en-US" sz="800" b="0" i="0" u="none" strike="noStrike" dirty="0">
                          <a:solidFill>
                            <a:srgbClr val="000000"/>
                          </a:solidFill>
                          <a:effectLst/>
                          <a:latin typeface="Symbol"/>
                        </a:rPr>
                        <a:t>.</a:t>
                      </a: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en-US" sz="700" b="0" i="0" u="none" strike="noStrike" noProof="0"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9"/>
                  </a:ext>
                </a:extLst>
              </a:tr>
              <a:tr h="215950">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We have a plan for test equipment disposition.</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en-US" sz="700" b="0" i="0" u="none" strike="noStrike" noProof="0"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10"/>
                  </a:ext>
                </a:extLst>
              </a:tr>
              <a:tr h="431900">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We understand subsequent steps of testing protocol (assuming first test is at chain HQ):  Test unit at one store -- Test unit at two stores -- Test unit at X stores -- Testing by region, etc.  In foodservice channel, dealer or franchisee may play a role.   </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en-US" sz="700" b="0" i="0" u="none" strike="noStrike" noProof="0"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11"/>
                  </a:ext>
                </a:extLst>
              </a:tr>
              <a:tr h="431900">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Confirm that we have obtained an executed field test agreement which stipulates the terms of the field test.  If there is not one in place, consider using the template provided </a:t>
                      </a:r>
                      <a:r>
                        <a:rPr lang="en-US" sz="800" b="1" i="0" u="sng" strike="noStrike" dirty="0">
                          <a:solidFill>
                            <a:schemeClr val="tx1"/>
                          </a:solidFill>
                          <a:effectLst/>
                          <a:latin typeface="Calibri"/>
                        </a:rPr>
                        <a:t>here</a:t>
                      </a:r>
                      <a:r>
                        <a:rPr lang="en-US" sz="800" b="0" i="0" u="none" strike="noStrike" dirty="0">
                          <a:solidFill>
                            <a:schemeClr val="tx1"/>
                          </a:solidFill>
                          <a:effectLst/>
                          <a:latin typeface="Calibri"/>
                        </a:rPr>
                        <a:t>. </a:t>
                      </a:r>
                      <a:endParaRPr lang="en-US" sz="800" b="0" i="0" u="none" strike="noStrike" dirty="0">
                        <a:solidFill>
                          <a:schemeClr val="tx1"/>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en-US" sz="700" b="1" i="0" u="sng" strike="noStrike" noProof="0" dirty="0">
                          <a:solidFill>
                            <a:schemeClr val="tx1"/>
                          </a:solidFill>
                          <a:effectLst/>
                          <a:latin typeface="Calibri"/>
                        </a:rPr>
                        <a:t>Field Test Agreement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20134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39</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4.2: CHECKLIST</a:t>
            </a:r>
          </a:p>
        </p:txBody>
      </p:sp>
      <p:graphicFrame>
        <p:nvGraphicFramePr>
          <p:cNvPr id="6" name="Tabelle 5"/>
          <p:cNvGraphicFramePr>
            <a:graphicFrameLocks noGrp="1"/>
          </p:cNvGraphicFramePr>
          <p:nvPr>
            <p:extLst>
              <p:ext uri="{D42A27DB-BD31-4B8C-83A1-F6EECF244321}">
                <p14:modId xmlns:p14="http://schemas.microsoft.com/office/powerpoint/2010/main" val="1952961432"/>
              </p:ext>
            </p:extLst>
          </p:nvPr>
        </p:nvGraphicFramePr>
        <p:xfrm>
          <a:off x="172019" y="647850"/>
          <a:ext cx="8799964" cy="2834344"/>
        </p:xfrm>
        <a:graphic>
          <a:graphicData uri="http://schemas.openxmlformats.org/drawingml/2006/table">
            <a:tbl>
              <a:tblPr/>
              <a:tblGrid>
                <a:gridCol w="3860106">
                  <a:extLst>
                    <a:ext uri="{9D8B030D-6E8A-4147-A177-3AD203B41FA5}">
                      <a16:colId xmlns:a16="http://schemas.microsoft.com/office/drawing/2014/main" val="20000"/>
                    </a:ext>
                  </a:extLst>
                </a:gridCol>
                <a:gridCol w="917788">
                  <a:extLst>
                    <a:ext uri="{9D8B030D-6E8A-4147-A177-3AD203B41FA5}">
                      <a16:colId xmlns:a16="http://schemas.microsoft.com/office/drawing/2014/main" val="20001"/>
                    </a:ext>
                  </a:extLst>
                </a:gridCol>
                <a:gridCol w="917788">
                  <a:extLst>
                    <a:ext uri="{9D8B030D-6E8A-4147-A177-3AD203B41FA5}">
                      <a16:colId xmlns:a16="http://schemas.microsoft.com/office/drawing/2014/main" val="20002"/>
                    </a:ext>
                  </a:extLst>
                </a:gridCol>
                <a:gridCol w="917788">
                  <a:extLst>
                    <a:ext uri="{9D8B030D-6E8A-4147-A177-3AD203B41FA5}">
                      <a16:colId xmlns:a16="http://schemas.microsoft.com/office/drawing/2014/main" val="20003"/>
                    </a:ext>
                  </a:extLst>
                </a:gridCol>
                <a:gridCol w="917788">
                  <a:extLst>
                    <a:ext uri="{9D8B030D-6E8A-4147-A177-3AD203B41FA5}">
                      <a16:colId xmlns:a16="http://schemas.microsoft.com/office/drawing/2014/main" val="20004"/>
                    </a:ext>
                  </a:extLst>
                </a:gridCol>
                <a:gridCol w="1268706">
                  <a:extLst>
                    <a:ext uri="{9D8B030D-6E8A-4147-A177-3AD203B41FA5}">
                      <a16:colId xmlns:a16="http://schemas.microsoft.com/office/drawing/2014/main" val="20005"/>
                    </a:ext>
                  </a:extLst>
                </a:gridCol>
              </a:tblGrid>
              <a:tr h="215950">
                <a:tc>
                  <a:txBody>
                    <a:bodyPr/>
                    <a:lstStyle/>
                    <a:p>
                      <a:pPr algn="l" fontAlgn="b"/>
                      <a:endParaRPr lang="de-DE" sz="600" b="0" i="0" u="none" strike="noStrike" dirty="0">
                        <a:solidFill>
                          <a:srgbClr val="000000"/>
                        </a:solidFill>
                        <a:effectLst/>
                        <a:latin typeface="Calibri"/>
                      </a:endParaRPr>
                    </a:p>
                  </a:txBody>
                  <a:tcPr marL="4248" marR="4248" marT="4248" marB="0" anchor="b">
                    <a:lnL>
                      <a:noFill/>
                    </a:lnL>
                    <a:lnR>
                      <a:noFill/>
                    </a:lnR>
                    <a:lnT>
                      <a:noFill/>
                    </a:lnT>
                    <a:lnB w="12700" cap="flat" cmpd="sng" algn="ctr">
                      <a:solidFill>
                        <a:srgbClr val="FFFFFF"/>
                      </a:solidFill>
                      <a:prstDash val="solid"/>
                      <a:round/>
                      <a:headEnd type="none" w="med" len="med"/>
                      <a:tailEnd type="none" w="med" len="med"/>
                    </a:lnB>
                  </a:tcPr>
                </a:tc>
                <a:tc gridSpan="5">
                  <a:txBody>
                    <a:bodyPr/>
                    <a:lstStyle/>
                    <a:p>
                      <a:pPr algn="l" fontAlgn="b"/>
                      <a:r>
                        <a:rPr lang="en-US" sz="700" b="0" i="1" u="none" strike="noStrike">
                          <a:solidFill>
                            <a:srgbClr val="000000"/>
                          </a:solidFill>
                          <a:effectLst/>
                          <a:latin typeface="Calibri"/>
                        </a:rPr>
                        <a:t>*RACI is very situational.  Those listed have potential to be involved, but are not always involved.</a:t>
                      </a:r>
                    </a:p>
                  </a:txBody>
                  <a:tcPr marL="4248" marR="4248" marT="4248" marB="0" anchor="b">
                    <a:lnL>
                      <a:noFill/>
                    </a:lnL>
                    <a:lnR>
                      <a:noFill/>
                    </a:lnR>
                    <a:lnT>
                      <a:noFill/>
                    </a:lnT>
                    <a:lnB w="12700" cap="flat" cmpd="sng" algn="ctr">
                      <a:solidFill>
                        <a:srgbClr val="FFFFFF"/>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000" b="1" i="0" u="none" strike="noStrike" dirty="0">
                          <a:solidFill>
                            <a:srgbClr val="FFFFFF"/>
                          </a:solidFill>
                          <a:effectLst/>
                          <a:latin typeface="Calibri"/>
                        </a:rPr>
                        <a:t>TOOL / Best Practice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val="10001"/>
                  </a:ext>
                </a:extLst>
              </a:tr>
              <a:tr h="755825">
                <a:tc>
                  <a:txBody>
                    <a:bodyPr/>
                    <a:lstStyle/>
                    <a:p>
                      <a:pPr algn="l" rtl="0" fontAlgn="ctr"/>
                      <a:r>
                        <a:rPr lang="en-US" sz="800" b="1" i="0" u="none" strike="noStrike" dirty="0">
                          <a:solidFill>
                            <a:srgbClr val="000000"/>
                          </a:solidFill>
                          <a:effectLst/>
                          <a:latin typeface="Calibri"/>
                        </a:rPr>
                        <a:t>It is our responsibility to make sure that we are in complete agreement with the end user customer on the physical and performance specification of the equipment.  In addition to equipment specifications, we must also understand the opportunity and/or expectation for services -- including, but not limited to:  Installation, warranty (normal or extended), and/or additional service products:</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dirty="0">
                          <a:solidFill>
                            <a:srgbClr val="000000"/>
                          </a:solidFill>
                          <a:effectLst/>
                          <a:latin typeface="Calibri"/>
                        </a:rPr>
                        <a:t>SDM / NAM / Engineering / Service Products / Installation Team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de-DE" sz="700" b="0" i="0" u="none" strike="noStrike" dirty="0">
                          <a:solidFill>
                            <a:srgbClr val="000000"/>
                          </a:solidFill>
                          <a:effectLst/>
                          <a:latin typeface="Calibri"/>
                        </a:rPr>
                        <a:t>SDM</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dirty="0">
                          <a:solidFill>
                            <a:srgbClr val="000000"/>
                          </a:solidFill>
                          <a:effectLst/>
                          <a:latin typeface="Calibri"/>
                        </a:rPr>
                        <a:t>BU Marketing / Quality Control / Legal</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dirty="0">
                          <a:solidFill>
                            <a:srgbClr val="000000"/>
                          </a:solidFill>
                          <a:effectLst/>
                          <a:latin typeface="Calibri"/>
                        </a:rPr>
                        <a:t>SVP Sales / VP Sales / VP/GM / Manufacturing / Purchasing / ITW EVP / FEG Controller</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de-DE" sz="8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extLst>
                  <a:ext uri="{0D108BD9-81ED-4DB2-BD59-A6C34878D82A}">
                    <a16:rowId xmlns:a16="http://schemas.microsoft.com/office/drawing/2014/main" val="10002"/>
                  </a:ext>
                </a:extLst>
              </a:tr>
              <a:tr h="296931">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Does equipment from Step 3 meet expectations?  If we are developing any new intellectual property for the customer, consult Legal and first negotiate a JDA.</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endParaRPr lang="de-DE" sz="700" b="1" i="0" u="sng" strike="noStrike" dirty="0">
                        <a:solidFill>
                          <a:srgbClr val="FF0000"/>
                        </a:solidFill>
                        <a:effectLst/>
                        <a:latin typeface="Calibri"/>
                      </a:endParaRP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3"/>
                  </a:ext>
                </a:extLst>
              </a:tr>
              <a:tr h="539875">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If installation is a part of the opportunity, all details and responsibilities are understood.  Who receives equipment?  Who is responsible for trades (electrical, plumbing, fabrication, etc.), ITW or other?  Are the installation terms in the Master Purchase Agreement?</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4"/>
                  </a:ext>
                </a:extLst>
              </a:tr>
              <a:tr h="215950">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All equipment training needs have been identified.</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5"/>
                  </a:ext>
                </a:extLst>
              </a:tr>
              <a:tr h="539875">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For warranties, PMs, or enhanced Service offerings, all expectations are understood.  To the extent that any warranty language is included in the specification and no Master Purchase Agreement is in place, have Legal review warranty and PO language.</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1127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7" name="Title 1"/>
          <p:cNvSpPr txBox="1">
            <a:spLocks/>
          </p:cNvSpPr>
          <p:nvPr/>
        </p:nvSpPr>
        <p:spPr>
          <a:xfrm>
            <a:off x="2667689" y="0"/>
            <a:ext cx="6474658" cy="514350"/>
          </a:xfrm>
          <a:prstGeom prst="rect">
            <a:avLst/>
          </a:prstGeom>
        </p:spPr>
        <p:txBody>
          <a:bodyPr lIns="91417" tIns="45708" rIns="91417" bIns="45708"/>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699" b="1" i="1" dirty="0">
                <a:solidFill>
                  <a:prstClr val="white"/>
                </a:solidFill>
                <a:latin typeface="Calibri"/>
              </a:rPr>
              <a:t>Concentrated Sales Process</a:t>
            </a:r>
          </a:p>
        </p:txBody>
      </p:sp>
      <p:grpSp>
        <p:nvGrpSpPr>
          <p:cNvPr id="26" name="Gruppieren 25"/>
          <p:cNvGrpSpPr/>
          <p:nvPr/>
        </p:nvGrpSpPr>
        <p:grpSpPr>
          <a:xfrm>
            <a:off x="78231" y="592091"/>
            <a:ext cx="8987540" cy="3445926"/>
            <a:chOff x="102140" y="769431"/>
            <a:chExt cx="11987720" cy="4594567"/>
          </a:xfrm>
        </p:grpSpPr>
        <p:sp>
          <p:nvSpPr>
            <p:cNvPr id="38" name="Rectangle 10"/>
            <p:cNvSpPr/>
            <p:nvPr/>
          </p:nvSpPr>
          <p:spPr>
            <a:xfrm>
              <a:off x="147245"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endParaRPr lang="en-US" sz="120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1100" dirty="0">
                  <a:solidFill>
                    <a:prstClr val="black"/>
                  </a:solidFill>
                  <a:latin typeface="Calibri" panose="020F0502020204030204" pitchFamily="34" charset="0"/>
                  <a:cs typeface="Calibri" panose="020F0502020204030204" pitchFamily="34" charset="0"/>
                </a:rPr>
                <a:t>Account Opportunities are Prioritized</a:t>
              </a:r>
            </a:p>
            <a:p>
              <a:pPr marL="171450" indent="-171450" defTabSz="779025" fontAlgn="base">
                <a:spcBef>
                  <a:spcPct val="0"/>
                </a:spcBef>
                <a:spcAft>
                  <a:spcPct val="0"/>
                </a:spcAft>
                <a:buFont typeface="Arial" panose="020B0604020202020204" pitchFamily="34" charset="0"/>
                <a:buChar char="•"/>
              </a:pPr>
              <a:r>
                <a:rPr lang="en-US" sz="1100" dirty="0">
                  <a:solidFill>
                    <a:prstClr val="black"/>
                  </a:solidFill>
                  <a:latin typeface="Calibri" panose="020F0502020204030204" pitchFamily="34" charset="0"/>
                  <a:cs typeface="Calibri" panose="020F0502020204030204" pitchFamily="34" charset="0"/>
                </a:rPr>
                <a:t>Assess total FEG share</a:t>
              </a:r>
            </a:p>
            <a:p>
              <a:pPr marL="171450" indent="-171450" defTabSz="779025" fontAlgn="base">
                <a:spcBef>
                  <a:spcPct val="0"/>
                </a:spcBef>
                <a:spcAft>
                  <a:spcPct val="0"/>
                </a:spcAft>
                <a:buFont typeface="Arial" panose="020B0604020202020204" pitchFamily="34" charset="0"/>
                <a:buChar char="•"/>
              </a:pPr>
              <a:r>
                <a:rPr lang="en-US" sz="1100" dirty="0">
                  <a:solidFill>
                    <a:prstClr val="black"/>
                  </a:solidFill>
                  <a:latin typeface="Calibri" panose="020F0502020204030204" pitchFamily="34" charset="0"/>
                  <a:cs typeface="Calibri" panose="020F0502020204030204" pitchFamily="34" charset="0"/>
                </a:rPr>
                <a:t>Assess account growth opportunity</a:t>
              </a:r>
            </a:p>
            <a:p>
              <a:pPr marL="171450" indent="-171450" defTabSz="779025" fontAlgn="base">
                <a:spcBef>
                  <a:spcPct val="0"/>
                </a:spcBef>
                <a:spcAft>
                  <a:spcPct val="0"/>
                </a:spcAft>
                <a:buFont typeface="Arial" panose="020B0604020202020204" pitchFamily="34" charset="0"/>
                <a:buChar char="•"/>
              </a:pPr>
              <a:r>
                <a:rPr lang="en-US" sz="1100" dirty="0">
                  <a:solidFill>
                    <a:prstClr val="black"/>
                  </a:solidFill>
                  <a:latin typeface="Calibri" panose="020F0502020204030204" pitchFamily="34" charset="0"/>
                  <a:cs typeface="Calibri" panose="020F0502020204030204" pitchFamily="34" charset="0"/>
                </a:rPr>
                <a:t>Does the account that values ITW innovation</a:t>
              </a:r>
            </a:p>
            <a:p>
              <a:pPr marL="171450" indent="-171450" defTabSz="779025" fontAlgn="base">
                <a:spcBef>
                  <a:spcPct val="0"/>
                </a:spcBef>
                <a:spcAft>
                  <a:spcPct val="0"/>
                </a:spcAft>
                <a:buFont typeface="Arial" panose="020B0604020202020204" pitchFamily="34" charset="0"/>
                <a:buChar char="•"/>
              </a:pPr>
              <a:r>
                <a:rPr lang="en-US" sz="1100" dirty="0">
                  <a:solidFill>
                    <a:prstClr val="black"/>
                  </a:solidFill>
                  <a:highlight>
                    <a:srgbClr val="FFFF00"/>
                  </a:highlight>
                  <a:latin typeface="Calibri" panose="020F0502020204030204" pitchFamily="34" charset="0"/>
                  <a:cs typeface="Calibri" panose="020F0502020204030204" pitchFamily="34" charset="0"/>
                </a:rPr>
                <a:t>Is it a good fit for ITW?</a:t>
              </a:r>
            </a:p>
            <a:p>
              <a:pPr defTabSz="779025" fontAlgn="base">
                <a:spcBef>
                  <a:spcPct val="0"/>
                </a:spcBef>
                <a:spcAft>
                  <a:spcPct val="0"/>
                </a:spcAft>
              </a:pPr>
              <a:endParaRPr lang="en-US" sz="675" dirty="0">
                <a:solidFill>
                  <a:prstClr val="black"/>
                </a:solidFill>
                <a:latin typeface="Calibri"/>
              </a:endParaRPr>
            </a:p>
          </p:txBody>
        </p:sp>
        <p:sp>
          <p:nvSpPr>
            <p:cNvPr id="48" name="Rectangle 10"/>
            <p:cNvSpPr/>
            <p:nvPr/>
          </p:nvSpPr>
          <p:spPr>
            <a:xfrm>
              <a:off x="2540167"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a:endParaRPr lang="en-US" sz="675" dirty="0">
                <a:solidFill>
                  <a:prstClr val="black"/>
                </a:solidFill>
                <a:latin typeface="Calibri"/>
              </a:endParaRPr>
            </a:p>
          </p:txBody>
        </p:sp>
        <p:sp>
          <p:nvSpPr>
            <p:cNvPr id="49" name="Rectangle 10"/>
            <p:cNvSpPr/>
            <p:nvPr/>
          </p:nvSpPr>
          <p:spPr>
            <a:xfrm>
              <a:off x="4926000"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a:endParaRPr lang="en-US" sz="675" dirty="0">
                <a:solidFill>
                  <a:prstClr val="black"/>
                </a:solidFill>
                <a:latin typeface="Calibri"/>
              </a:endParaRPr>
            </a:p>
          </p:txBody>
        </p:sp>
        <p:sp>
          <p:nvSpPr>
            <p:cNvPr id="50" name="Rectangle 11"/>
            <p:cNvSpPr/>
            <p:nvPr/>
          </p:nvSpPr>
          <p:spPr>
            <a:xfrm>
              <a:off x="7323037"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p:txBody>
        </p:sp>
        <p:sp>
          <p:nvSpPr>
            <p:cNvPr id="51" name="Rectangle 12"/>
            <p:cNvSpPr/>
            <p:nvPr/>
          </p:nvSpPr>
          <p:spPr>
            <a:xfrm>
              <a:off x="9722004"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p:txBody>
        </p:sp>
        <p:grpSp>
          <p:nvGrpSpPr>
            <p:cNvPr id="52" name="Gruppieren 51"/>
            <p:cNvGrpSpPr/>
            <p:nvPr/>
          </p:nvGrpSpPr>
          <p:grpSpPr>
            <a:xfrm>
              <a:off x="102140" y="1241790"/>
              <a:ext cx="11987720" cy="792000"/>
              <a:chOff x="144000" y="1188000"/>
              <a:chExt cx="11987720" cy="792000"/>
            </a:xfrm>
          </p:grpSpPr>
          <p:sp>
            <p:nvSpPr>
              <p:cNvPr id="60" name="Chevron 4"/>
              <p:cNvSpPr/>
              <p:nvPr/>
            </p:nvSpPr>
            <p:spPr>
              <a:xfrm>
                <a:off x="144000" y="1188000"/>
                <a:ext cx="2412000" cy="792000"/>
              </a:xfrm>
              <a:prstGeom prst="chevron">
                <a:avLst/>
              </a:prstGeom>
              <a:solidFill>
                <a:schemeClr val="tx2">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black"/>
                    </a:solidFill>
                    <a:latin typeface="Calibri"/>
                  </a:rPr>
                  <a:t>1. Segmentation &amp; Customer Analysis</a:t>
                </a:r>
              </a:p>
            </p:txBody>
          </p:sp>
          <p:sp>
            <p:nvSpPr>
              <p:cNvPr id="61" name="Chevron 5"/>
              <p:cNvSpPr/>
              <p:nvPr/>
            </p:nvSpPr>
            <p:spPr>
              <a:xfrm>
                <a:off x="2537930" y="1188000"/>
                <a:ext cx="2412000" cy="792000"/>
              </a:xfrm>
              <a:prstGeom prst="chevron">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2. Mapping the Customer</a:t>
                </a:r>
              </a:p>
            </p:txBody>
          </p:sp>
          <p:sp>
            <p:nvSpPr>
              <p:cNvPr id="62" name="Chevron 6"/>
              <p:cNvSpPr/>
              <p:nvPr/>
            </p:nvSpPr>
            <p:spPr>
              <a:xfrm>
                <a:off x="4931860" y="1188000"/>
                <a:ext cx="2412000" cy="792000"/>
              </a:xfrm>
              <a:prstGeom prst="chevron">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3. Customize the Value Proposition</a:t>
                </a:r>
              </a:p>
            </p:txBody>
          </p:sp>
          <p:sp>
            <p:nvSpPr>
              <p:cNvPr id="63" name="Chevron 7"/>
              <p:cNvSpPr/>
              <p:nvPr/>
            </p:nvSpPr>
            <p:spPr>
              <a:xfrm>
                <a:off x="7325790" y="1188000"/>
                <a:ext cx="2412000" cy="792000"/>
              </a:xfrm>
              <a:prstGeom prst="chevron">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4. Setting the Plan to Win</a:t>
                </a:r>
              </a:p>
            </p:txBody>
          </p:sp>
          <p:sp>
            <p:nvSpPr>
              <p:cNvPr id="64" name="Chevron 8"/>
              <p:cNvSpPr/>
              <p:nvPr/>
            </p:nvSpPr>
            <p:spPr>
              <a:xfrm>
                <a:off x="9719720" y="1188000"/>
                <a:ext cx="2412000" cy="792000"/>
              </a:xfrm>
              <a:prstGeom prst="chevron">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5. Deploy &amp; Follow Up</a:t>
                </a:r>
              </a:p>
            </p:txBody>
          </p:sp>
        </p:grpSp>
        <p:sp>
          <p:nvSpPr>
            <p:cNvPr id="53" name="TextBox 17"/>
            <p:cNvSpPr txBox="1"/>
            <p:nvPr/>
          </p:nvSpPr>
          <p:spPr>
            <a:xfrm>
              <a:off x="293831" y="769431"/>
              <a:ext cx="2394855" cy="430887"/>
            </a:xfrm>
            <a:prstGeom prst="rect">
              <a:avLst/>
            </a:prstGeom>
            <a:noFill/>
          </p:spPr>
          <p:txBody>
            <a:bodyPr wrap="none" rtlCol="0">
              <a:spAutoFit/>
            </a:bodyPr>
            <a:lstStyle/>
            <a:p>
              <a:pPr defTabSz="779025"/>
              <a:r>
                <a:rPr lang="en-US" b="1" dirty="0">
                  <a:solidFill>
                    <a:prstClr val="black"/>
                  </a:solidFill>
                  <a:latin typeface="Calibri"/>
                </a:rPr>
                <a:t>Deeper Explanation </a:t>
              </a:r>
            </a:p>
          </p:txBody>
        </p:sp>
      </p:grpSp>
      <p:sp>
        <p:nvSpPr>
          <p:cNvPr id="27"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4</a:t>
            </a:fld>
            <a:endParaRPr lang="en-US" sz="975" b="1" dirty="0">
              <a:solidFill>
                <a:prstClr val="black"/>
              </a:solidFill>
              <a:latin typeface="Calibri"/>
            </a:endParaRPr>
          </a:p>
        </p:txBody>
      </p:sp>
      <p:sp>
        <p:nvSpPr>
          <p:cNvPr id="2" name="Rounded Rectangle 6">
            <a:extLst>
              <a:ext uri="{FF2B5EF4-FFF2-40B4-BE49-F238E27FC236}">
                <a16:creationId xmlns:a16="http://schemas.microsoft.com/office/drawing/2014/main" id="{9C24684C-35FE-DB1F-2C68-C56CFCCFB17E}"/>
              </a:ext>
            </a:extLst>
          </p:cNvPr>
          <p:cNvSpPr/>
          <p:nvPr/>
        </p:nvSpPr>
        <p:spPr>
          <a:xfrm>
            <a:off x="99113" y="4022751"/>
            <a:ext cx="3551496" cy="229936"/>
          </a:xfrm>
          <a:prstGeom prst="roundRect">
            <a:avLst/>
          </a:prstGeom>
          <a:solidFill>
            <a:srgbClr val="00B050"/>
          </a:soli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400" b="1" kern="0" dirty="0">
                <a:solidFill>
                  <a:sysClr val="windowText" lastClr="000000"/>
                </a:solidFill>
                <a:latin typeface="Calibri"/>
                <a:cs typeface="Calibri" panose="020F0502020204030204" pitchFamily="34" charset="0"/>
              </a:rPr>
              <a:t>NAM Led</a:t>
            </a:r>
            <a:endParaRPr lang="en-US" altLang="en-US" sz="1400" kern="0" dirty="0">
              <a:solidFill>
                <a:prstClr val="black"/>
              </a:solidFill>
              <a:latin typeface="Calibri"/>
              <a:cs typeface="Calibri" panose="020F0502020204030204" pitchFamily="34" charset="0"/>
            </a:endParaRPr>
          </a:p>
        </p:txBody>
      </p:sp>
      <p:sp>
        <p:nvSpPr>
          <p:cNvPr id="3" name="Rounded Rectangle 6">
            <a:extLst>
              <a:ext uri="{FF2B5EF4-FFF2-40B4-BE49-F238E27FC236}">
                <a16:creationId xmlns:a16="http://schemas.microsoft.com/office/drawing/2014/main" id="{169A7A00-C108-867D-DAAA-D4D31D143822}"/>
              </a:ext>
            </a:extLst>
          </p:cNvPr>
          <p:cNvSpPr/>
          <p:nvPr/>
        </p:nvSpPr>
        <p:spPr>
          <a:xfrm>
            <a:off x="3697542" y="4022751"/>
            <a:ext cx="3551496" cy="229936"/>
          </a:xfrm>
          <a:prstGeom prst="roundRect">
            <a:avLst/>
          </a:prstGeom>
          <a:solidFill>
            <a:srgbClr val="00B050"/>
          </a:soli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400" b="1" kern="0" dirty="0">
                <a:solidFill>
                  <a:sysClr val="windowText" lastClr="000000"/>
                </a:solidFill>
                <a:latin typeface="Calibri"/>
                <a:cs typeface="Calibri" panose="020F0502020204030204" pitchFamily="34" charset="0"/>
              </a:rPr>
              <a:t>SDM Led</a:t>
            </a:r>
            <a:endParaRPr lang="en-US" altLang="en-US" sz="1400" kern="0" dirty="0">
              <a:solidFill>
                <a:prstClr val="black"/>
              </a:solidFill>
              <a:latin typeface="Calibri"/>
              <a:cs typeface="Calibri" panose="020F0502020204030204" pitchFamily="34" charset="0"/>
            </a:endParaRPr>
          </a:p>
        </p:txBody>
      </p:sp>
      <p:sp>
        <p:nvSpPr>
          <p:cNvPr id="4" name="Rounded Rectangle 6">
            <a:extLst>
              <a:ext uri="{FF2B5EF4-FFF2-40B4-BE49-F238E27FC236}">
                <a16:creationId xmlns:a16="http://schemas.microsoft.com/office/drawing/2014/main" id="{E244242F-550D-D311-40A9-8355F5A94E58}"/>
              </a:ext>
            </a:extLst>
          </p:cNvPr>
          <p:cNvSpPr/>
          <p:nvPr/>
        </p:nvSpPr>
        <p:spPr>
          <a:xfrm>
            <a:off x="7299125" y="4023687"/>
            <a:ext cx="1732827" cy="229936"/>
          </a:xfrm>
          <a:prstGeom prst="roundRect">
            <a:avLst/>
          </a:prstGeom>
          <a:solidFill>
            <a:srgbClr val="00B050"/>
          </a:soli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400" b="1" kern="0" dirty="0">
                <a:solidFill>
                  <a:sysClr val="windowText" lastClr="000000"/>
                </a:solidFill>
                <a:latin typeface="Calibri"/>
                <a:cs typeface="Calibri" panose="020F0502020204030204" pitchFamily="34" charset="0"/>
              </a:rPr>
              <a:t>NAM Led</a:t>
            </a:r>
            <a:endParaRPr lang="en-US" altLang="en-US" sz="1400" kern="0" dirty="0">
              <a:solidFill>
                <a:prstClr val="black"/>
              </a:solidFill>
              <a:latin typeface="Calibri"/>
              <a:cs typeface="Calibri" panose="020F0502020204030204" pitchFamily="34" charset="0"/>
            </a:endParaRPr>
          </a:p>
        </p:txBody>
      </p:sp>
      <p:sp>
        <p:nvSpPr>
          <p:cNvPr id="6" name="TextBox 5">
            <a:extLst>
              <a:ext uri="{FF2B5EF4-FFF2-40B4-BE49-F238E27FC236}">
                <a16:creationId xmlns:a16="http://schemas.microsoft.com/office/drawing/2014/main" id="{49753772-4C5E-2342-9280-A31F9B58F7BD}"/>
              </a:ext>
            </a:extLst>
          </p:cNvPr>
          <p:cNvSpPr txBox="1"/>
          <p:nvPr/>
        </p:nvSpPr>
        <p:spPr>
          <a:xfrm>
            <a:off x="1906090" y="1826720"/>
            <a:ext cx="1686196" cy="1446550"/>
          </a:xfrm>
          <a:prstGeom prst="rect">
            <a:avLst/>
          </a:prstGeom>
          <a:noFill/>
        </p:spPr>
        <p:txBody>
          <a:bodyPr wrap="square">
            <a:spAutoFit/>
          </a:bodyPr>
          <a:lstStyle/>
          <a:p>
            <a:pPr marL="0" marR="0" lvl="0" indent="0" algn="l" defTabSz="779025" rtl="0" eaLnBrk="1" fontAlgn="base" latinLnBrk="0" hangingPunct="1">
              <a:lnSpc>
                <a:spcPct val="100000"/>
              </a:lnSpc>
              <a:spcBef>
                <a:spcPct val="0"/>
              </a:spcBef>
              <a:spcAft>
                <a:spcPct val="0"/>
              </a:spcAft>
              <a:buClrTx/>
              <a:buSzTx/>
              <a:buFontTx/>
              <a:buNone/>
              <a:tabLst/>
              <a:defRPr/>
            </a:pPr>
            <a:r>
              <a:rPr lang="en-US" sz="1100" dirty="0">
                <a:solidFill>
                  <a:prstClr val="black"/>
                </a:solidFill>
                <a:latin typeface="Calibri" panose="020F0502020204030204" pitchFamily="34" charset="0"/>
                <a:cs typeface="Calibri" panose="020F0502020204030204" pitchFamily="34" charset="0"/>
              </a:rPr>
              <a:t>Setting the Stage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779025"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dirty="0">
                <a:solidFill>
                  <a:prstClr val="black"/>
                </a:solidFill>
                <a:highlight>
                  <a:srgbClr val="FFFF00"/>
                </a:highlight>
                <a:latin typeface="Calibri" panose="020F0502020204030204" pitchFamily="34" charset="0"/>
                <a:cs typeface="Calibri" panose="020F0502020204030204" pitchFamily="34" charset="0"/>
              </a:rPr>
              <a:t>What is the depth of the Map?</a:t>
            </a:r>
          </a:p>
          <a:p>
            <a:pPr marL="171450" marR="0" lvl="0" indent="-171450" algn="l" defTabSz="77902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Who are the key </a:t>
            </a:r>
            <a:r>
              <a:rPr lang="en-US" sz="1100" dirty="0">
                <a:solidFill>
                  <a:prstClr val="black"/>
                </a:solidFill>
                <a:latin typeface="Calibri" panose="020F0502020204030204" pitchFamily="34" charset="0"/>
                <a:cs typeface="Calibri" panose="020F0502020204030204" pitchFamily="34" charset="0"/>
              </a:rPr>
              <a:t>influencers and decision makers for various FEG opportunities?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41B8CC4E-28A8-4243-D9A6-4DFCC0BFC139}"/>
              </a:ext>
            </a:extLst>
          </p:cNvPr>
          <p:cNvSpPr txBox="1"/>
          <p:nvPr/>
        </p:nvSpPr>
        <p:spPr>
          <a:xfrm>
            <a:off x="3694818" y="1826252"/>
            <a:ext cx="1682725" cy="1954381"/>
          </a:xfrm>
          <a:prstGeom prst="rect">
            <a:avLst/>
          </a:prstGeom>
          <a:noFill/>
        </p:spPr>
        <p:txBody>
          <a:bodyPr wrap="square">
            <a:spAutoFit/>
          </a:bodyPr>
          <a:lstStyle/>
          <a:p>
            <a:pPr marL="0" marR="0" lvl="0" indent="0" algn="l" defTabSz="779025" rtl="0" eaLnBrk="1" fontAlgn="base" latinLnBrk="0" hangingPunct="1">
              <a:lnSpc>
                <a:spcPct val="100000"/>
              </a:lnSpc>
              <a:spcBef>
                <a:spcPct val="0"/>
              </a:spcBef>
              <a:spcAft>
                <a:spcPct val="0"/>
              </a:spcAft>
              <a:buClrTx/>
              <a:buSzTx/>
              <a:buFontTx/>
              <a:buNone/>
              <a:tabLst/>
              <a:defRPr/>
            </a:pPr>
            <a:r>
              <a:rPr lang="en-US" sz="1100" dirty="0">
                <a:solidFill>
                  <a:prstClr val="black"/>
                </a:solidFill>
                <a:latin typeface="Calibri" panose="020F0502020204030204" pitchFamily="34" charset="0"/>
                <a:cs typeface="Calibri" panose="020F0502020204030204" pitchFamily="34" charset="0"/>
              </a:rPr>
              <a:t>Building ITW’s Reputation as the Experts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779025"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dirty="0">
                <a:solidFill>
                  <a:prstClr val="black"/>
                </a:solidFill>
                <a:highlight>
                  <a:srgbClr val="FFFF00"/>
                </a:highlight>
                <a:latin typeface="Calibri" panose="020F0502020204030204" pitchFamily="34" charset="0"/>
                <a:cs typeface="Calibri" panose="020F0502020204030204" pitchFamily="34" charset="0"/>
              </a:rPr>
              <a:t>Spend time in the facility to identify pain points/needs </a:t>
            </a:r>
            <a:r>
              <a:rPr lang="en-US" sz="1100" dirty="0">
                <a:solidFill>
                  <a:prstClr val="black"/>
                </a:solidFill>
                <a:latin typeface="Calibri" panose="020F0502020204030204" pitchFamily="34" charset="0"/>
                <a:cs typeface="Calibri" panose="020F0502020204030204" pitchFamily="34" charset="0"/>
              </a:rPr>
              <a:t>through Strategic Questions and Listening.</a:t>
            </a:r>
          </a:p>
          <a:p>
            <a:pPr marL="171450" marR="0" lvl="0" indent="-171450" algn="l" defTabSz="77902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Engagement of resources from product line to build value.</a:t>
            </a:r>
          </a:p>
        </p:txBody>
      </p:sp>
      <p:sp>
        <p:nvSpPr>
          <p:cNvPr id="11" name="TextBox 10">
            <a:extLst>
              <a:ext uri="{FF2B5EF4-FFF2-40B4-BE49-F238E27FC236}">
                <a16:creationId xmlns:a16="http://schemas.microsoft.com/office/drawing/2014/main" id="{00A4278C-2FDF-DD3D-514A-B6168E3C27A5}"/>
              </a:ext>
            </a:extLst>
          </p:cNvPr>
          <p:cNvSpPr txBox="1"/>
          <p:nvPr/>
        </p:nvSpPr>
        <p:spPr>
          <a:xfrm>
            <a:off x="5487804" y="1826251"/>
            <a:ext cx="1682725" cy="1446550"/>
          </a:xfrm>
          <a:prstGeom prst="rect">
            <a:avLst/>
          </a:prstGeom>
          <a:noFill/>
        </p:spPr>
        <p:txBody>
          <a:bodyPr wrap="square">
            <a:spAutoFit/>
          </a:bodyPr>
          <a:lstStyle/>
          <a:p>
            <a:pPr marL="0" marR="0" lvl="0" indent="0" algn="l" defTabSz="77902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Product Feature Benefit</a:t>
            </a:r>
          </a:p>
          <a:p>
            <a:pPr marL="171450" marR="0" lvl="0" indent="-171450" algn="l" defTabSz="779025"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dirty="0">
                <a:solidFill>
                  <a:prstClr val="black"/>
                </a:solidFill>
                <a:highlight>
                  <a:srgbClr val="FFFF00"/>
                </a:highlight>
                <a:latin typeface="Calibri" panose="020F0502020204030204" pitchFamily="34" charset="0"/>
                <a:cs typeface="Calibri" panose="020F0502020204030204" pitchFamily="34" charset="0"/>
              </a:rPr>
              <a:t>Spend time in the facility to validate the solution</a:t>
            </a:r>
            <a:r>
              <a:rPr lang="en-US" sz="1100" dirty="0">
                <a:solidFill>
                  <a:prstClr val="black"/>
                </a:solidFill>
                <a:latin typeface="Calibri" panose="020F0502020204030204" pitchFamily="34" charset="0"/>
                <a:cs typeface="Calibri" panose="020F0502020204030204" pitchFamily="34" charset="0"/>
              </a:rPr>
              <a:t>.</a:t>
            </a:r>
          </a:p>
          <a:p>
            <a:pPr marL="171450" marR="0" lvl="0" indent="-171450" algn="l" defTabSz="779025"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dirty="0">
                <a:solidFill>
                  <a:prstClr val="black"/>
                </a:solidFill>
                <a:latin typeface="Calibri" panose="020F0502020204030204" pitchFamily="34" charset="0"/>
                <a:cs typeface="Calibri" panose="020F0502020204030204" pitchFamily="34" charset="0"/>
              </a:rPr>
              <a:t>Make adjustments to the product to ensure performance.</a:t>
            </a:r>
          </a:p>
          <a:p>
            <a:pPr marL="171450" marR="0" lvl="0" indent="-171450" algn="l" defTabSz="77902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a:t>
            </a:r>
            <a:r>
              <a:rPr lang="en-US" sz="1100" dirty="0">
                <a:solidFill>
                  <a:prstClr val="black"/>
                </a:solidFill>
                <a:latin typeface="Calibri" panose="020F0502020204030204" pitchFamily="34" charset="0"/>
                <a:cs typeface="Calibri" panose="020F0502020204030204" pitchFamily="34" charset="0"/>
              </a:rPr>
              <a:t>pare for the rollout.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3E8C80A8-B66D-2448-ABF3-3BFEDD153DDC}"/>
              </a:ext>
            </a:extLst>
          </p:cNvPr>
          <p:cNvSpPr txBox="1"/>
          <p:nvPr/>
        </p:nvSpPr>
        <p:spPr>
          <a:xfrm>
            <a:off x="7299125" y="1826252"/>
            <a:ext cx="1682725" cy="1615827"/>
          </a:xfrm>
          <a:prstGeom prst="rect">
            <a:avLst/>
          </a:prstGeom>
          <a:noFill/>
        </p:spPr>
        <p:txBody>
          <a:bodyPr wrap="square">
            <a:spAutoFit/>
          </a:bodyPr>
          <a:lstStyle/>
          <a:p>
            <a:pPr marL="0" marR="0" lvl="0" indent="0" algn="l" defTabSz="77902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Close the Sale</a:t>
            </a:r>
          </a:p>
          <a:p>
            <a:pPr marL="171450" marR="0" lvl="0" indent="-171450" algn="l" defTabSz="779025"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dirty="0">
                <a:solidFill>
                  <a:prstClr val="black"/>
                </a:solidFill>
                <a:latin typeface="Calibri" panose="020F0502020204030204" pitchFamily="34" charset="0"/>
                <a:cs typeface="Calibri" panose="020F0502020204030204" pitchFamily="34" charset="0"/>
              </a:rPr>
              <a:t>Deliver solutions to match commitment.</a:t>
            </a:r>
          </a:p>
          <a:p>
            <a:pPr marL="171450" marR="0" lvl="0" indent="-171450" algn="l" defTabSz="779025"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dirty="0">
                <a:solidFill>
                  <a:prstClr val="black"/>
                </a:solidFill>
                <a:latin typeface="Calibri" panose="020F0502020204030204" pitchFamily="34" charset="0"/>
                <a:cs typeface="Calibri" panose="020F0502020204030204" pitchFamily="34" charset="0"/>
              </a:rPr>
              <a:t>Obtain customer feedback on performance.</a:t>
            </a:r>
          </a:p>
          <a:p>
            <a:pPr marL="171450" marR="0" lvl="0" indent="-171450" algn="l" defTabSz="779025"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100" dirty="0">
                <a:solidFill>
                  <a:prstClr val="black"/>
                </a:solidFill>
                <a:highlight>
                  <a:srgbClr val="FFFF00"/>
                </a:highlight>
                <a:latin typeface="Calibri" panose="020F0502020204030204" pitchFamily="34" charset="0"/>
                <a:cs typeface="Calibri" panose="020F0502020204030204" pitchFamily="34" charset="0"/>
              </a:rPr>
              <a:t>Maximize account penetration (corporate and franchised).</a:t>
            </a:r>
          </a:p>
        </p:txBody>
      </p:sp>
    </p:spTree>
    <p:extLst>
      <p:ext uri="{BB962C8B-B14F-4D97-AF65-F5344CB8AC3E}">
        <p14:creationId xmlns:p14="http://schemas.microsoft.com/office/powerpoint/2010/main" val="166724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40</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4.3: CHECKLIST</a:t>
            </a:r>
          </a:p>
        </p:txBody>
      </p:sp>
      <p:graphicFrame>
        <p:nvGraphicFramePr>
          <p:cNvPr id="6" name="Tabelle 5"/>
          <p:cNvGraphicFramePr>
            <a:graphicFrameLocks noGrp="1"/>
          </p:cNvGraphicFramePr>
          <p:nvPr>
            <p:extLst>
              <p:ext uri="{D42A27DB-BD31-4B8C-83A1-F6EECF244321}">
                <p14:modId xmlns:p14="http://schemas.microsoft.com/office/powerpoint/2010/main" val="1736532467"/>
              </p:ext>
            </p:extLst>
          </p:nvPr>
        </p:nvGraphicFramePr>
        <p:xfrm>
          <a:off x="172019" y="647850"/>
          <a:ext cx="8799964" cy="4266866"/>
        </p:xfrm>
        <a:graphic>
          <a:graphicData uri="http://schemas.openxmlformats.org/drawingml/2006/table">
            <a:tbl>
              <a:tblPr/>
              <a:tblGrid>
                <a:gridCol w="3860106">
                  <a:extLst>
                    <a:ext uri="{9D8B030D-6E8A-4147-A177-3AD203B41FA5}">
                      <a16:colId xmlns:a16="http://schemas.microsoft.com/office/drawing/2014/main" val="20000"/>
                    </a:ext>
                  </a:extLst>
                </a:gridCol>
                <a:gridCol w="917788">
                  <a:extLst>
                    <a:ext uri="{9D8B030D-6E8A-4147-A177-3AD203B41FA5}">
                      <a16:colId xmlns:a16="http://schemas.microsoft.com/office/drawing/2014/main" val="20001"/>
                    </a:ext>
                  </a:extLst>
                </a:gridCol>
                <a:gridCol w="917788">
                  <a:extLst>
                    <a:ext uri="{9D8B030D-6E8A-4147-A177-3AD203B41FA5}">
                      <a16:colId xmlns:a16="http://schemas.microsoft.com/office/drawing/2014/main" val="20002"/>
                    </a:ext>
                  </a:extLst>
                </a:gridCol>
                <a:gridCol w="917788">
                  <a:extLst>
                    <a:ext uri="{9D8B030D-6E8A-4147-A177-3AD203B41FA5}">
                      <a16:colId xmlns:a16="http://schemas.microsoft.com/office/drawing/2014/main" val="20003"/>
                    </a:ext>
                  </a:extLst>
                </a:gridCol>
                <a:gridCol w="917788">
                  <a:extLst>
                    <a:ext uri="{9D8B030D-6E8A-4147-A177-3AD203B41FA5}">
                      <a16:colId xmlns:a16="http://schemas.microsoft.com/office/drawing/2014/main" val="20004"/>
                    </a:ext>
                  </a:extLst>
                </a:gridCol>
                <a:gridCol w="1268706">
                  <a:extLst>
                    <a:ext uri="{9D8B030D-6E8A-4147-A177-3AD203B41FA5}">
                      <a16:colId xmlns:a16="http://schemas.microsoft.com/office/drawing/2014/main" val="20005"/>
                    </a:ext>
                  </a:extLst>
                </a:gridCol>
              </a:tblGrid>
              <a:tr h="215950">
                <a:tc>
                  <a:txBody>
                    <a:bodyPr/>
                    <a:lstStyle/>
                    <a:p>
                      <a:pPr algn="l" fontAlgn="b"/>
                      <a:endParaRPr lang="de-DE" sz="500" b="0" i="0" u="none" strike="noStrike" dirty="0">
                        <a:solidFill>
                          <a:srgbClr val="000000"/>
                        </a:solidFill>
                        <a:effectLst/>
                        <a:latin typeface="Calibri"/>
                      </a:endParaRPr>
                    </a:p>
                  </a:txBody>
                  <a:tcPr marL="3747" marR="3747" marT="3747" marB="0" anchor="b">
                    <a:lnL>
                      <a:noFill/>
                    </a:lnL>
                    <a:lnR>
                      <a:noFill/>
                    </a:lnR>
                    <a:lnT>
                      <a:noFill/>
                    </a:lnT>
                    <a:lnB w="12700" cap="flat" cmpd="sng" algn="ctr">
                      <a:solidFill>
                        <a:srgbClr val="FFFFFF"/>
                      </a:solidFill>
                      <a:prstDash val="solid"/>
                      <a:round/>
                      <a:headEnd type="none" w="med" len="med"/>
                      <a:tailEnd type="none" w="med" len="med"/>
                    </a:lnB>
                  </a:tcPr>
                </a:tc>
                <a:tc gridSpan="5">
                  <a:txBody>
                    <a:bodyPr/>
                    <a:lstStyle/>
                    <a:p>
                      <a:pPr algn="l" fontAlgn="b"/>
                      <a:r>
                        <a:rPr lang="en-US" sz="700" b="0" i="1" u="none" strike="noStrike" dirty="0">
                          <a:solidFill>
                            <a:srgbClr val="000000"/>
                          </a:solidFill>
                          <a:effectLst/>
                          <a:latin typeface="Calibri"/>
                        </a:rPr>
                        <a:t>*RACI is very situational.  Those listed have potential to be involved, but are not always involved.</a:t>
                      </a:r>
                    </a:p>
                  </a:txBody>
                  <a:tcPr marL="3747" marR="3747" marT="3747" marB="0" anchor="b">
                    <a:lnL>
                      <a:noFill/>
                    </a:lnL>
                    <a:lnR>
                      <a:noFill/>
                    </a:lnR>
                    <a:lnT>
                      <a:noFill/>
                    </a:lnT>
                    <a:lnB w="12700" cap="flat" cmpd="sng" algn="ctr">
                      <a:solidFill>
                        <a:srgbClr val="FFFFFF"/>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000" b="1" i="0" u="none" strike="noStrike" dirty="0">
                          <a:solidFill>
                            <a:srgbClr val="FFFFFF"/>
                          </a:solidFill>
                          <a:effectLst/>
                          <a:latin typeface="Calibri"/>
                        </a:rPr>
                        <a:t>TOOL / Best Practice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val="10001"/>
                  </a:ext>
                </a:extLst>
              </a:tr>
              <a:tr h="730686">
                <a:tc>
                  <a:txBody>
                    <a:bodyPr/>
                    <a:lstStyle/>
                    <a:p>
                      <a:pPr algn="l" rtl="0" fontAlgn="ctr"/>
                      <a:r>
                        <a:rPr lang="en-US" sz="800" b="1" i="0" u="none" strike="noStrike" dirty="0">
                          <a:solidFill>
                            <a:srgbClr val="000000"/>
                          </a:solidFill>
                          <a:effectLst/>
                          <a:latin typeface="Calibri"/>
                        </a:rPr>
                        <a:t>There are several important factors that go into how to price our equipment for a chain opportunity.  Below list includes many of the questions that should be answered in advance of a proposal.  For volume opportunities, it is in our best interest (albeit sometimes difficult) to have </a:t>
                      </a:r>
                      <a:r>
                        <a:rPr lang="en-US" sz="800" b="1" i="0" u="sng" strike="noStrike" dirty="0">
                          <a:solidFill>
                            <a:srgbClr val="000000"/>
                          </a:solidFill>
                          <a:effectLst/>
                          <a:latin typeface="Calibri"/>
                        </a:rPr>
                        <a:t>firm</a:t>
                      </a:r>
                      <a:r>
                        <a:rPr lang="en-US" sz="800" b="1" i="0" u="none" strike="noStrike" dirty="0">
                          <a:solidFill>
                            <a:srgbClr val="000000"/>
                          </a:solidFill>
                          <a:effectLst/>
                          <a:latin typeface="Calibri"/>
                        </a:rPr>
                        <a:t> commitments from our customer on quantities, and over what period of time:</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noProof="0" dirty="0">
                          <a:solidFill>
                            <a:srgbClr val="000000"/>
                          </a:solidFill>
                          <a:effectLst/>
                          <a:latin typeface="Calibri"/>
                        </a:rPr>
                        <a:t>SDM / NAM / Service Products / Installation Team / Dealer / FRED / End User</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noProof="0" dirty="0">
                          <a:solidFill>
                            <a:srgbClr val="000000"/>
                          </a:solidFill>
                          <a:effectLst/>
                          <a:latin typeface="Calibri"/>
                        </a:rPr>
                        <a:t>SDM</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noProof="0" dirty="0">
                          <a:solidFill>
                            <a:srgbClr val="000000"/>
                          </a:solidFill>
                          <a:effectLst/>
                          <a:latin typeface="Calibri"/>
                        </a:rPr>
                        <a:t>VP Sales  / SAM Controller / SAM Credit / VP/GM / BU Controller / BU Marketing / Purchasing / Service VP / Legal</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dirty="0">
                          <a:solidFill>
                            <a:srgbClr val="000000"/>
                          </a:solidFill>
                          <a:effectLst/>
                          <a:latin typeface="Calibri"/>
                        </a:rPr>
                        <a:t>SVP Sales / Customer Care / Group President / ITW EVP / FEG Controller</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extLst>
                  <a:ext uri="{0D108BD9-81ED-4DB2-BD59-A6C34878D82A}">
                    <a16:rowId xmlns:a16="http://schemas.microsoft.com/office/drawing/2014/main" val="10002"/>
                  </a:ext>
                </a:extLst>
              </a:tr>
              <a:tr h="404906">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Have we proposed using our Master Purchasing Agreement, a template of which is provided </a:t>
                      </a:r>
                      <a:r>
                        <a:rPr lang="en-US" sz="800" b="1" i="0" u="sng" strike="noStrike" dirty="0">
                          <a:solidFill>
                            <a:schemeClr val="tx1"/>
                          </a:solidFill>
                          <a:effectLst/>
                          <a:latin typeface="Calibri"/>
                        </a:rPr>
                        <a:t>here</a:t>
                      </a:r>
                      <a:r>
                        <a:rPr lang="en-US" sz="800" b="1" i="0" u="none" strike="noStrike" dirty="0">
                          <a:solidFill>
                            <a:schemeClr val="tx1"/>
                          </a:solidFill>
                          <a:effectLst/>
                          <a:latin typeface="Calibri"/>
                        </a:rPr>
                        <a:t>. </a:t>
                      </a:r>
                      <a:r>
                        <a:rPr lang="en-US" sz="800" b="0" i="0" u="none" strike="noStrike" dirty="0">
                          <a:solidFill>
                            <a:srgbClr val="000000"/>
                          </a:solidFill>
                          <a:effectLst/>
                          <a:latin typeface="Calibri"/>
                        </a:rPr>
                        <a:t> If customer insists on using their form, have Legal review.  While the pricing terms are being negotiated, legal terms should be negotiated in tandem.</a:t>
                      </a:r>
                      <a:endParaRPr lang="en-US" sz="800" b="0" i="0" u="none" strike="noStrike" dirty="0">
                        <a:solidFill>
                          <a:srgbClr val="000000"/>
                        </a:solidFill>
                        <a:effectLst/>
                        <a:latin typeface="Symbol"/>
                      </a:endParaRPr>
                    </a:p>
                  </a:txBody>
                  <a:tcPr marL="134896"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en-US" sz="700" b="1" i="0" u="sng" strike="noStrike" noProof="0" dirty="0">
                          <a:solidFill>
                            <a:schemeClr val="tx1"/>
                          </a:solidFill>
                          <a:effectLst/>
                          <a:latin typeface="Calibri"/>
                        </a:rPr>
                        <a:t>Master Purchase Agreement</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3"/>
                  </a:ext>
                </a:extLst>
              </a:tr>
              <a:tr h="188956">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Establish a clear understanding of the competitive situation for this opportunity.</a:t>
                      </a:r>
                      <a:endParaRPr lang="en-US" sz="800" b="0" i="0" u="none" strike="noStrike" dirty="0">
                        <a:solidFill>
                          <a:srgbClr val="000000"/>
                        </a:solidFill>
                        <a:effectLst/>
                        <a:latin typeface="Symbol"/>
                      </a:endParaRPr>
                    </a:p>
                  </a:txBody>
                  <a:tcPr marL="134896"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4"/>
                  </a:ext>
                </a:extLst>
              </a:tr>
              <a:tr h="539875">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We have agreed with the customer on any other (non-equipment) services or expectations, including but not limited to:  Installation, delivery, demonstration, operator training, operational videos, equipment start-ups, extended warranties, PM programs, enhanced service offerings, etc..</a:t>
                      </a:r>
                      <a:endParaRPr lang="en-US" sz="800" b="0" i="0" u="none" strike="noStrike" dirty="0">
                        <a:solidFill>
                          <a:srgbClr val="000000"/>
                        </a:solidFill>
                        <a:effectLst/>
                        <a:latin typeface="Symbol"/>
                      </a:endParaRPr>
                    </a:p>
                  </a:txBody>
                  <a:tcPr marL="134896"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5"/>
                  </a:ext>
                </a:extLst>
              </a:tr>
              <a:tr h="539875">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Confirm</a:t>
                      </a:r>
                      <a:r>
                        <a:rPr lang="en-US" sz="800" b="0" i="0" u="none" strike="noStrike" dirty="0">
                          <a:solidFill>
                            <a:srgbClr val="000000"/>
                          </a:solidFill>
                          <a:effectLst/>
                          <a:latin typeface="Symbol"/>
                        </a:rPr>
                        <a:t> </a:t>
                      </a:r>
                      <a:r>
                        <a:rPr lang="en-US" sz="800" b="0" i="0" u="none" strike="noStrike" dirty="0">
                          <a:solidFill>
                            <a:srgbClr val="000000"/>
                          </a:solidFill>
                          <a:effectLst/>
                          <a:latin typeface="Calibri"/>
                        </a:rPr>
                        <a:t>is a dealer involved, or not (mainly foodservice).  If yes, we understand if the arrangement between the chain, dealer, and manufacturer is open book or discrete.  If yes, we understand if the dealer is eligible to earn rebate.  If yes, we understand fi the buying group is eligible to earn rebate.</a:t>
                      </a:r>
                      <a:endParaRPr lang="en-US" sz="800" b="0" i="0" u="none" strike="noStrike" dirty="0">
                        <a:solidFill>
                          <a:srgbClr val="000000"/>
                        </a:solidFill>
                        <a:effectLst/>
                        <a:latin typeface="Symbol"/>
                      </a:endParaRPr>
                    </a:p>
                  </a:txBody>
                  <a:tcPr marL="134896"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6"/>
                  </a:ext>
                </a:extLst>
              </a:tr>
              <a:tr h="188956">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Confirm with the end user the duration of the approved pricing.</a:t>
                      </a:r>
                      <a:endParaRPr lang="en-US" sz="800" b="0" i="0" u="none" strike="noStrike" dirty="0">
                        <a:solidFill>
                          <a:srgbClr val="000000"/>
                        </a:solidFill>
                        <a:effectLst/>
                        <a:latin typeface="Symbol"/>
                      </a:endParaRPr>
                    </a:p>
                  </a:txBody>
                  <a:tcPr marL="134896"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7"/>
                  </a:ext>
                </a:extLst>
              </a:tr>
              <a:tr h="296931">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We have an agreement with the end user on the anticipated quantity, build schedule, shipment schedule, etc..</a:t>
                      </a:r>
                      <a:endParaRPr lang="en-US" sz="800" b="0" i="0" u="none" strike="noStrike" dirty="0">
                        <a:solidFill>
                          <a:srgbClr val="000000"/>
                        </a:solidFill>
                        <a:effectLst/>
                        <a:latin typeface="Symbol"/>
                      </a:endParaRPr>
                    </a:p>
                  </a:txBody>
                  <a:tcPr marL="134896"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8"/>
                  </a:ext>
                </a:extLst>
              </a:tr>
              <a:tr h="188956">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Confirm with the end user the payment terms.</a:t>
                      </a:r>
                      <a:endParaRPr lang="en-US" sz="800" b="0" i="0" u="none" strike="noStrike" dirty="0">
                        <a:solidFill>
                          <a:srgbClr val="000000"/>
                        </a:solidFill>
                        <a:effectLst/>
                        <a:latin typeface="Symbol"/>
                      </a:endParaRPr>
                    </a:p>
                  </a:txBody>
                  <a:tcPr marL="134896"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9"/>
                  </a:ext>
                </a:extLst>
              </a:tr>
              <a:tr h="404906">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We have considered with the end user (and made arrangements for, if applicable) any program for or value towards buy-back or trade-in equipment, including any recycling opportunities.</a:t>
                      </a:r>
                      <a:endParaRPr lang="en-US" sz="800" b="0" i="0" u="none" strike="noStrike" dirty="0">
                        <a:solidFill>
                          <a:srgbClr val="000000"/>
                        </a:solidFill>
                        <a:effectLst/>
                        <a:latin typeface="Symbol"/>
                      </a:endParaRPr>
                    </a:p>
                  </a:txBody>
                  <a:tcPr marL="134896"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10"/>
                  </a:ext>
                </a:extLst>
              </a:tr>
              <a:tr h="296931">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We have an alignment with internal stakeholders on our pricing position vs ITW margin targets.</a:t>
                      </a:r>
                      <a:endParaRPr lang="en-US" sz="800" b="0" i="0" u="none" strike="noStrike" dirty="0">
                        <a:solidFill>
                          <a:srgbClr val="000000"/>
                        </a:solidFill>
                        <a:effectLst/>
                        <a:latin typeface="Symbol"/>
                      </a:endParaRPr>
                    </a:p>
                  </a:txBody>
                  <a:tcPr marL="134896"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3747" marR="3747" marT="37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58218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41</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4.4: CHECKLIST</a:t>
            </a:r>
          </a:p>
        </p:txBody>
      </p:sp>
      <p:graphicFrame>
        <p:nvGraphicFramePr>
          <p:cNvPr id="6" name="Tabelle 5"/>
          <p:cNvGraphicFramePr>
            <a:graphicFrameLocks noGrp="1"/>
          </p:cNvGraphicFramePr>
          <p:nvPr>
            <p:extLst>
              <p:ext uri="{D42A27DB-BD31-4B8C-83A1-F6EECF244321}">
                <p14:modId xmlns:p14="http://schemas.microsoft.com/office/powerpoint/2010/main" val="37600184"/>
              </p:ext>
            </p:extLst>
          </p:nvPr>
        </p:nvGraphicFramePr>
        <p:xfrm>
          <a:off x="172019" y="647850"/>
          <a:ext cx="8799964" cy="3119699"/>
        </p:xfrm>
        <a:graphic>
          <a:graphicData uri="http://schemas.openxmlformats.org/drawingml/2006/table">
            <a:tbl>
              <a:tblPr/>
              <a:tblGrid>
                <a:gridCol w="3860106">
                  <a:extLst>
                    <a:ext uri="{9D8B030D-6E8A-4147-A177-3AD203B41FA5}">
                      <a16:colId xmlns:a16="http://schemas.microsoft.com/office/drawing/2014/main" val="20000"/>
                    </a:ext>
                  </a:extLst>
                </a:gridCol>
                <a:gridCol w="917788">
                  <a:extLst>
                    <a:ext uri="{9D8B030D-6E8A-4147-A177-3AD203B41FA5}">
                      <a16:colId xmlns:a16="http://schemas.microsoft.com/office/drawing/2014/main" val="20001"/>
                    </a:ext>
                  </a:extLst>
                </a:gridCol>
                <a:gridCol w="917788">
                  <a:extLst>
                    <a:ext uri="{9D8B030D-6E8A-4147-A177-3AD203B41FA5}">
                      <a16:colId xmlns:a16="http://schemas.microsoft.com/office/drawing/2014/main" val="20002"/>
                    </a:ext>
                  </a:extLst>
                </a:gridCol>
                <a:gridCol w="917788">
                  <a:extLst>
                    <a:ext uri="{9D8B030D-6E8A-4147-A177-3AD203B41FA5}">
                      <a16:colId xmlns:a16="http://schemas.microsoft.com/office/drawing/2014/main" val="20003"/>
                    </a:ext>
                  </a:extLst>
                </a:gridCol>
                <a:gridCol w="917788">
                  <a:extLst>
                    <a:ext uri="{9D8B030D-6E8A-4147-A177-3AD203B41FA5}">
                      <a16:colId xmlns:a16="http://schemas.microsoft.com/office/drawing/2014/main" val="20004"/>
                    </a:ext>
                  </a:extLst>
                </a:gridCol>
                <a:gridCol w="1268706">
                  <a:extLst>
                    <a:ext uri="{9D8B030D-6E8A-4147-A177-3AD203B41FA5}">
                      <a16:colId xmlns:a16="http://schemas.microsoft.com/office/drawing/2014/main" val="20005"/>
                    </a:ext>
                  </a:extLst>
                </a:gridCol>
              </a:tblGrid>
              <a:tr h="215950">
                <a:tc>
                  <a:txBody>
                    <a:bodyPr/>
                    <a:lstStyle/>
                    <a:p>
                      <a:pPr algn="l" fontAlgn="b"/>
                      <a:endParaRPr lang="de-DE" sz="600" b="0" i="0" u="none" strike="noStrike" dirty="0">
                        <a:solidFill>
                          <a:srgbClr val="000000"/>
                        </a:solidFill>
                        <a:effectLst/>
                        <a:latin typeface="Calibri"/>
                      </a:endParaRPr>
                    </a:p>
                  </a:txBody>
                  <a:tcPr marL="4248" marR="4248" marT="4248" marB="0" anchor="b">
                    <a:lnL>
                      <a:noFill/>
                    </a:lnL>
                    <a:lnR>
                      <a:noFill/>
                    </a:lnR>
                    <a:lnT>
                      <a:noFill/>
                    </a:lnT>
                    <a:lnB w="12700" cap="flat" cmpd="sng" algn="ctr">
                      <a:solidFill>
                        <a:srgbClr val="FFFFFF"/>
                      </a:solidFill>
                      <a:prstDash val="solid"/>
                      <a:round/>
                      <a:headEnd type="none" w="med" len="med"/>
                      <a:tailEnd type="none" w="med" len="med"/>
                    </a:lnB>
                  </a:tcPr>
                </a:tc>
                <a:tc gridSpan="5">
                  <a:txBody>
                    <a:bodyPr/>
                    <a:lstStyle/>
                    <a:p>
                      <a:pPr algn="l" fontAlgn="b"/>
                      <a:r>
                        <a:rPr lang="en-US" sz="700" b="0" i="1" u="none" strike="noStrike">
                          <a:solidFill>
                            <a:srgbClr val="000000"/>
                          </a:solidFill>
                          <a:effectLst/>
                          <a:latin typeface="Calibri"/>
                        </a:rPr>
                        <a:t>*RACI is very situational.  Those listed have potential to be involved, but are not always involved.</a:t>
                      </a:r>
                    </a:p>
                  </a:txBody>
                  <a:tcPr marL="4248" marR="4248" marT="4248" marB="0" anchor="b">
                    <a:lnL>
                      <a:noFill/>
                    </a:lnL>
                    <a:lnR>
                      <a:noFill/>
                    </a:lnR>
                    <a:lnT>
                      <a:noFill/>
                    </a:lnT>
                    <a:lnB w="12700" cap="flat" cmpd="sng" algn="ctr">
                      <a:solidFill>
                        <a:srgbClr val="FFFFFF"/>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000" b="1" i="0" u="none" strike="noStrike" dirty="0">
                          <a:solidFill>
                            <a:srgbClr val="FFFFFF"/>
                          </a:solidFill>
                          <a:effectLst/>
                          <a:latin typeface="Calibri"/>
                        </a:rPr>
                        <a:t>TOOL / Best Practice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val="10001"/>
                  </a:ext>
                </a:extLst>
              </a:tr>
              <a:tr h="690262">
                <a:tc>
                  <a:txBody>
                    <a:bodyPr/>
                    <a:lstStyle/>
                    <a:p>
                      <a:pPr algn="l" rtl="0" fontAlgn="ctr"/>
                      <a:r>
                        <a:rPr lang="en-US" sz="800" b="1" i="0" u="none" strike="noStrike" dirty="0">
                          <a:solidFill>
                            <a:srgbClr val="000000"/>
                          </a:solidFill>
                          <a:effectLst/>
                          <a:latin typeface="Calibri"/>
                        </a:rPr>
                        <a:t>If we understand and have effectively been engaged in the testing program, we should be well-positioned and well-prepared to influence the termination of testing, and to make our final case:</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dirty="0">
                          <a:solidFill>
                            <a:srgbClr val="000000"/>
                          </a:solidFill>
                          <a:effectLst/>
                          <a:latin typeface="Calibri"/>
                        </a:rPr>
                        <a:t>SDM / NAM / Service Products / Installation Team / Dealer / FRED</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noProof="0" dirty="0">
                          <a:solidFill>
                            <a:srgbClr val="000000"/>
                          </a:solidFill>
                          <a:effectLst/>
                          <a:latin typeface="Calibri"/>
                        </a:rPr>
                        <a:t>SDM</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noProof="0" dirty="0">
                          <a:solidFill>
                            <a:srgbClr val="000000"/>
                          </a:solidFill>
                          <a:effectLst/>
                          <a:latin typeface="Calibri"/>
                        </a:rPr>
                        <a:t>VP Sales / BU Marketing</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dirty="0">
                          <a:solidFill>
                            <a:srgbClr val="000000"/>
                          </a:solidFill>
                          <a:effectLst/>
                          <a:latin typeface="Calibri"/>
                        </a:rPr>
                        <a:t>SVP Sales / Group President / VP/GM / Engineering / Manufacturing / ITW EVP / FEG Controller / Legal</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extLst>
                  <a:ext uri="{0D108BD9-81ED-4DB2-BD59-A6C34878D82A}">
                    <a16:rowId xmlns:a16="http://schemas.microsoft.com/office/drawing/2014/main" val="10002"/>
                  </a:ext>
                </a:extLst>
              </a:tr>
              <a:tr h="296931">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We have finalized our negotiation preparations.  A template of the negotiation pre-work is available </a:t>
                      </a:r>
                      <a:r>
                        <a:rPr lang="en-US" sz="800" b="1" i="0" u="sng" strike="noStrike" dirty="0">
                          <a:solidFill>
                            <a:schemeClr val="tx1"/>
                          </a:solidFill>
                          <a:effectLst/>
                          <a:latin typeface="Calibri"/>
                        </a:rPr>
                        <a:t>here</a:t>
                      </a:r>
                      <a:r>
                        <a:rPr lang="en-US" sz="800" b="0" i="0" u="none" strike="noStrike" dirty="0">
                          <a:solidFill>
                            <a:schemeClr val="tx1"/>
                          </a:solidFill>
                          <a:effectLst/>
                          <a:latin typeface="Calibri"/>
                        </a:rPr>
                        <a:t>.</a:t>
                      </a:r>
                      <a:endParaRPr lang="en-US" sz="800" b="0" i="0" u="none" strike="noStrike" dirty="0">
                        <a:solidFill>
                          <a:schemeClr val="tx1"/>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chemeClr val="tx1"/>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en-US" sz="700" b="1" i="0" u="sng" strike="noStrike" noProof="0" dirty="0">
                          <a:solidFill>
                            <a:schemeClr val="tx1"/>
                          </a:solidFill>
                          <a:effectLst/>
                          <a:latin typeface="Calibri"/>
                        </a:rPr>
                        <a:t>Negotiation Worksheet</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3"/>
                  </a:ext>
                </a:extLst>
              </a:tr>
              <a:tr h="296931">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We have secured with the customer a time and place to review test results, present final offer, and next steps</a:t>
                      </a:r>
                      <a:r>
                        <a:rPr lang="en-US" sz="800" b="0" i="0" u="none" strike="noStrike" dirty="0">
                          <a:solidFill>
                            <a:srgbClr val="000000"/>
                          </a:solidFill>
                          <a:effectLst/>
                          <a:latin typeface="Symbol"/>
                        </a:rPr>
                        <a:t>.</a:t>
                      </a: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4"/>
                  </a:ext>
                </a:extLst>
              </a:tr>
              <a:tr h="215950">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Confirm all key ITW internal stakeholders are aligned.</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5"/>
                  </a:ext>
                </a:extLst>
              </a:tr>
              <a:tr h="296931">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Negotiate Master Purchase Agreement commercial terms, such as pricing payment terms, warranty, service, installation, etc.</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6"/>
                  </a:ext>
                </a:extLst>
              </a:tr>
              <a:tr h="404906">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We deliver a refined and compelling story that includes all key components from Step 3 (Customizing the Value Proposition), our testing experience, and our pricing strategy.</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7"/>
                  </a:ext>
                </a:extLst>
              </a:tr>
              <a:tr h="215950">
                <a:tc>
                  <a:txBody>
                    <a:bodyPr/>
                    <a:lstStyle/>
                    <a:p>
                      <a:pPr algn="l" rtl="0" fontAlgn="ctr"/>
                      <a:r>
                        <a:rPr lang="en-US" sz="800" b="0" i="0" u="none" strike="noStrike" dirty="0">
                          <a:solidFill>
                            <a:srgbClr val="000000"/>
                          </a:solidFill>
                          <a:effectLst/>
                          <a:latin typeface="Symbol"/>
                        </a:rPr>
                        <a:t>ÿ  </a:t>
                      </a:r>
                      <a:r>
                        <a:rPr lang="en-US" sz="800" b="0" i="0" u="sng" strike="noStrike" dirty="0">
                          <a:solidFill>
                            <a:srgbClr val="000000"/>
                          </a:solidFill>
                          <a:effectLst/>
                          <a:latin typeface="Calibri"/>
                        </a:rPr>
                        <a:t>We know where we stand.</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8"/>
                  </a:ext>
                </a:extLst>
              </a:tr>
              <a:tr h="215950">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Finalize negotiations and execute Master Purchase Agreement.</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2895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42</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4.5: CHECKLIST</a:t>
            </a:r>
          </a:p>
        </p:txBody>
      </p:sp>
      <p:graphicFrame>
        <p:nvGraphicFramePr>
          <p:cNvPr id="6" name="Tabelle 5"/>
          <p:cNvGraphicFramePr>
            <a:graphicFrameLocks noGrp="1"/>
          </p:cNvGraphicFramePr>
          <p:nvPr>
            <p:extLst>
              <p:ext uri="{D42A27DB-BD31-4B8C-83A1-F6EECF244321}">
                <p14:modId xmlns:p14="http://schemas.microsoft.com/office/powerpoint/2010/main" val="1725911022"/>
              </p:ext>
            </p:extLst>
          </p:nvPr>
        </p:nvGraphicFramePr>
        <p:xfrm>
          <a:off x="172019" y="647850"/>
          <a:ext cx="8799964" cy="3021420"/>
        </p:xfrm>
        <a:graphic>
          <a:graphicData uri="http://schemas.openxmlformats.org/drawingml/2006/table">
            <a:tbl>
              <a:tblPr/>
              <a:tblGrid>
                <a:gridCol w="3860106">
                  <a:extLst>
                    <a:ext uri="{9D8B030D-6E8A-4147-A177-3AD203B41FA5}">
                      <a16:colId xmlns:a16="http://schemas.microsoft.com/office/drawing/2014/main" val="20000"/>
                    </a:ext>
                  </a:extLst>
                </a:gridCol>
                <a:gridCol w="917788">
                  <a:extLst>
                    <a:ext uri="{9D8B030D-6E8A-4147-A177-3AD203B41FA5}">
                      <a16:colId xmlns:a16="http://schemas.microsoft.com/office/drawing/2014/main" val="20001"/>
                    </a:ext>
                  </a:extLst>
                </a:gridCol>
                <a:gridCol w="917788">
                  <a:extLst>
                    <a:ext uri="{9D8B030D-6E8A-4147-A177-3AD203B41FA5}">
                      <a16:colId xmlns:a16="http://schemas.microsoft.com/office/drawing/2014/main" val="20002"/>
                    </a:ext>
                  </a:extLst>
                </a:gridCol>
                <a:gridCol w="917788">
                  <a:extLst>
                    <a:ext uri="{9D8B030D-6E8A-4147-A177-3AD203B41FA5}">
                      <a16:colId xmlns:a16="http://schemas.microsoft.com/office/drawing/2014/main" val="20003"/>
                    </a:ext>
                  </a:extLst>
                </a:gridCol>
                <a:gridCol w="917788">
                  <a:extLst>
                    <a:ext uri="{9D8B030D-6E8A-4147-A177-3AD203B41FA5}">
                      <a16:colId xmlns:a16="http://schemas.microsoft.com/office/drawing/2014/main" val="20004"/>
                    </a:ext>
                  </a:extLst>
                </a:gridCol>
                <a:gridCol w="1268706">
                  <a:extLst>
                    <a:ext uri="{9D8B030D-6E8A-4147-A177-3AD203B41FA5}">
                      <a16:colId xmlns:a16="http://schemas.microsoft.com/office/drawing/2014/main" val="20005"/>
                    </a:ext>
                  </a:extLst>
                </a:gridCol>
              </a:tblGrid>
              <a:tr h="215950">
                <a:tc>
                  <a:txBody>
                    <a:bodyPr/>
                    <a:lstStyle/>
                    <a:p>
                      <a:pPr algn="l" fontAlgn="b"/>
                      <a:endParaRPr lang="de-DE" sz="600" b="0" i="0" u="none" strike="noStrike" dirty="0">
                        <a:solidFill>
                          <a:srgbClr val="000000"/>
                        </a:solidFill>
                        <a:effectLst/>
                        <a:latin typeface="Calibri"/>
                      </a:endParaRPr>
                    </a:p>
                  </a:txBody>
                  <a:tcPr marL="4248" marR="4248" marT="4248" marB="0" anchor="b">
                    <a:lnL>
                      <a:noFill/>
                    </a:lnL>
                    <a:lnR>
                      <a:noFill/>
                    </a:lnR>
                    <a:lnT>
                      <a:noFill/>
                    </a:lnT>
                    <a:lnB w="12700" cap="flat" cmpd="sng" algn="ctr">
                      <a:solidFill>
                        <a:srgbClr val="FFFFFF"/>
                      </a:solidFill>
                      <a:prstDash val="solid"/>
                      <a:round/>
                      <a:headEnd type="none" w="med" len="med"/>
                      <a:tailEnd type="none" w="med" len="med"/>
                    </a:lnB>
                  </a:tcPr>
                </a:tc>
                <a:tc gridSpan="5">
                  <a:txBody>
                    <a:bodyPr/>
                    <a:lstStyle/>
                    <a:p>
                      <a:pPr algn="l" fontAlgn="b"/>
                      <a:r>
                        <a:rPr lang="en-US" sz="700" b="0" i="1" u="none" strike="noStrike" dirty="0">
                          <a:solidFill>
                            <a:srgbClr val="000000"/>
                          </a:solidFill>
                          <a:effectLst/>
                          <a:latin typeface="Calibri"/>
                        </a:rPr>
                        <a:t>*RACI is very situational.  Those listed have potential to be involved, but are not always involved.</a:t>
                      </a:r>
                    </a:p>
                  </a:txBody>
                  <a:tcPr marL="4248" marR="4248" marT="4248" marB="0" anchor="b">
                    <a:lnL>
                      <a:noFill/>
                    </a:lnL>
                    <a:lnR>
                      <a:noFill/>
                    </a:lnR>
                    <a:lnT>
                      <a:noFill/>
                    </a:lnT>
                    <a:lnB w="12700" cap="flat" cmpd="sng" algn="ctr">
                      <a:solidFill>
                        <a:srgbClr val="FFFFFF"/>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000" b="1" i="0" u="none" strike="noStrike" dirty="0">
                          <a:solidFill>
                            <a:srgbClr val="FFFFFF"/>
                          </a:solidFill>
                          <a:effectLst/>
                          <a:latin typeface="Calibri"/>
                        </a:rPr>
                        <a:t>TOOL / Best Practice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val="10001"/>
                  </a:ext>
                </a:extLst>
              </a:tr>
              <a:tr h="1077870">
                <a:tc>
                  <a:txBody>
                    <a:bodyPr/>
                    <a:lstStyle/>
                    <a:p>
                      <a:pPr algn="l" rtl="0" fontAlgn="ctr"/>
                      <a:r>
                        <a:rPr lang="en-US" sz="800" b="1" i="0" u="none" strike="noStrike" dirty="0">
                          <a:solidFill>
                            <a:srgbClr val="000000"/>
                          </a:solidFill>
                          <a:effectLst/>
                          <a:latin typeface="Calibri"/>
                        </a:rPr>
                        <a:t>Actual deployment takes place in Step 5 (Execute and Follow Up), but within Step 4 we need to have considered:</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dirty="0">
                          <a:solidFill>
                            <a:srgbClr val="000000"/>
                          </a:solidFill>
                          <a:effectLst/>
                          <a:latin typeface="Calibri"/>
                        </a:rPr>
                        <a:t>SDM / NAM / Manufacturing / Installation Team / Service Products / End User / Dealer / FRED</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noProof="0" dirty="0">
                          <a:solidFill>
                            <a:srgbClr val="000000"/>
                          </a:solidFill>
                          <a:effectLst/>
                          <a:latin typeface="Calibri"/>
                        </a:rPr>
                        <a:t>SDM</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dirty="0">
                          <a:solidFill>
                            <a:srgbClr val="000000"/>
                          </a:solidFill>
                          <a:effectLst/>
                          <a:latin typeface="Calibri"/>
                        </a:rPr>
                        <a:t>VP Sales / VP/GM / BU Marketing / Purchasing / Service VP / End User / Dealer / FRED</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en-US" sz="700" b="0" i="0" u="none" strike="noStrike" dirty="0">
                          <a:solidFill>
                            <a:srgbClr val="000000"/>
                          </a:solidFill>
                          <a:effectLst/>
                          <a:latin typeface="Calibri"/>
                        </a:rPr>
                        <a:t>SVP Sales / Customer Care / Group President / Engineering / Quality Control / Service RD / Service Parts / ITW EVP / FEG Controller / Legal / End User / Dealer / FRED</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FD2D1"/>
                    </a:solidFill>
                  </a:tcPr>
                </a:tc>
                <a:extLst>
                  <a:ext uri="{0D108BD9-81ED-4DB2-BD59-A6C34878D82A}">
                    <a16:rowId xmlns:a16="http://schemas.microsoft.com/office/drawing/2014/main" val="10002"/>
                  </a:ext>
                </a:extLst>
              </a:tr>
              <a:tr h="296931">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We understand if this initiative is system-wide or predominantly corporate (for foodservice).</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1" i="0" u="sng" strike="noStrike" dirty="0">
                          <a:solidFill>
                            <a:srgbClr val="FF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3"/>
                  </a:ext>
                </a:extLst>
              </a:tr>
              <a:tr h="215950">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If system-wide, we understand if it is required for franchisees, or optional.</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4"/>
                  </a:ext>
                </a:extLst>
              </a:tr>
              <a:tr h="215950">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If system-wide, we understand what level of influence the chain/corporation has.</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5"/>
                  </a:ext>
                </a:extLst>
              </a:tr>
              <a:tr h="215950">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If system-wide, we understand what level of influence the dealer(s) have.</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6"/>
                  </a:ext>
                </a:extLst>
              </a:tr>
              <a:tr h="296931">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If system-wide, and optional for franchisees, we have a plan in place for next level selling.</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extLst>
                  <a:ext uri="{0D108BD9-81ED-4DB2-BD59-A6C34878D82A}">
                    <a16:rowId xmlns:a16="http://schemas.microsoft.com/office/drawing/2014/main" val="10007"/>
                  </a:ext>
                </a:extLst>
              </a:tr>
              <a:tr h="215950">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We have received the Purchase Order</a:t>
                      </a:r>
                      <a:endParaRPr lang="en-US" sz="800" b="0" i="0" u="none" strike="noStrike" dirty="0">
                        <a:solidFill>
                          <a:srgbClr val="000000"/>
                        </a:solidFill>
                        <a:effectLst/>
                        <a:latin typeface="Symbol"/>
                      </a:endParaRPr>
                    </a:p>
                  </a:txBody>
                  <a:tcPr marL="152920"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a:txBody>
                    <a:bodyPr/>
                    <a:lstStyle/>
                    <a:p>
                      <a:pPr algn="ctr" rtl="0" fontAlgn="ctr"/>
                      <a:r>
                        <a:rPr lang="de-DE" sz="700" b="0" i="0" u="none" strike="noStrike" dirty="0">
                          <a:solidFill>
                            <a:srgbClr val="000000"/>
                          </a:solidFill>
                          <a:effectLst/>
                          <a:latin typeface="Calibri"/>
                        </a:rPr>
                        <a:t> </a:t>
                      </a:r>
                    </a:p>
                  </a:txBody>
                  <a:tcPr marL="4248" marR="4248" marT="42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7608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43</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4: LEARNINGS</a:t>
            </a:r>
          </a:p>
        </p:txBody>
      </p:sp>
      <p:sp>
        <p:nvSpPr>
          <p:cNvPr id="8" name="Rectangle 10">
            <a:extLst>
              <a:ext uri="{FF2B5EF4-FFF2-40B4-BE49-F238E27FC236}">
                <a16:creationId xmlns:a16="http://schemas.microsoft.com/office/drawing/2014/main" id="{96F85632-A13D-405E-8B9F-3332274AE8CC}"/>
              </a:ext>
            </a:extLst>
          </p:cNvPr>
          <p:cNvSpPr/>
          <p:nvPr/>
        </p:nvSpPr>
        <p:spPr>
          <a:xfrm>
            <a:off x="93737" y="869232"/>
            <a:ext cx="5789855" cy="4022069"/>
          </a:xfrm>
          <a:prstGeom prst="rect">
            <a:avLst/>
          </a:prstGeom>
          <a:solidFill>
            <a:schemeClr val="bg1">
              <a:lumMod val="95000"/>
            </a:schemeClr>
          </a:solidFill>
          <a:ln w="9525" cap="flat" cmpd="sng" algn="ctr">
            <a:solidFill>
              <a:srgbClr val="60849D">
                <a:lumMod val="40000"/>
                <a:lumOff val="60000"/>
              </a:srgbClr>
            </a:solidFill>
            <a:prstDash val="solid"/>
          </a:ln>
          <a:effectLst>
            <a:outerShdw blurRad="50800" dist="38100" dir="2700000" algn="tl" rotWithShape="0">
              <a:prstClr val="black">
                <a:alpha val="40000"/>
              </a:prstClr>
            </a:outerShdw>
          </a:effectLst>
        </p:spPr>
        <p:txBody>
          <a:bodyPr lIns="80981" tIns="31194" rIns="62387" bIns="31194" rtlCol="0" anchor="t" anchorCtr="0"/>
          <a:lstStyle/>
          <a:p>
            <a:pPr defTabSz="779025" fontAlgn="base">
              <a:spcBef>
                <a:spcPct val="0"/>
              </a:spcBef>
              <a:spcAft>
                <a:spcPct val="0"/>
              </a:spcAft>
            </a:pPr>
            <a:r>
              <a:rPr lang="en-US" sz="1050" b="1" u="sng" dirty="0">
                <a:solidFill>
                  <a:prstClr val="black"/>
                </a:solidFill>
                <a:latin typeface="Calibri" panose="020F0502020204030204" pitchFamily="34" charset="0"/>
                <a:cs typeface="Calibri" panose="020F0502020204030204" pitchFamily="34" charset="0"/>
              </a:rPr>
              <a:t>Step 4.1   Product Testing</a:t>
            </a:r>
            <a:r>
              <a:rPr lang="en-US" sz="1050" b="1" dirty="0">
                <a:solidFill>
                  <a:prstClr val="black"/>
                </a:solidFill>
                <a:latin typeface="Calibri" panose="020F0502020204030204" pitchFamily="34" charset="0"/>
                <a:cs typeface="Calibri" panose="020F0502020204030204" pitchFamily="34" charset="0"/>
              </a:rPr>
              <a:t>	</a:t>
            </a:r>
          </a:p>
          <a:p>
            <a:pPr marL="214255" indent="-214255" defTabSz="779025" fontAlgn="base">
              <a:spcBef>
                <a:spcPct val="0"/>
              </a:spcBef>
              <a:spcAft>
                <a:spcPct val="0"/>
              </a:spcAft>
              <a:buFont typeface="Arial" panose="020B0604020202020204" pitchFamily="34" charset="0"/>
              <a:buChar char="•"/>
            </a:pPr>
            <a:r>
              <a:rPr lang="en-US" sz="900" dirty="0">
                <a:solidFill>
                  <a:prstClr val="black"/>
                </a:solidFill>
                <a:latin typeface="Calibri" panose="020F0502020204030204" pitchFamily="34" charset="0"/>
                <a:cs typeface="Calibri" panose="020F0502020204030204" pitchFamily="34" charset="0"/>
              </a:rPr>
              <a:t>Do your best to resist just sending a piece of equipment, without understanding of testing protocol.  Even if customer won’t complete a field test agreement, still use it as an opportunity to ask as many questions as you can.  We deserve to have some answers about test procedures, measurement, etc.</a:t>
            </a:r>
            <a:endParaRPr lang="en-US" sz="900" b="1" u="sng" dirty="0">
              <a:solidFill>
                <a:prstClr val="black"/>
              </a:solidFill>
              <a:latin typeface="Calibri" panose="020F0502020204030204" pitchFamily="34" charset="0"/>
              <a:cs typeface="Calibri" panose="020F0502020204030204" pitchFamily="34" charset="0"/>
            </a:endParaRPr>
          </a:p>
          <a:p>
            <a:pPr defTabSz="685617" fontAlgn="base">
              <a:spcBef>
                <a:spcPct val="0"/>
              </a:spcBef>
              <a:spcAft>
                <a:spcPct val="0"/>
              </a:spcAft>
              <a:defRPr/>
            </a:pPr>
            <a:endParaRPr lang="en-US" sz="825" kern="0" dirty="0">
              <a:solidFill>
                <a:prstClr val="black"/>
              </a:solidFill>
              <a:latin typeface="Calibri"/>
            </a:endParaRPr>
          </a:p>
          <a:p>
            <a:pPr defTabSz="779025" fontAlgn="base">
              <a:spcBef>
                <a:spcPct val="0"/>
              </a:spcBef>
              <a:spcAft>
                <a:spcPct val="0"/>
              </a:spcAft>
            </a:pPr>
            <a:r>
              <a:rPr lang="en-US" sz="1050" b="1" u="sng" dirty="0">
                <a:solidFill>
                  <a:prstClr val="black"/>
                </a:solidFill>
                <a:latin typeface="Calibri" panose="020F0502020204030204" pitchFamily="34" charset="0"/>
                <a:cs typeface="Calibri" panose="020F0502020204030204" pitchFamily="34" charset="0"/>
              </a:rPr>
              <a:t>Step 4.2   Finalization of Spec</a:t>
            </a:r>
            <a:r>
              <a:rPr lang="en-US" sz="1050" b="1" dirty="0">
                <a:solidFill>
                  <a:prstClr val="black"/>
                </a:solidFill>
                <a:latin typeface="Calibri" panose="020F0502020204030204" pitchFamily="34" charset="0"/>
                <a:cs typeface="Calibri" panose="020F0502020204030204" pitchFamily="34" charset="0"/>
              </a:rPr>
              <a:t>	</a:t>
            </a:r>
          </a:p>
          <a:p>
            <a:pPr marL="214255" indent="-214255" defTabSz="779025" fontAlgn="base">
              <a:spcBef>
                <a:spcPct val="0"/>
              </a:spcBef>
              <a:spcAft>
                <a:spcPct val="0"/>
              </a:spcAft>
              <a:buFont typeface="Arial" panose="020B0604020202020204" pitchFamily="34" charset="0"/>
              <a:buChar char="•"/>
            </a:pPr>
            <a:r>
              <a:rPr lang="en-US" sz="900" dirty="0">
                <a:solidFill>
                  <a:prstClr val="black"/>
                </a:solidFill>
                <a:latin typeface="Calibri" panose="020F0502020204030204" pitchFamily="34" charset="0"/>
                <a:cs typeface="Calibri" panose="020F0502020204030204" pitchFamily="34" charset="0"/>
              </a:rPr>
              <a:t>Make sure that it is clearly documented what the precise expectations/specifications are for the performance and application of our equipment.  Along with that, make sure that it is clearly understood who is doing what, for any part of the opportunity, and you are aligned with your customer on service expectations.</a:t>
            </a:r>
            <a:endParaRPr lang="en-US" sz="900" b="1" u="sng" dirty="0">
              <a:solidFill>
                <a:prstClr val="black"/>
              </a:solidFill>
              <a:latin typeface="Calibri" panose="020F0502020204030204" pitchFamily="34" charset="0"/>
              <a:cs typeface="Calibri" panose="020F0502020204030204" pitchFamily="34" charset="0"/>
            </a:endParaRPr>
          </a:p>
          <a:p>
            <a:pPr defTabSz="685617" fontAlgn="base">
              <a:spcBef>
                <a:spcPct val="0"/>
              </a:spcBef>
              <a:spcAft>
                <a:spcPct val="0"/>
              </a:spcAft>
              <a:defRPr/>
            </a:pPr>
            <a:endParaRPr lang="en-US" sz="825" kern="0" dirty="0">
              <a:solidFill>
                <a:prstClr val="black"/>
              </a:solidFill>
              <a:latin typeface="Calibri"/>
            </a:endParaRPr>
          </a:p>
          <a:p>
            <a:pPr defTabSz="779025" fontAlgn="base">
              <a:spcBef>
                <a:spcPct val="0"/>
              </a:spcBef>
              <a:spcAft>
                <a:spcPct val="0"/>
              </a:spcAft>
            </a:pPr>
            <a:r>
              <a:rPr lang="en-US" sz="1050" b="1" u="sng" dirty="0">
                <a:solidFill>
                  <a:prstClr val="black"/>
                </a:solidFill>
                <a:latin typeface="Calibri" panose="020F0502020204030204" pitchFamily="34" charset="0"/>
                <a:cs typeface="Calibri" panose="020F0502020204030204" pitchFamily="34" charset="0"/>
              </a:rPr>
              <a:t>Step 4.3   Establish Pricing</a:t>
            </a:r>
            <a:r>
              <a:rPr lang="en-US" sz="1050" b="1" dirty="0">
                <a:solidFill>
                  <a:prstClr val="black"/>
                </a:solidFill>
                <a:latin typeface="Calibri" panose="020F0502020204030204" pitchFamily="34" charset="0"/>
                <a:cs typeface="Calibri" panose="020F0502020204030204" pitchFamily="34" charset="0"/>
              </a:rPr>
              <a:t>	</a:t>
            </a:r>
          </a:p>
          <a:p>
            <a:pPr marL="214255" indent="-214255" defTabSz="779025" fontAlgn="base">
              <a:spcBef>
                <a:spcPct val="0"/>
              </a:spcBef>
              <a:spcAft>
                <a:spcPct val="0"/>
              </a:spcAft>
              <a:buFont typeface="Arial" panose="020B0604020202020204" pitchFamily="34" charset="0"/>
              <a:buChar char="•"/>
            </a:pPr>
            <a:r>
              <a:rPr lang="en-US" sz="900" dirty="0">
                <a:solidFill>
                  <a:prstClr val="black"/>
                </a:solidFill>
                <a:latin typeface="Calibri" panose="020F0502020204030204" pitchFamily="34" charset="0"/>
                <a:cs typeface="Calibri" panose="020F0502020204030204" pitchFamily="34" charset="0"/>
              </a:rPr>
              <a:t>Don’t forget to understand what role the dealer and/or buying group will have in the transaction, and make sure you understand pricing responsibilities for each party.</a:t>
            </a:r>
          </a:p>
          <a:p>
            <a:pPr marL="214255" indent="-214255" defTabSz="779025" fontAlgn="base">
              <a:spcBef>
                <a:spcPct val="0"/>
              </a:spcBef>
              <a:spcAft>
                <a:spcPct val="0"/>
              </a:spcAft>
              <a:buFont typeface="Arial" panose="020B0604020202020204" pitchFamily="34" charset="0"/>
              <a:buChar char="•"/>
            </a:pPr>
            <a:r>
              <a:rPr lang="en-US" sz="900" dirty="0">
                <a:solidFill>
                  <a:prstClr val="black"/>
                </a:solidFill>
                <a:latin typeface="Calibri" panose="020F0502020204030204" pitchFamily="34" charset="0"/>
                <a:cs typeface="Calibri" panose="020F0502020204030204" pitchFamily="34" charset="0"/>
              </a:rPr>
              <a:t>Get the best possible assessment of the volume of the opportunity but be sure to understand if/how the franchisees will be expected to participate.</a:t>
            </a:r>
          </a:p>
          <a:p>
            <a:pPr marL="214255" indent="-214255" defTabSz="779025" fontAlgn="base">
              <a:spcBef>
                <a:spcPct val="0"/>
              </a:spcBef>
              <a:spcAft>
                <a:spcPct val="0"/>
              </a:spcAft>
              <a:buFont typeface="Arial" panose="020B0604020202020204" pitchFamily="34" charset="0"/>
              <a:buChar char="•"/>
            </a:pPr>
            <a:r>
              <a:rPr lang="en-US" sz="900" dirty="0">
                <a:solidFill>
                  <a:prstClr val="black"/>
                </a:solidFill>
                <a:latin typeface="Calibri" panose="020F0502020204030204" pitchFamily="34" charset="0"/>
                <a:cs typeface="Calibri" panose="020F0502020204030204" pitchFamily="34" charset="0"/>
              </a:rPr>
              <a:t>In pricing model ensure Service question is being asked.</a:t>
            </a:r>
          </a:p>
          <a:p>
            <a:pPr defTabSz="685617" fontAlgn="base">
              <a:spcBef>
                <a:spcPct val="0"/>
              </a:spcBef>
              <a:spcAft>
                <a:spcPct val="0"/>
              </a:spcAft>
              <a:defRPr/>
            </a:pPr>
            <a:endParaRPr lang="en-US" sz="825" kern="0" dirty="0">
              <a:solidFill>
                <a:prstClr val="black"/>
              </a:solidFill>
              <a:latin typeface="Calibri"/>
            </a:endParaRPr>
          </a:p>
          <a:p>
            <a:pPr defTabSz="779025" fontAlgn="base">
              <a:spcBef>
                <a:spcPct val="0"/>
              </a:spcBef>
              <a:spcAft>
                <a:spcPct val="0"/>
              </a:spcAft>
            </a:pPr>
            <a:r>
              <a:rPr lang="en-US" sz="1050" b="1" u="sng" dirty="0">
                <a:solidFill>
                  <a:prstClr val="black"/>
                </a:solidFill>
                <a:latin typeface="Calibri" panose="020F0502020204030204" pitchFamily="34" charset="0"/>
                <a:cs typeface="Calibri" panose="020F0502020204030204" pitchFamily="34" charset="0"/>
              </a:rPr>
              <a:t>Step 4.4   Commitment to Purchase</a:t>
            </a:r>
            <a:r>
              <a:rPr lang="en-US" sz="1050" b="1" dirty="0">
                <a:solidFill>
                  <a:prstClr val="black"/>
                </a:solidFill>
                <a:latin typeface="Calibri" panose="020F0502020204030204" pitchFamily="34" charset="0"/>
                <a:cs typeface="Calibri" panose="020F0502020204030204" pitchFamily="34" charset="0"/>
              </a:rPr>
              <a:t>	</a:t>
            </a:r>
          </a:p>
          <a:p>
            <a:pPr marL="214255" indent="-214255" defTabSz="779025" fontAlgn="base">
              <a:spcBef>
                <a:spcPct val="0"/>
              </a:spcBef>
              <a:spcAft>
                <a:spcPct val="0"/>
              </a:spcAft>
              <a:buFont typeface="Arial" panose="020B0604020202020204" pitchFamily="34" charset="0"/>
              <a:buChar char="•"/>
            </a:pPr>
            <a:r>
              <a:rPr lang="en-US" sz="900" dirty="0">
                <a:solidFill>
                  <a:prstClr val="black"/>
                </a:solidFill>
                <a:latin typeface="Calibri" panose="020F0502020204030204" pitchFamily="34" charset="0"/>
                <a:cs typeface="Calibri" panose="020F0502020204030204" pitchFamily="34" charset="0"/>
              </a:rPr>
              <a:t>The entire point of 4.4 is bundling up all of the activity that has so-far taken place into a formalized offer, getting a commitment, and knowing where you stand.  Watch-out, especially here, because this is where projects have the greatest potential to linger without clear next steps or action items.</a:t>
            </a:r>
          </a:p>
          <a:p>
            <a:pPr marL="214255" indent="-214255" defTabSz="779025" fontAlgn="base">
              <a:spcBef>
                <a:spcPct val="0"/>
              </a:spcBef>
              <a:spcAft>
                <a:spcPct val="0"/>
              </a:spcAft>
              <a:buFont typeface="Arial" panose="020B0604020202020204" pitchFamily="34" charset="0"/>
              <a:buChar char="•"/>
            </a:pPr>
            <a:endParaRPr lang="en-US" sz="1050"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1050" b="1" u="sng" dirty="0">
                <a:solidFill>
                  <a:prstClr val="black"/>
                </a:solidFill>
                <a:latin typeface="Calibri" panose="020F0502020204030204" pitchFamily="34" charset="0"/>
                <a:cs typeface="Calibri" panose="020F0502020204030204" pitchFamily="34" charset="0"/>
              </a:rPr>
              <a:t>Step 4.5   Deployment Strategy</a:t>
            </a:r>
          </a:p>
          <a:p>
            <a:pPr marL="128553" indent="-128553" defTabSz="779025" fontAlgn="base">
              <a:spcBef>
                <a:spcPct val="0"/>
              </a:spcBef>
              <a:spcAft>
                <a:spcPct val="0"/>
              </a:spcAft>
              <a:buFont typeface="Arial" panose="020B0604020202020204" pitchFamily="34" charset="0"/>
              <a:buChar char="•"/>
            </a:pPr>
            <a:r>
              <a:rPr lang="en-US" sz="900" dirty="0">
                <a:solidFill>
                  <a:prstClr val="black"/>
                </a:solidFill>
                <a:latin typeface="Calibri" panose="020F0502020204030204" pitchFamily="34" charset="0"/>
                <a:cs typeface="Calibri" panose="020F0502020204030204" pitchFamily="34" charset="0"/>
              </a:rPr>
              <a:t>Details, details, details…  This is where you will hand all of the work that has been planned for over to manufacturing and service for the work to begin.  Make sure that your quantities, build schedules, shipment schedules, etc. are as precise as can be.</a:t>
            </a:r>
          </a:p>
          <a:p>
            <a:pPr marL="128553" indent="-128553" defTabSz="779025" fontAlgn="base">
              <a:spcBef>
                <a:spcPct val="0"/>
              </a:spcBef>
              <a:spcAft>
                <a:spcPct val="0"/>
              </a:spcAft>
              <a:buFont typeface="Arial" panose="020B0604020202020204" pitchFamily="34" charset="0"/>
              <a:buChar char="•"/>
            </a:pPr>
            <a:r>
              <a:rPr lang="en-US" sz="900" b="1" dirty="0">
                <a:solidFill>
                  <a:prstClr val="black"/>
                </a:solidFill>
                <a:latin typeface="Calibri" panose="020F0502020204030204" pitchFamily="34" charset="0"/>
                <a:cs typeface="Calibri" panose="020F0502020204030204" pitchFamily="34" charset="0"/>
              </a:rPr>
              <a:t>Get the order!  </a:t>
            </a:r>
            <a:r>
              <a:rPr lang="en-US" sz="900" dirty="0">
                <a:solidFill>
                  <a:prstClr val="black"/>
                </a:solidFill>
                <a:latin typeface="Calibri" panose="020F0502020204030204" pitchFamily="34" charset="0"/>
                <a:cs typeface="Calibri" panose="020F0502020204030204" pitchFamily="34" charset="0"/>
              </a:rPr>
              <a:t>There is nothing to deploy without the order from the customer.</a:t>
            </a:r>
            <a:r>
              <a:rPr lang="en-US" sz="900" b="1" dirty="0">
                <a:solidFill>
                  <a:prstClr val="black"/>
                </a:solidFill>
                <a:latin typeface="Calibri" panose="020F0502020204030204" pitchFamily="34" charset="0"/>
                <a:cs typeface="Calibri" panose="020F0502020204030204" pitchFamily="34" charset="0"/>
              </a:rPr>
              <a:t>	</a:t>
            </a:r>
          </a:p>
        </p:txBody>
      </p:sp>
      <p:graphicFrame>
        <p:nvGraphicFramePr>
          <p:cNvPr id="10" name="Table 2"/>
          <p:cNvGraphicFramePr>
            <a:graphicFrameLocks noGrp="1"/>
          </p:cNvGraphicFramePr>
          <p:nvPr>
            <p:extLst>
              <p:ext uri="{D42A27DB-BD31-4B8C-83A1-F6EECF244321}">
                <p14:modId xmlns:p14="http://schemas.microsoft.com/office/powerpoint/2010/main" val="2475921422"/>
              </p:ext>
            </p:extLst>
          </p:nvPr>
        </p:nvGraphicFramePr>
        <p:xfrm>
          <a:off x="5965302" y="602429"/>
          <a:ext cx="3092256" cy="4292007"/>
        </p:xfrm>
        <a:graphic>
          <a:graphicData uri="http://schemas.openxmlformats.org/drawingml/2006/table">
            <a:tbl>
              <a:tblPr>
                <a:effectLst>
                  <a:outerShdw blurRad="50800" dist="38100" dir="2700000" algn="tl" rotWithShape="0">
                    <a:prstClr val="black">
                      <a:alpha val="40000"/>
                    </a:prstClr>
                  </a:outerShdw>
                </a:effectLst>
              </a:tblPr>
              <a:tblGrid>
                <a:gridCol w="773064">
                  <a:extLst>
                    <a:ext uri="{9D8B030D-6E8A-4147-A177-3AD203B41FA5}">
                      <a16:colId xmlns:a16="http://schemas.microsoft.com/office/drawing/2014/main" val="20001"/>
                    </a:ext>
                  </a:extLst>
                </a:gridCol>
                <a:gridCol w="773064">
                  <a:extLst>
                    <a:ext uri="{9D8B030D-6E8A-4147-A177-3AD203B41FA5}">
                      <a16:colId xmlns:a16="http://schemas.microsoft.com/office/drawing/2014/main" val="20002"/>
                    </a:ext>
                  </a:extLst>
                </a:gridCol>
                <a:gridCol w="773064">
                  <a:extLst>
                    <a:ext uri="{9D8B030D-6E8A-4147-A177-3AD203B41FA5}">
                      <a16:colId xmlns:a16="http://schemas.microsoft.com/office/drawing/2014/main" val="20003"/>
                    </a:ext>
                  </a:extLst>
                </a:gridCol>
                <a:gridCol w="773064">
                  <a:extLst>
                    <a:ext uri="{9D8B030D-6E8A-4147-A177-3AD203B41FA5}">
                      <a16:colId xmlns:a16="http://schemas.microsoft.com/office/drawing/2014/main" val="20004"/>
                    </a:ext>
                  </a:extLst>
                </a:gridCol>
              </a:tblGrid>
              <a:tr h="269938">
                <a:tc>
                  <a:txBody>
                    <a:bodyPr/>
                    <a:lstStyle/>
                    <a:p>
                      <a:pPr algn="ctr" rtl="0" fontAlgn="ctr"/>
                      <a:r>
                        <a:rPr lang="en-GB" sz="1000" b="1" i="0" u="none" strike="noStrike" dirty="0">
                          <a:solidFill>
                            <a:srgbClr val="FFFFFF"/>
                          </a:solidFill>
                          <a:effectLst/>
                          <a:latin typeface="Calibri"/>
                        </a:rPr>
                        <a:t>R</a:t>
                      </a:r>
                      <a:r>
                        <a:rPr lang="en-GB" sz="1000" b="0" i="0" u="none" strike="noStrike" dirty="0">
                          <a:solidFill>
                            <a:srgbClr val="FFFFFF"/>
                          </a:solidFill>
                          <a:effectLst/>
                          <a:latin typeface="Calibri"/>
                        </a:rPr>
                        <a:t>esponsible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75000"/>
                      </a:schemeClr>
                    </a:solidFill>
                  </a:tcPr>
                </a:tc>
                <a:tc>
                  <a:txBody>
                    <a:bodyPr/>
                    <a:lstStyle/>
                    <a:p>
                      <a:pPr algn="ctr" rtl="0" fontAlgn="ctr"/>
                      <a:r>
                        <a:rPr lang="en-GB" sz="1000" b="1" i="0" u="none" strike="noStrike" dirty="0">
                          <a:solidFill>
                            <a:srgbClr val="FFFFFF"/>
                          </a:solidFill>
                          <a:effectLst/>
                          <a:latin typeface="Calibri"/>
                        </a:rPr>
                        <a:t>A</a:t>
                      </a:r>
                      <a:r>
                        <a:rPr lang="en-GB" sz="1000" b="0" i="0" u="none" strike="noStrike" dirty="0">
                          <a:solidFill>
                            <a:srgbClr val="FFFFFF"/>
                          </a:solidFill>
                          <a:effectLst/>
                          <a:latin typeface="Calibri"/>
                        </a:rPr>
                        <a:t>ccountable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75000"/>
                      </a:schemeClr>
                    </a:solidFill>
                  </a:tcPr>
                </a:tc>
                <a:tc>
                  <a:txBody>
                    <a:bodyPr/>
                    <a:lstStyle/>
                    <a:p>
                      <a:pPr algn="ctr" rtl="0" fontAlgn="ctr"/>
                      <a:r>
                        <a:rPr lang="en-GB" sz="1000" b="1" i="0" u="none" strike="noStrike" dirty="0">
                          <a:solidFill>
                            <a:srgbClr val="FFFFFF"/>
                          </a:solidFill>
                          <a:effectLst/>
                          <a:latin typeface="Calibri"/>
                        </a:rPr>
                        <a:t>C</a:t>
                      </a:r>
                      <a:r>
                        <a:rPr lang="en-GB" sz="1000" b="0" i="0" u="none" strike="noStrike" dirty="0">
                          <a:solidFill>
                            <a:srgbClr val="FFFFFF"/>
                          </a:solidFill>
                          <a:effectLst/>
                          <a:latin typeface="Calibri"/>
                        </a:rPr>
                        <a:t>onsulted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75000"/>
                      </a:schemeClr>
                    </a:solidFill>
                  </a:tcPr>
                </a:tc>
                <a:tc>
                  <a:txBody>
                    <a:bodyPr/>
                    <a:lstStyle/>
                    <a:p>
                      <a:pPr algn="ctr" rtl="0" fontAlgn="ctr"/>
                      <a:r>
                        <a:rPr lang="en-GB" sz="1000" b="1" i="0" u="none" strike="noStrike" dirty="0">
                          <a:solidFill>
                            <a:srgbClr val="FFFFFF"/>
                          </a:solidFill>
                          <a:effectLst/>
                          <a:latin typeface="Calibri"/>
                        </a:rPr>
                        <a:t>I</a:t>
                      </a:r>
                      <a:r>
                        <a:rPr lang="en-GB" sz="1000" b="0" i="0" u="none" strike="noStrike" dirty="0">
                          <a:solidFill>
                            <a:srgbClr val="FFFFFF"/>
                          </a:solidFill>
                          <a:effectLst/>
                          <a:latin typeface="Calibri"/>
                        </a:rPr>
                        <a:t>nformed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4022069">
                <a:tc>
                  <a:txBody>
                    <a:bodyPr/>
                    <a:lstStyle/>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SDM / NAM</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SDM / NAM / Installation</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SDM / NAM / Dealer / End User</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SDM / NAM / Dealer</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SDM / NAM / Manufacturing / Installation / End User / Dealer</a:t>
                      </a:r>
                    </a:p>
                  </a:txBody>
                  <a:tcPr marL="68564" marR="68564" marT="34282" marB="3428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SDM</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SDM</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SDM</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SDM</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SDM</a:t>
                      </a:r>
                    </a:p>
                  </a:txBody>
                  <a:tcPr marL="68564" marR="68564" marT="34282" marB="3428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Dealer</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VP Sales / BU Marketing</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VP Sales / VP/GM / Purchasing / End User / Dealer</a:t>
                      </a:r>
                    </a:p>
                  </a:txBody>
                  <a:tcPr marL="68564" marR="68564" marT="34282" marB="3428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Dealer</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Customer Care</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VP/GM / Manufacturing</a:t>
                      </a: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Customer Care / Engineering / Quality Control / End User / Dealer / FRED</a:t>
                      </a:r>
                    </a:p>
                  </a:txBody>
                  <a:tcPr marL="68564" marR="68564" marT="34282" marB="3428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9329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dirty="0">
                <a:solidFill>
                  <a:prstClr val="black">
                    <a:tint val="75000"/>
                  </a:prstClr>
                </a:solidFill>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CDC9A67-AC34-5543-8160-49FA0319CD62}" type="slidenum">
              <a:rPr lang="en-US" sz="975" b="1">
                <a:solidFill>
                  <a:prstClr val="black"/>
                </a:solidFill>
                <a:latin typeface="+mn-lt"/>
              </a:rPr>
              <a:pPr>
                <a:defRPr/>
              </a:pPr>
              <a:t>44</a:t>
            </a:fld>
            <a:endParaRPr lang="en-US" sz="975" b="1" dirty="0">
              <a:solidFill>
                <a:prstClr val="black"/>
              </a:solidFill>
              <a:latin typeface="+mn-lt"/>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a:r>
              <a:rPr lang="en-US" sz="2099" b="1" i="1" dirty="0">
                <a:solidFill>
                  <a:schemeClr val="bg1"/>
                </a:solidFill>
              </a:rPr>
              <a:t>STEP 4 Key Takeaways</a:t>
            </a:r>
          </a:p>
        </p:txBody>
      </p:sp>
      <p:sp>
        <p:nvSpPr>
          <p:cNvPr id="5" name="TextBox 4">
            <a:extLst>
              <a:ext uri="{FF2B5EF4-FFF2-40B4-BE49-F238E27FC236}">
                <a16:creationId xmlns:a16="http://schemas.microsoft.com/office/drawing/2014/main" id="{334A54EE-01D4-4CDD-9D48-20041A160411}"/>
              </a:ext>
            </a:extLst>
          </p:cNvPr>
          <p:cNvSpPr txBox="1"/>
          <p:nvPr/>
        </p:nvSpPr>
        <p:spPr>
          <a:xfrm>
            <a:off x="199623" y="819247"/>
            <a:ext cx="8657956" cy="4154984"/>
          </a:xfrm>
          <a:prstGeom prst="rect">
            <a:avLst/>
          </a:prstGeom>
          <a:noFill/>
        </p:spPr>
        <p:txBody>
          <a:bodyPr wrap="square" rtlCol="0">
            <a:spAutoFit/>
          </a:bodyPr>
          <a:lstStyle/>
          <a:p>
            <a:pPr marL="214255" indent="-214255">
              <a:buFont typeface="Arial" panose="020B0604020202020204" pitchFamily="34" charset="0"/>
              <a:buChar char="•"/>
            </a:pPr>
            <a:r>
              <a:rPr lang="en-US" sz="1200" dirty="0"/>
              <a:t>Be sure to understand/engage in </a:t>
            </a:r>
            <a:r>
              <a:rPr lang="en-US" sz="1200" u="sng" dirty="0"/>
              <a:t>all</a:t>
            </a:r>
            <a:r>
              <a:rPr lang="en-US" sz="1200" dirty="0"/>
              <a:t> parameters and protocol around equipment testing, including, but not  limited to:</a:t>
            </a:r>
          </a:p>
          <a:p>
            <a:pPr marL="603767" lvl="1" indent="-214255">
              <a:buFont typeface="Arial" panose="020B0604020202020204" pitchFamily="34" charset="0"/>
              <a:buChar char="•"/>
            </a:pPr>
            <a:r>
              <a:rPr lang="en-US" sz="1200" dirty="0"/>
              <a:t>Set clear expectations for performance testing at the customer - Identify any gaps in machine performance and comparison to competitive equipment</a:t>
            </a:r>
          </a:p>
          <a:p>
            <a:pPr marL="603767" lvl="1" indent="-214255">
              <a:buFont typeface="Arial" panose="020B0604020202020204" pitchFamily="34" charset="0"/>
              <a:buChar char="•"/>
            </a:pPr>
            <a:r>
              <a:rPr lang="en-US" sz="1200" dirty="0"/>
              <a:t>Duration of test - clarify next steps after test</a:t>
            </a:r>
          </a:p>
          <a:p>
            <a:pPr marL="603767" lvl="1" indent="-214255">
              <a:buFont typeface="Arial" panose="020B0604020202020204" pitchFamily="34" charset="0"/>
              <a:buChar char="•"/>
            </a:pPr>
            <a:r>
              <a:rPr lang="en-US" sz="1200" dirty="0"/>
              <a:t>Develop relationships with the operators and support training - routinely check-in to verify positive experience</a:t>
            </a:r>
          </a:p>
          <a:p>
            <a:pPr marL="603767" lvl="1" indent="-214255">
              <a:buFont typeface="Arial" panose="020B0604020202020204" pitchFamily="34" charset="0"/>
              <a:buChar char="•"/>
            </a:pPr>
            <a:r>
              <a:rPr lang="en-US" sz="1200" dirty="0"/>
              <a:t>Look for additional soft benefits from the operators </a:t>
            </a:r>
          </a:p>
          <a:p>
            <a:pPr lvl="1"/>
            <a:endParaRPr lang="en-US" sz="1200" dirty="0"/>
          </a:p>
          <a:p>
            <a:pPr marL="214255" indent="-214255">
              <a:buFont typeface="Arial" panose="020B0604020202020204" pitchFamily="34" charset="0"/>
              <a:buChar char="•"/>
            </a:pPr>
            <a:r>
              <a:rPr lang="en-US" sz="1200" dirty="0"/>
              <a:t>When establishing final pricing proposals for chain opportunities, be sure to have investigated:</a:t>
            </a:r>
          </a:p>
          <a:p>
            <a:pPr marL="603767" lvl="1" indent="-214255">
              <a:buFont typeface="Arial" panose="020B0604020202020204" pitchFamily="34" charset="0"/>
              <a:buChar char="•"/>
            </a:pPr>
            <a:r>
              <a:rPr lang="en-US" sz="1200" dirty="0"/>
              <a:t>Competitive positions</a:t>
            </a:r>
          </a:p>
          <a:p>
            <a:pPr marL="603767" lvl="1" indent="-214255">
              <a:buFont typeface="Arial" panose="020B0604020202020204" pitchFamily="34" charset="0"/>
              <a:buChar char="•"/>
            </a:pPr>
            <a:r>
              <a:rPr lang="en-US" sz="1200" dirty="0"/>
              <a:t>Dealer involvement</a:t>
            </a:r>
          </a:p>
          <a:p>
            <a:pPr marL="603767" lvl="1" indent="-214255">
              <a:buFont typeface="Arial" panose="020B0604020202020204" pitchFamily="34" charset="0"/>
              <a:buChar char="•"/>
            </a:pPr>
            <a:r>
              <a:rPr lang="en-US" sz="1200" dirty="0"/>
              <a:t>Rebate impact</a:t>
            </a:r>
          </a:p>
          <a:p>
            <a:pPr marL="603767" lvl="1" indent="-214255">
              <a:buFont typeface="Arial" panose="020B0604020202020204" pitchFamily="34" charset="0"/>
              <a:buChar char="•"/>
            </a:pPr>
            <a:r>
              <a:rPr lang="en-US" sz="1200"/>
              <a:t>Service elements </a:t>
            </a:r>
            <a:r>
              <a:rPr lang="en-US" sz="1200" dirty="0"/>
              <a:t>– install pricing, start-ups, contract programs</a:t>
            </a:r>
          </a:p>
          <a:p>
            <a:pPr marL="603767" lvl="1" indent="-214255">
              <a:buFont typeface="Arial" panose="020B0604020202020204" pitchFamily="34" charset="0"/>
              <a:buChar char="•"/>
            </a:pPr>
            <a:r>
              <a:rPr lang="en-US" sz="1200" dirty="0"/>
              <a:t>All balanced w/ ITW margin expectations</a:t>
            </a:r>
          </a:p>
          <a:p>
            <a:pPr marL="214255" indent="-214255">
              <a:buFont typeface="Arial" panose="020B0604020202020204" pitchFamily="34" charset="0"/>
              <a:buChar char="•"/>
            </a:pPr>
            <a:endParaRPr lang="en-US" sz="1200" dirty="0"/>
          </a:p>
          <a:p>
            <a:pPr marL="214255" indent="-214255">
              <a:buFont typeface="Arial" panose="020B0604020202020204" pitchFamily="34" charset="0"/>
              <a:buChar char="•"/>
            </a:pPr>
            <a:r>
              <a:rPr lang="en-US" sz="1200" dirty="0"/>
              <a:t>Secure the best level of commitment of volume vs time, as the volume (opportunity) is often misrepresented.</a:t>
            </a:r>
          </a:p>
          <a:p>
            <a:endParaRPr lang="en-US" sz="1200" dirty="0"/>
          </a:p>
          <a:p>
            <a:pPr marL="214255" indent="-214255">
              <a:buFont typeface="Arial" panose="020B0604020202020204" pitchFamily="34" charset="0"/>
              <a:buChar char="•"/>
            </a:pPr>
            <a:r>
              <a:rPr lang="en-US" sz="1200" dirty="0"/>
              <a:t>Contract negotiations can take significant time.  Identify any roadblocks early in the process</a:t>
            </a:r>
          </a:p>
          <a:p>
            <a:pPr marL="214255" indent="-214255">
              <a:buFont typeface="Arial" panose="020B0604020202020204" pitchFamily="34" charset="0"/>
              <a:buChar char="•"/>
            </a:pPr>
            <a:endParaRPr lang="en-US" sz="1200" dirty="0"/>
          </a:p>
          <a:p>
            <a:pPr marL="214255" indent="-214255">
              <a:buFont typeface="Arial" panose="020B0604020202020204" pitchFamily="34" charset="0"/>
              <a:buChar char="•"/>
            </a:pPr>
            <a:r>
              <a:rPr lang="en-US" sz="1200" dirty="0"/>
              <a:t>Make sure the “back of the house” is ready – could mean purchasing, manufacturing, quality, customer care, finance, service, or most likely, some combination of all</a:t>
            </a:r>
          </a:p>
          <a:p>
            <a:pPr marL="214255" indent="-214255">
              <a:buFont typeface="Arial" panose="020B0604020202020204" pitchFamily="34" charset="0"/>
              <a:buChar char="•"/>
            </a:pPr>
            <a:endParaRPr lang="en-US" sz="1200" dirty="0"/>
          </a:p>
          <a:p>
            <a:pPr marL="214255" indent="-214255">
              <a:buFont typeface="Arial" panose="020B0604020202020204" pitchFamily="34" charset="0"/>
              <a:buChar char="•"/>
            </a:pPr>
            <a:r>
              <a:rPr lang="en-US" sz="1200" dirty="0"/>
              <a:t>Know where you stand, and if all has progressed satisfactorily, press for progress/movement</a:t>
            </a:r>
          </a:p>
        </p:txBody>
      </p:sp>
    </p:spTree>
    <p:extLst>
      <p:ext uri="{BB962C8B-B14F-4D97-AF65-F5344CB8AC3E}">
        <p14:creationId xmlns:p14="http://schemas.microsoft.com/office/powerpoint/2010/main" val="387097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ieren 18"/>
          <p:cNvGrpSpPr/>
          <p:nvPr/>
        </p:nvGrpSpPr>
        <p:grpSpPr>
          <a:xfrm>
            <a:off x="78231" y="754676"/>
            <a:ext cx="8987540" cy="3533315"/>
            <a:chOff x="102140" y="652912"/>
            <a:chExt cx="11987720" cy="4711086"/>
          </a:xfrm>
        </p:grpSpPr>
        <p:sp>
          <p:nvSpPr>
            <p:cNvPr id="20" name="Rectangle 10"/>
            <p:cNvSpPr/>
            <p:nvPr/>
          </p:nvSpPr>
          <p:spPr>
            <a:xfrm>
              <a:off x="147245"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1.1  Identify</a:t>
              </a:r>
            </a:p>
            <a:p>
              <a:pPr defTabSz="779025" fontAlgn="base">
                <a:spcBef>
                  <a:spcPct val="0"/>
                </a:spcBef>
                <a:spcAft>
                  <a:spcPct val="0"/>
                </a:spcAft>
              </a:pPr>
              <a:r>
                <a:rPr lang="en-US" sz="675" b="1" dirty="0">
                  <a:solidFill>
                    <a:prstClr val="black"/>
                  </a:solidFill>
                  <a:latin typeface="Calibri" panose="020F0502020204030204" pitchFamily="34" charset="0"/>
                  <a:cs typeface="Calibri" panose="020F0502020204030204" pitchFamily="34" charset="0"/>
                </a:rPr>
                <a:t>your ’80’ target sub-segments </a:t>
              </a:r>
              <a:r>
                <a:rPr lang="en-US" sz="675" dirty="0">
                  <a:solidFill>
                    <a:prstClr val="black"/>
                  </a:solidFill>
                  <a:latin typeface="Calibri" panose="020F0502020204030204" pitchFamily="34" charset="0"/>
                  <a:cs typeface="Calibri" panose="020F0502020204030204" pitchFamily="34" charset="0"/>
                </a:rPr>
                <a:t>based on FTB data, external data for Market Growth Areas and </a:t>
              </a:r>
              <a:r>
                <a:rPr lang="en-US" sz="675" b="1" dirty="0">
                  <a:solidFill>
                    <a:prstClr val="black"/>
                  </a:solidFill>
                  <a:latin typeface="Calibri" panose="020F0502020204030204" pitchFamily="34" charset="0"/>
                  <a:cs typeface="Calibri" panose="020F0502020204030204" pitchFamily="34" charset="0"/>
                </a:rPr>
                <a:t>product match-making</a:t>
              </a:r>
              <a:r>
                <a:rPr lang="en-US" sz="675" dirty="0">
                  <a:solidFill>
                    <a:prstClr val="black"/>
                  </a:solidFill>
                  <a:latin typeface="Calibri" panose="020F0502020204030204" pitchFamily="34" charset="0"/>
                  <a:cs typeface="Calibri" panose="020F0502020204030204" pitchFamily="34" charset="0"/>
                </a:rPr>
                <a:t> (type of products we are selling to ’80’ accounts)</a:t>
              </a: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Develop </a:t>
              </a:r>
              <a:r>
                <a:rPr lang="en-US" sz="675" b="1" dirty="0">
                  <a:solidFill>
                    <a:prstClr val="black"/>
                  </a:solidFill>
                  <a:latin typeface="Calibri" panose="020F0502020204030204" pitchFamily="34" charset="0"/>
                  <a:cs typeface="Calibri" panose="020F0502020204030204" pitchFamily="34" charset="0"/>
                </a:rPr>
                <a:t>criteria of a ‘good’ prospect </a:t>
              </a:r>
              <a:r>
                <a:rPr lang="en-US" sz="675" dirty="0">
                  <a:solidFill>
                    <a:prstClr val="black"/>
                  </a:solidFill>
                  <a:latin typeface="Calibri" panose="020F0502020204030204" pitchFamily="34" charset="0"/>
                  <a:cs typeface="Calibri" panose="020F0502020204030204" pitchFamily="34" charset="0"/>
                </a:rPr>
                <a:t>in the market. </a:t>
              </a:r>
              <a:endParaRPr lang="en-US" sz="600" i="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1.2  Evaluate</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and filter the most attractive opportunities based on </a:t>
              </a:r>
              <a:r>
                <a:rPr lang="en-US" sz="675" u="sng" dirty="0">
                  <a:solidFill>
                    <a:prstClr val="black"/>
                  </a:solidFill>
                  <a:latin typeface="Calibri" panose="020F0502020204030204" pitchFamily="34" charset="0"/>
                  <a:cs typeface="Calibri" panose="020F0502020204030204" pitchFamily="34" charset="0"/>
                </a:rPr>
                <a:t>business criteria </a:t>
              </a:r>
              <a:r>
                <a:rPr lang="en-US" sz="675" dirty="0">
                  <a:solidFill>
                    <a:prstClr val="black"/>
                  </a:solidFill>
                  <a:latin typeface="Calibri" panose="020F0502020204030204" pitchFamily="34" charset="0"/>
                  <a:cs typeface="Calibri" panose="020F0502020204030204" pitchFamily="34" charset="0"/>
                </a:rPr>
                <a:t>and </a:t>
              </a:r>
              <a:r>
                <a:rPr lang="en-US" sz="675" u="sng" dirty="0">
                  <a:solidFill>
                    <a:prstClr val="black"/>
                  </a:solidFill>
                  <a:latin typeface="Calibri" panose="020F0502020204030204" pitchFamily="34" charset="0"/>
                  <a:cs typeface="Calibri" panose="020F0502020204030204" pitchFamily="34" charset="0"/>
                </a:rPr>
                <a:t>thresholds</a:t>
              </a: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1.3  Prioritize</a:t>
              </a:r>
              <a:r>
                <a:rPr lang="en-US" sz="750" dirty="0">
                  <a:solidFill>
                    <a:prstClr val="black"/>
                  </a:solidFill>
                  <a:latin typeface="Calibri" panose="020F0502020204030204" pitchFamily="34" charset="0"/>
                  <a:cs typeface="Calibri" panose="020F0502020204030204" pitchFamily="34" charset="0"/>
                </a:rPr>
                <a:t> </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80’ customers/opportunities that will enable maximum focus on high potential opportunities (business impact, time/effort &amp; resources/investments to implement)</a:t>
              </a:r>
              <a:endParaRPr lang="en-US" sz="675"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endParaRPr lang="en-US" sz="675" dirty="0">
                <a:solidFill>
                  <a:prstClr val="black"/>
                </a:solidFill>
                <a:latin typeface="Calibri"/>
              </a:endParaRPr>
            </a:p>
          </p:txBody>
        </p:sp>
        <p:sp>
          <p:nvSpPr>
            <p:cNvPr id="21" name="Rectangle 10"/>
            <p:cNvSpPr/>
            <p:nvPr/>
          </p:nvSpPr>
          <p:spPr>
            <a:xfrm>
              <a:off x="2540167"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a:r>
                <a:rPr lang="en-US" sz="750" b="1" dirty="0">
                  <a:solidFill>
                    <a:prstClr val="black"/>
                  </a:solidFill>
                  <a:latin typeface="Calibri"/>
                </a:rPr>
                <a:t>2.1  Identify Contacts &amp; Classification with different Roles</a:t>
              </a:r>
            </a:p>
            <a:p>
              <a:pPr defTabSz="779025"/>
              <a:r>
                <a:rPr lang="en-US" sz="675" dirty="0">
                  <a:solidFill>
                    <a:prstClr val="black"/>
                  </a:solidFill>
                  <a:latin typeface="Calibri"/>
                </a:rPr>
                <a:t>Sum up findings out of STEP 1 and set up timeline for the whole STEP 2. Identify and include all customer in a list.</a:t>
              </a:r>
            </a:p>
            <a:p>
              <a:pPr defTabSz="779025"/>
              <a:endParaRPr lang="en-US" sz="675" dirty="0">
                <a:solidFill>
                  <a:prstClr val="black"/>
                </a:solidFill>
                <a:latin typeface="Calibri"/>
              </a:endParaRPr>
            </a:p>
            <a:p>
              <a:pPr defTabSz="779025"/>
              <a:r>
                <a:rPr lang="en-US" sz="750" b="1" dirty="0">
                  <a:solidFill>
                    <a:prstClr val="black"/>
                  </a:solidFill>
                  <a:latin typeface="Calibri"/>
                </a:rPr>
                <a:t>2.2  Profiling of the Customer Network</a:t>
              </a:r>
            </a:p>
            <a:p>
              <a:pPr defTabSz="779025"/>
              <a:r>
                <a:rPr lang="en-US" sz="675" dirty="0">
                  <a:solidFill>
                    <a:prstClr val="black"/>
                  </a:solidFill>
                  <a:latin typeface="Calibri"/>
                </a:rPr>
                <a:t>Develop customer contact profile and assign customer classification. Connect customer contacts with ITW representatives.</a:t>
              </a:r>
            </a:p>
            <a:p>
              <a:pPr defTabSz="779025"/>
              <a:endParaRPr lang="en-US" sz="675" dirty="0">
                <a:solidFill>
                  <a:prstClr val="black"/>
                </a:solidFill>
                <a:latin typeface="Calibri"/>
              </a:endParaRPr>
            </a:p>
            <a:p>
              <a:pPr defTabSz="779025"/>
              <a:r>
                <a:rPr lang="en-US" sz="750" b="1" dirty="0">
                  <a:solidFill>
                    <a:prstClr val="black"/>
                  </a:solidFill>
                  <a:latin typeface="Calibri"/>
                </a:rPr>
                <a:t>2.3  Understand Customer Procurement Process</a:t>
              </a:r>
            </a:p>
            <a:p>
              <a:pPr defTabSz="779025"/>
              <a:r>
                <a:rPr lang="en-US" sz="675" dirty="0">
                  <a:solidFill>
                    <a:prstClr val="black"/>
                  </a:solidFill>
                  <a:latin typeface="Calibri"/>
                </a:rPr>
                <a:t>Identify customer Procurement process</a:t>
              </a:r>
            </a:p>
            <a:p>
              <a:pPr defTabSz="779025"/>
              <a:endParaRPr lang="en-US" sz="675" b="1" dirty="0">
                <a:solidFill>
                  <a:prstClr val="black"/>
                </a:solidFill>
                <a:latin typeface="Calibri"/>
              </a:endParaRPr>
            </a:p>
            <a:p>
              <a:pPr defTabSz="779025"/>
              <a:r>
                <a:rPr lang="en-US" sz="750" b="1" dirty="0">
                  <a:solidFill>
                    <a:prstClr val="black"/>
                  </a:solidFill>
                  <a:latin typeface="Calibri"/>
                </a:rPr>
                <a:t>2.4  80/20 Focusing</a:t>
              </a:r>
            </a:p>
            <a:p>
              <a:pPr defTabSz="779025"/>
              <a:r>
                <a:rPr lang="en-US" sz="675" dirty="0">
                  <a:solidFill>
                    <a:prstClr val="black"/>
                  </a:solidFill>
                  <a:latin typeface="Calibri"/>
                </a:rPr>
                <a:t>Selection of 80 customer contacts</a:t>
              </a:r>
            </a:p>
            <a:p>
              <a:pPr defTabSz="779025"/>
              <a:endParaRPr lang="en-US" sz="675" dirty="0">
                <a:solidFill>
                  <a:prstClr val="black"/>
                </a:solidFill>
                <a:latin typeface="Calibri"/>
              </a:endParaRPr>
            </a:p>
            <a:p>
              <a:pPr defTabSz="779025"/>
              <a:r>
                <a:rPr lang="en-US" sz="750" b="1" dirty="0">
                  <a:solidFill>
                    <a:prstClr val="black"/>
                  </a:solidFill>
                  <a:latin typeface="Calibri"/>
                </a:rPr>
                <a:t>2.5  Relationship-Management Actions</a:t>
              </a:r>
            </a:p>
            <a:p>
              <a:pPr defTabSz="779025"/>
              <a:r>
                <a:rPr lang="en-US" sz="675" dirty="0">
                  <a:solidFill>
                    <a:prstClr val="black"/>
                  </a:solidFill>
                  <a:latin typeface="Calibri"/>
                </a:rPr>
                <a:t>Set up an Action Plan for identified Key Contacts</a:t>
              </a:r>
            </a:p>
          </p:txBody>
        </p:sp>
        <p:sp>
          <p:nvSpPr>
            <p:cNvPr id="22" name="Rectangle 10"/>
            <p:cNvSpPr/>
            <p:nvPr/>
          </p:nvSpPr>
          <p:spPr>
            <a:xfrm>
              <a:off x="4926000"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a:r>
                <a:rPr lang="en-US" sz="750" b="1" dirty="0">
                  <a:solidFill>
                    <a:prstClr val="black"/>
                  </a:solidFill>
                  <a:latin typeface="Calibri"/>
                </a:rPr>
                <a:t>3.1  Define customer’s needs, pain points &amp; opportunities</a:t>
              </a:r>
            </a:p>
            <a:p>
              <a:pPr marL="192830" indent="-192830" defTabSz="779025">
                <a:buFont typeface="+mj-lt"/>
                <a:buAutoNum type="alphaUcPeriod"/>
              </a:pPr>
              <a:endParaRPr lang="en-US" sz="675" dirty="0">
                <a:solidFill>
                  <a:prstClr val="black"/>
                </a:solidFill>
                <a:latin typeface="Calibri"/>
              </a:endParaRPr>
            </a:p>
            <a:p>
              <a:pPr defTabSz="779025"/>
              <a:r>
                <a:rPr lang="en-US" sz="750" b="1" dirty="0">
                  <a:solidFill>
                    <a:prstClr val="black"/>
                  </a:solidFill>
                  <a:latin typeface="Calibri"/>
                </a:rPr>
                <a:t>3.2 </a:t>
              </a:r>
              <a:r>
                <a:rPr lang="en-US" sz="675" b="1" dirty="0">
                  <a:solidFill>
                    <a:prstClr val="black"/>
                  </a:solidFill>
                  <a:latin typeface="Calibri"/>
                </a:rPr>
                <a:t> </a:t>
              </a:r>
              <a:r>
                <a:rPr lang="en-US" sz="750" b="1" dirty="0">
                  <a:solidFill>
                    <a:prstClr val="black"/>
                  </a:solidFill>
                  <a:latin typeface="Calibri"/>
                </a:rPr>
                <a:t>Determine Product/Service Strategy</a:t>
              </a:r>
            </a:p>
            <a:p>
              <a:pPr marL="283424" lvl="1" indent="-101223" defTabSz="779025">
                <a:buFont typeface="Arial" panose="020B0604020202020204" pitchFamily="34" charset="0"/>
                <a:buChar char="•"/>
              </a:pPr>
              <a:r>
                <a:rPr lang="en-US" sz="675" dirty="0">
                  <a:solidFill>
                    <a:prstClr val="black"/>
                  </a:solidFill>
                  <a:latin typeface="Calibri"/>
                </a:rPr>
                <a:t>Does current product or customized solution meet the needs or require an enhancement?</a:t>
              </a:r>
            </a:p>
            <a:p>
              <a:pPr marL="283424" lvl="1" indent="-101223" defTabSz="779025">
                <a:buFont typeface="Arial" panose="020B0604020202020204" pitchFamily="34" charset="0"/>
                <a:buChar char="•"/>
              </a:pPr>
              <a:r>
                <a:rPr lang="en-US" sz="675" dirty="0">
                  <a:solidFill>
                    <a:prstClr val="black"/>
                  </a:solidFill>
                  <a:latin typeface="Calibri"/>
                </a:rPr>
                <a:t>Risk Assessment</a:t>
              </a:r>
            </a:p>
            <a:p>
              <a:pPr marL="192830" indent="-192830" defTabSz="779025">
                <a:buFont typeface="+mj-lt"/>
                <a:buAutoNum type="alphaUcPeriod"/>
              </a:pPr>
              <a:endParaRPr lang="en-US" sz="675" dirty="0">
                <a:solidFill>
                  <a:prstClr val="black"/>
                </a:solidFill>
                <a:latin typeface="Calibri"/>
              </a:endParaRPr>
            </a:p>
            <a:p>
              <a:pPr defTabSz="779025"/>
              <a:r>
                <a:rPr lang="en-US" sz="675" b="1" dirty="0">
                  <a:solidFill>
                    <a:prstClr val="black"/>
                  </a:solidFill>
                  <a:latin typeface="Calibri"/>
                </a:rPr>
                <a:t>3.3  </a:t>
              </a:r>
              <a:r>
                <a:rPr lang="en-US" sz="750" b="1" dirty="0">
                  <a:solidFill>
                    <a:prstClr val="black"/>
                  </a:solidFill>
                  <a:latin typeface="Calibri"/>
                </a:rPr>
                <a:t>Customize our Value Proposition</a:t>
              </a:r>
            </a:p>
            <a:p>
              <a:pPr marL="283424" lvl="1" indent="-101223" defTabSz="779025">
                <a:buFont typeface="Arial" panose="020B0604020202020204" pitchFamily="34" charset="0"/>
                <a:buChar char="•"/>
              </a:pPr>
              <a:r>
                <a:rPr lang="en-US" sz="675" dirty="0">
                  <a:solidFill>
                    <a:prstClr val="black"/>
                  </a:solidFill>
                  <a:latin typeface="Calibri"/>
                </a:rPr>
                <a:t>Uptime</a:t>
              </a:r>
            </a:p>
            <a:p>
              <a:pPr marL="283424" lvl="1" indent="-101223" defTabSz="779025">
                <a:buFont typeface="Arial" panose="020B0604020202020204" pitchFamily="34" charset="0"/>
                <a:buChar char="•"/>
              </a:pPr>
              <a:r>
                <a:rPr lang="en-US" sz="675" dirty="0">
                  <a:solidFill>
                    <a:prstClr val="black"/>
                  </a:solidFill>
                  <a:latin typeface="Calibri"/>
                </a:rPr>
                <a:t>Quantify lost sales,</a:t>
              </a:r>
            </a:p>
            <a:p>
              <a:pPr marL="283424" lvl="1" indent="-101223" defTabSz="779025">
                <a:buFont typeface="Arial" panose="020B0604020202020204" pitchFamily="34" charset="0"/>
                <a:buChar char="•"/>
              </a:pPr>
              <a:r>
                <a:rPr lang="en-US" sz="675" dirty="0">
                  <a:solidFill>
                    <a:prstClr val="black"/>
                  </a:solidFill>
                  <a:latin typeface="Calibri"/>
                </a:rPr>
                <a:t>Impact to retailer</a:t>
              </a:r>
            </a:p>
            <a:p>
              <a:pPr marL="283424" lvl="1" indent="-101223" defTabSz="779025">
                <a:buFont typeface="Arial" panose="020B0604020202020204" pitchFamily="34" charset="0"/>
                <a:buChar char="•"/>
              </a:pPr>
              <a:r>
                <a:rPr lang="en-US" sz="675" dirty="0">
                  <a:solidFill>
                    <a:prstClr val="black"/>
                  </a:solidFill>
                  <a:latin typeface="Calibri"/>
                </a:rPr>
                <a:t>Inventory</a:t>
              </a:r>
            </a:p>
            <a:p>
              <a:pPr marL="283424" lvl="1" indent="-101223" defTabSz="779025">
                <a:buFont typeface="Arial" panose="020B0604020202020204" pitchFamily="34" charset="0"/>
                <a:buChar char="•"/>
              </a:pPr>
              <a:r>
                <a:rPr lang="en-US" sz="675" dirty="0">
                  <a:solidFill>
                    <a:prstClr val="black"/>
                  </a:solidFill>
                  <a:latin typeface="Calibri"/>
                </a:rPr>
                <a:t>Financial impact/Payback scenario</a:t>
              </a:r>
            </a:p>
            <a:p>
              <a:pPr marL="283424" lvl="1" indent="-101223" defTabSz="779025">
                <a:buFont typeface="Arial" panose="020B0604020202020204" pitchFamily="34" charset="0"/>
                <a:buChar char="•"/>
              </a:pPr>
              <a:r>
                <a:rPr lang="en-US" sz="675" dirty="0">
                  <a:solidFill>
                    <a:prstClr val="black"/>
                  </a:solidFill>
                  <a:latin typeface="Calibri"/>
                </a:rPr>
                <a:t>Efficiency</a:t>
              </a:r>
            </a:p>
            <a:p>
              <a:pPr marL="283424" lvl="1" indent="-101223" defTabSz="779025">
                <a:buFont typeface="Arial" panose="020B0604020202020204" pitchFamily="34" charset="0"/>
                <a:buChar char="•"/>
              </a:pPr>
              <a:r>
                <a:rPr lang="en-US" sz="675" dirty="0">
                  <a:solidFill>
                    <a:prstClr val="black"/>
                  </a:solidFill>
                  <a:latin typeface="Calibri"/>
                </a:rPr>
                <a:t>Safety</a:t>
              </a:r>
            </a:p>
          </p:txBody>
        </p:sp>
        <p:sp>
          <p:nvSpPr>
            <p:cNvPr id="23" name="Rectangle 11"/>
            <p:cNvSpPr/>
            <p:nvPr/>
          </p:nvSpPr>
          <p:spPr>
            <a:xfrm>
              <a:off x="7323037"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4.1  Product Testing</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Understand, engage in, and execute the product testing phase</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4.2  Finalization of Specification</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Completely align w/ our customer on physical and performance specifications</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4.3  Establish Pricing</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4.4  Documented Commitment to Purchase</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4.5  Deployment Strategy</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Effectively execute a deployment strategy, and facilitate a transition to Step 5</a:t>
              </a:r>
            </a:p>
          </p:txBody>
        </p:sp>
        <p:sp>
          <p:nvSpPr>
            <p:cNvPr id="24" name="Rectangle 12"/>
            <p:cNvSpPr/>
            <p:nvPr/>
          </p:nvSpPr>
          <p:spPr>
            <a:xfrm>
              <a:off x="9722004" y="2195998"/>
              <a:ext cx="2340000" cy="3168000"/>
            </a:xfrm>
            <a:prstGeom prst="rect">
              <a:avLst/>
            </a:prstGeom>
            <a:solidFill>
              <a:schemeClr val="accent5">
                <a:lumMod val="40000"/>
                <a:lumOff val="60000"/>
              </a:schemeClr>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5.1  Project Deployment</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Project Management</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Operations</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Supply</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Aftersales</a:t>
              </a:r>
            </a:p>
            <a:p>
              <a:pPr marL="798538" lvl="2" indent="-214255" defTabSz="779025" fontAlgn="base">
                <a:spcBef>
                  <a:spcPct val="0"/>
                </a:spcBef>
                <a:spcAft>
                  <a:spcPct val="0"/>
                </a:spcAft>
                <a:buFont typeface="Arial" panose="020B0604020202020204" pitchFamily="34" charset="0"/>
                <a:buChar char="•"/>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5.2  Follow Up</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Inside – Out</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Quantitative Performance Tracking</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Financial validation</a:t>
              </a:r>
            </a:p>
            <a:p>
              <a:pPr marL="1168537" lvl="3"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Outside – In</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Qualitative Performance Tracking</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Internal &amp; External Feedback</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Leverage Performance with Customer</a:t>
              </a:r>
            </a:p>
          </p:txBody>
        </p:sp>
        <p:grpSp>
          <p:nvGrpSpPr>
            <p:cNvPr id="28" name="Gruppieren 27"/>
            <p:cNvGrpSpPr/>
            <p:nvPr/>
          </p:nvGrpSpPr>
          <p:grpSpPr>
            <a:xfrm>
              <a:off x="102140" y="1241790"/>
              <a:ext cx="11987720" cy="792000"/>
              <a:chOff x="144000" y="1188000"/>
              <a:chExt cx="11987720" cy="792000"/>
            </a:xfrm>
          </p:grpSpPr>
          <p:sp>
            <p:nvSpPr>
              <p:cNvPr id="30" name="Chevron 4"/>
              <p:cNvSpPr/>
              <p:nvPr/>
            </p:nvSpPr>
            <p:spPr>
              <a:xfrm>
                <a:off x="144000" y="1188000"/>
                <a:ext cx="2412000" cy="792000"/>
              </a:xfrm>
              <a:prstGeom prst="chevron">
                <a:avLst/>
              </a:prstGeom>
              <a:solidFill>
                <a:schemeClr val="tx2">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black"/>
                    </a:solidFill>
                    <a:latin typeface="Calibri"/>
                  </a:rPr>
                  <a:t>1. Segmentation &amp; Customer Analysis</a:t>
                </a:r>
              </a:p>
            </p:txBody>
          </p:sp>
          <p:sp>
            <p:nvSpPr>
              <p:cNvPr id="31" name="Chevron 5"/>
              <p:cNvSpPr/>
              <p:nvPr/>
            </p:nvSpPr>
            <p:spPr>
              <a:xfrm>
                <a:off x="2537930" y="1188000"/>
                <a:ext cx="2412000" cy="792000"/>
              </a:xfrm>
              <a:prstGeom prst="chevron">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2. Mapping the Customer</a:t>
                </a:r>
              </a:p>
            </p:txBody>
          </p:sp>
          <p:sp>
            <p:nvSpPr>
              <p:cNvPr id="32" name="Chevron 6"/>
              <p:cNvSpPr/>
              <p:nvPr/>
            </p:nvSpPr>
            <p:spPr>
              <a:xfrm>
                <a:off x="4931860" y="1188000"/>
                <a:ext cx="2412000" cy="792000"/>
              </a:xfrm>
              <a:prstGeom prst="chevron">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3. Customize the Value Proposition</a:t>
                </a:r>
              </a:p>
            </p:txBody>
          </p:sp>
          <p:sp>
            <p:nvSpPr>
              <p:cNvPr id="33" name="Chevron 7"/>
              <p:cNvSpPr/>
              <p:nvPr/>
            </p:nvSpPr>
            <p:spPr>
              <a:xfrm>
                <a:off x="7325790" y="1188000"/>
                <a:ext cx="2412000" cy="792000"/>
              </a:xfrm>
              <a:prstGeom prst="chevron">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4. Setting the Plan to Win</a:t>
                </a:r>
              </a:p>
            </p:txBody>
          </p:sp>
          <p:sp>
            <p:nvSpPr>
              <p:cNvPr id="34" name="Chevron 8"/>
              <p:cNvSpPr/>
              <p:nvPr/>
            </p:nvSpPr>
            <p:spPr>
              <a:xfrm>
                <a:off x="9719720" y="1188000"/>
                <a:ext cx="2412000" cy="792000"/>
              </a:xfrm>
              <a:prstGeom prst="chevron">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5. Deploy &amp; Follow Up</a:t>
                </a:r>
              </a:p>
            </p:txBody>
          </p:sp>
        </p:grpSp>
        <p:sp>
          <p:nvSpPr>
            <p:cNvPr id="29" name="TextBox 17"/>
            <p:cNvSpPr txBox="1"/>
            <p:nvPr/>
          </p:nvSpPr>
          <p:spPr>
            <a:xfrm>
              <a:off x="293831" y="652912"/>
              <a:ext cx="5041664" cy="430887"/>
            </a:xfrm>
            <a:prstGeom prst="rect">
              <a:avLst/>
            </a:prstGeom>
            <a:noFill/>
          </p:spPr>
          <p:txBody>
            <a:bodyPr wrap="none" rtlCol="0">
              <a:spAutoFit/>
            </a:bodyPr>
            <a:lstStyle/>
            <a:p>
              <a:pPr defTabSz="779025"/>
              <a:r>
                <a:rPr lang="en-US" b="1" dirty="0">
                  <a:solidFill>
                    <a:prstClr val="black"/>
                  </a:solidFill>
                  <a:latin typeface="Calibri"/>
                </a:rPr>
                <a:t>Concentrated / Key / Development Accounts </a:t>
              </a:r>
            </a:p>
          </p:txBody>
        </p:sp>
      </p:grpSp>
      <p:sp>
        <p:nvSpPr>
          <p:cNvPr id="13" name="Footer Placeholder 4"/>
          <p:cNvSpPr txBox="1">
            <a:spLocks/>
          </p:cNvSpPr>
          <p:nvPr/>
        </p:nvSpPr>
        <p:spPr>
          <a:xfrm>
            <a:off x="2238508" y="4861710"/>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7" name="Title 1"/>
          <p:cNvSpPr txBox="1">
            <a:spLocks/>
          </p:cNvSpPr>
          <p:nvPr/>
        </p:nvSpPr>
        <p:spPr>
          <a:xfrm>
            <a:off x="2667689" y="0"/>
            <a:ext cx="6474658" cy="514350"/>
          </a:xfrm>
          <a:prstGeom prst="rect">
            <a:avLst/>
          </a:prstGeom>
        </p:spPr>
        <p:txBody>
          <a:bodyPr lIns="91417" tIns="45708" rIns="91417" bIns="45708"/>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699" b="1" i="1" dirty="0">
                <a:solidFill>
                  <a:prstClr val="white"/>
                </a:solidFill>
                <a:latin typeface="Calibri"/>
              </a:rPr>
              <a:t>Concentrated Sales Process – Step 5</a:t>
            </a:r>
          </a:p>
        </p:txBody>
      </p:sp>
      <p:sp>
        <p:nvSpPr>
          <p:cNvPr id="27"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45</a:t>
            </a:fld>
            <a:endParaRPr lang="en-US" sz="975" b="1" dirty="0">
              <a:solidFill>
                <a:prstClr val="black"/>
              </a:solidFill>
              <a:latin typeface="Calibri"/>
            </a:endParaRPr>
          </a:p>
        </p:txBody>
      </p:sp>
      <p:sp>
        <p:nvSpPr>
          <p:cNvPr id="25" name="Freeform 5"/>
          <p:cNvSpPr>
            <a:spLocks noEditPoints="1"/>
          </p:cNvSpPr>
          <p:nvPr/>
        </p:nvSpPr>
        <p:spPr bwMode="auto">
          <a:xfrm>
            <a:off x="7227125" y="1091392"/>
            <a:ext cx="1874394" cy="3381483"/>
          </a:xfrm>
          <a:custGeom>
            <a:avLst/>
            <a:gdLst>
              <a:gd name="T0" fmla="*/ 196 w 351"/>
              <a:gd name="T1" fmla="*/ 1 h 353"/>
              <a:gd name="T2" fmla="*/ 173 w 351"/>
              <a:gd name="T3" fmla="*/ 1 h 353"/>
              <a:gd name="T4" fmla="*/ 115 w 351"/>
              <a:gd name="T5" fmla="*/ 9 h 353"/>
              <a:gd name="T6" fmla="*/ 43 w 351"/>
              <a:gd name="T7" fmla="*/ 13 h 353"/>
              <a:gd name="T8" fmla="*/ 39 w 351"/>
              <a:gd name="T9" fmla="*/ 14 h 353"/>
              <a:gd name="T10" fmla="*/ 40 w 351"/>
              <a:gd name="T11" fmla="*/ 11 h 353"/>
              <a:gd name="T12" fmla="*/ 40 w 351"/>
              <a:gd name="T13" fmla="*/ 17 h 353"/>
              <a:gd name="T14" fmla="*/ 39 w 351"/>
              <a:gd name="T15" fmla="*/ 12 h 353"/>
              <a:gd name="T16" fmla="*/ 38 w 351"/>
              <a:gd name="T17" fmla="*/ 12 h 353"/>
              <a:gd name="T18" fmla="*/ 37 w 351"/>
              <a:gd name="T19" fmla="*/ 13 h 353"/>
              <a:gd name="T20" fmla="*/ 36 w 351"/>
              <a:gd name="T21" fmla="*/ 16 h 353"/>
              <a:gd name="T22" fmla="*/ 35 w 351"/>
              <a:gd name="T23" fmla="*/ 21 h 353"/>
              <a:gd name="T24" fmla="*/ 108 w 351"/>
              <a:gd name="T25" fmla="*/ 17 h 353"/>
              <a:gd name="T26" fmla="*/ 39 w 351"/>
              <a:gd name="T27" fmla="*/ 16 h 353"/>
              <a:gd name="T28" fmla="*/ 35 w 351"/>
              <a:gd name="T29" fmla="*/ 13 h 353"/>
              <a:gd name="T30" fmla="*/ 34 w 351"/>
              <a:gd name="T31" fmla="*/ 13 h 353"/>
              <a:gd name="T32" fmla="*/ 345 w 351"/>
              <a:gd name="T33" fmla="*/ 303 h 353"/>
              <a:gd name="T34" fmla="*/ 345 w 351"/>
              <a:gd name="T35" fmla="*/ 325 h 353"/>
              <a:gd name="T36" fmla="*/ 317 w 351"/>
              <a:gd name="T37" fmla="*/ 342 h 353"/>
              <a:gd name="T38" fmla="*/ 111 w 351"/>
              <a:gd name="T39" fmla="*/ 352 h 353"/>
              <a:gd name="T40" fmla="*/ 11 w 351"/>
              <a:gd name="T41" fmla="*/ 332 h 353"/>
              <a:gd name="T42" fmla="*/ 3 w 351"/>
              <a:gd name="T43" fmla="*/ 285 h 353"/>
              <a:gd name="T44" fmla="*/ 1 w 351"/>
              <a:gd name="T45" fmla="*/ 149 h 353"/>
              <a:gd name="T46" fmla="*/ 5 w 351"/>
              <a:gd name="T47" fmla="*/ 66 h 353"/>
              <a:gd name="T48" fmla="*/ 7 w 351"/>
              <a:gd name="T49" fmla="*/ 37 h 353"/>
              <a:gd name="T50" fmla="*/ 6 w 351"/>
              <a:gd name="T51" fmla="*/ 29 h 353"/>
              <a:gd name="T52" fmla="*/ 11 w 351"/>
              <a:gd name="T53" fmla="*/ 21 h 353"/>
              <a:gd name="T54" fmla="*/ 21 w 351"/>
              <a:gd name="T55" fmla="*/ 20 h 353"/>
              <a:gd name="T56" fmla="*/ 25 w 351"/>
              <a:gd name="T57" fmla="*/ 29 h 353"/>
              <a:gd name="T58" fmla="*/ 24 w 351"/>
              <a:gd name="T59" fmla="*/ 36 h 353"/>
              <a:gd name="T60" fmla="*/ 20 w 351"/>
              <a:gd name="T61" fmla="*/ 85 h 353"/>
              <a:gd name="T62" fmla="*/ 18 w 351"/>
              <a:gd name="T63" fmla="*/ 276 h 353"/>
              <a:gd name="T64" fmla="*/ 21 w 351"/>
              <a:gd name="T65" fmla="*/ 324 h 353"/>
              <a:gd name="T66" fmla="*/ 21 w 351"/>
              <a:gd name="T67" fmla="*/ 324 h 353"/>
              <a:gd name="T68" fmla="*/ 32 w 351"/>
              <a:gd name="T69" fmla="*/ 327 h 353"/>
              <a:gd name="T70" fmla="*/ 239 w 351"/>
              <a:gd name="T71" fmla="*/ 336 h 353"/>
              <a:gd name="T72" fmla="*/ 331 w 351"/>
              <a:gd name="T73" fmla="*/ 324 h 353"/>
              <a:gd name="T74" fmla="*/ 335 w 351"/>
              <a:gd name="T75" fmla="*/ 325 h 353"/>
              <a:gd name="T76" fmla="*/ 331 w 351"/>
              <a:gd name="T77" fmla="*/ 322 h 353"/>
              <a:gd name="T78" fmla="*/ 335 w 351"/>
              <a:gd name="T79" fmla="*/ 43 h 353"/>
              <a:gd name="T80" fmla="*/ 332 w 351"/>
              <a:gd name="T81" fmla="*/ 21 h 353"/>
              <a:gd name="T82" fmla="*/ 334 w 351"/>
              <a:gd name="T83" fmla="*/ 20 h 353"/>
              <a:gd name="T84" fmla="*/ 321 w 351"/>
              <a:gd name="T85" fmla="*/ 18 h 353"/>
              <a:gd name="T86" fmla="*/ 217 w 351"/>
              <a:gd name="T87" fmla="*/ 13 h 353"/>
              <a:gd name="T88" fmla="*/ 117 w 351"/>
              <a:gd name="T89" fmla="*/ 15 h 353"/>
              <a:gd name="T90" fmla="*/ 36 w 351"/>
              <a:gd name="T91" fmla="*/ 18 h 353"/>
              <a:gd name="T92" fmla="*/ 123 w 351"/>
              <a:gd name="T93" fmla="*/ 12 h 353"/>
              <a:gd name="T94" fmla="*/ 130 w 351"/>
              <a:gd name="T95" fmla="*/ 9 h 353"/>
              <a:gd name="T96" fmla="*/ 139 w 351"/>
              <a:gd name="T97" fmla="*/ 8 h 353"/>
              <a:gd name="T98" fmla="*/ 130 w 351"/>
              <a:gd name="T99" fmla="*/ 8 h 353"/>
              <a:gd name="T100" fmla="*/ 132 w 351"/>
              <a:gd name="T101" fmla="*/ 7 h 353"/>
              <a:gd name="T102" fmla="*/ 79 w 351"/>
              <a:gd name="T103" fmla="*/ 9 h 353"/>
              <a:gd name="T104" fmla="*/ 122 w 351"/>
              <a:gd name="T105" fmla="*/ 6 h 353"/>
              <a:gd name="T106" fmla="*/ 164 w 351"/>
              <a:gd name="T107" fmla="*/ 3 h 353"/>
              <a:gd name="T108" fmla="*/ 264 w 351"/>
              <a:gd name="T109" fmla="*/ 1 h 353"/>
              <a:gd name="T110" fmla="*/ 341 w 351"/>
              <a:gd name="T111" fmla="*/ 11 h 353"/>
              <a:gd name="T112" fmla="*/ 348 w 351"/>
              <a:gd name="T113" fmla="*/ 34 h 353"/>
              <a:gd name="T114" fmla="*/ 129 w 351"/>
              <a:gd name="T115" fmla="*/ 7 h 353"/>
              <a:gd name="T116" fmla="*/ 156 w 351"/>
              <a:gd name="T11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1" h="353">
                <a:moveTo>
                  <a:pt x="273" y="14"/>
                </a:moveTo>
                <a:cubicBezTo>
                  <a:pt x="272" y="14"/>
                  <a:pt x="270" y="14"/>
                  <a:pt x="268" y="14"/>
                </a:cubicBezTo>
                <a:cubicBezTo>
                  <a:pt x="269" y="14"/>
                  <a:pt x="271" y="14"/>
                  <a:pt x="273" y="14"/>
                </a:cubicBezTo>
                <a:close/>
                <a:moveTo>
                  <a:pt x="208" y="1"/>
                </a:moveTo>
                <a:cubicBezTo>
                  <a:pt x="207" y="1"/>
                  <a:pt x="206" y="1"/>
                  <a:pt x="203" y="1"/>
                </a:cubicBezTo>
                <a:cubicBezTo>
                  <a:pt x="203" y="1"/>
                  <a:pt x="207" y="1"/>
                  <a:pt x="208" y="1"/>
                </a:cubicBezTo>
                <a:close/>
                <a:moveTo>
                  <a:pt x="196" y="1"/>
                </a:moveTo>
                <a:cubicBezTo>
                  <a:pt x="198" y="1"/>
                  <a:pt x="201" y="1"/>
                  <a:pt x="201" y="0"/>
                </a:cubicBezTo>
                <a:cubicBezTo>
                  <a:pt x="200" y="0"/>
                  <a:pt x="197" y="0"/>
                  <a:pt x="196" y="1"/>
                </a:cubicBezTo>
                <a:close/>
                <a:moveTo>
                  <a:pt x="182" y="3"/>
                </a:moveTo>
                <a:cubicBezTo>
                  <a:pt x="180" y="3"/>
                  <a:pt x="177" y="3"/>
                  <a:pt x="177" y="3"/>
                </a:cubicBezTo>
                <a:cubicBezTo>
                  <a:pt x="178" y="3"/>
                  <a:pt x="181" y="3"/>
                  <a:pt x="182" y="3"/>
                </a:cubicBezTo>
                <a:close/>
                <a:moveTo>
                  <a:pt x="164" y="1"/>
                </a:moveTo>
                <a:cubicBezTo>
                  <a:pt x="168" y="1"/>
                  <a:pt x="171" y="1"/>
                  <a:pt x="173" y="1"/>
                </a:cubicBezTo>
                <a:cubicBezTo>
                  <a:pt x="169" y="1"/>
                  <a:pt x="165" y="1"/>
                  <a:pt x="164" y="1"/>
                </a:cubicBezTo>
                <a:close/>
                <a:moveTo>
                  <a:pt x="132" y="13"/>
                </a:moveTo>
                <a:cubicBezTo>
                  <a:pt x="135" y="13"/>
                  <a:pt x="144" y="12"/>
                  <a:pt x="148" y="12"/>
                </a:cubicBezTo>
                <a:lnTo>
                  <a:pt x="132" y="13"/>
                </a:lnTo>
                <a:close/>
                <a:moveTo>
                  <a:pt x="131" y="8"/>
                </a:moveTo>
                <a:cubicBezTo>
                  <a:pt x="127" y="8"/>
                  <a:pt x="127" y="8"/>
                  <a:pt x="127" y="8"/>
                </a:cubicBezTo>
                <a:cubicBezTo>
                  <a:pt x="125" y="9"/>
                  <a:pt x="114" y="9"/>
                  <a:pt x="115" y="9"/>
                </a:cubicBezTo>
                <a:cubicBezTo>
                  <a:pt x="122" y="9"/>
                  <a:pt x="131" y="8"/>
                  <a:pt x="137" y="8"/>
                </a:cubicBezTo>
                <a:cubicBezTo>
                  <a:pt x="135" y="8"/>
                  <a:pt x="133" y="8"/>
                  <a:pt x="131" y="8"/>
                </a:cubicBezTo>
                <a:close/>
                <a:moveTo>
                  <a:pt x="71" y="10"/>
                </a:moveTo>
                <a:cubicBezTo>
                  <a:pt x="68" y="10"/>
                  <a:pt x="68" y="10"/>
                  <a:pt x="68" y="10"/>
                </a:cubicBezTo>
                <a:cubicBezTo>
                  <a:pt x="68" y="10"/>
                  <a:pt x="68" y="11"/>
                  <a:pt x="69" y="11"/>
                </a:cubicBezTo>
                <a:cubicBezTo>
                  <a:pt x="70" y="10"/>
                  <a:pt x="71" y="10"/>
                  <a:pt x="71" y="10"/>
                </a:cubicBezTo>
                <a:close/>
                <a:moveTo>
                  <a:pt x="43" y="13"/>
                </a:moveTo>
                <a:cubicBezTo>
                  <a:pt x="39" y="14"/>
                  <a:pt x="39" y="14"/>
                  <a:pt x="39" y="14"/>
                </a:cubicBezTo>
                <a:cubicBezTo>
                  <a:pt x="39" y="14"/>
                  <a:pt x="39" y="14"/>
                  <a:pt x="39" y="14"/>
                </a:cubicBezTo>
                <a:cubicBezTo>
                  <a:pt x="39" y="14"/>
                  <a:pt x="39" y="14"/>
                  <a:pt x="39" y="14"/>
                </a:cubicBezTo>
                <a:cubicBezTo>
                  <a:pt x="40" y="14"/>
                  <a:pt x="40" y="14"/>
                  <a:pt x="40" y="14"/>
                </a:cubicBezTo>
                <a:lnTo>
                  <a:pt x="43" y="13"/>
                </a:lnTo>
                <a:close/>
                <a:moveTo>
                  <a:pt x="39" y="14"/>
                </a:moveTo>
                <a:cubicBezTo>
                  <a:pt x="39" y="14"/>
                  <a:pt x="39" y="14"/>
                  <a:pt x="39" y="14"/>
                </a:cubicBezTo>
                <a:cubicBezTo>
                  <a:pt x="39" y="14"/>
                  <a:pt x="38" y="14"/>
                  <a:pt x="38" y="14"/>
                </a:cubicBezTo>
                <a:cubicBezTo>
                  <a:pt x="38" y="14"/>
                  <a:pt x="38" y="14"/>
                  <a:pt x="39" y="14"/>
                </a:cubicBezTo>
                <a:close/>
                <a:moveTo>
                  <a:pt x="39" y="14"/>
                </a:moveTo>
                <a:cubicBezTo>
                  <a:pt x="39" y="14"/>
                  <a:pt x="39" y="14"/>
                  <a:pt x="39" y="14"/>
                </a:cubicBezTo>
                <a:cubicBezTo>
                  <a:pt x="39" y="14"/>
                  <a:pt x="39" y="14"/>
                  <a:pt x="39" y="14"/>
                </a:cubicBezTo>
                <a:cubicBezTo>
                  <a:pt x="39" y="14"/>
                  <a:pt x="39" y="14"/>
                  <a:pt x="39" y="14"/>
                </a:cubicBezTo>
                <a:close/>
                <a:moveTo>
                  <a:pt x="40" y="11"/>
                </a:moveTo>
                <a:cubicBezTo>
                  <a:pt x="40" y="11"/>
                  <a:pt x="40" y="11"/>
                  <a:pt x="40" y="11"/>
                </a:cubicBezTo>
                <a:cubicBezTo>
                  <a:pt x="40" y="11"/>
                  <a:pt x="40" y="11"/>
                  <a:pt x="40" y="11"/>
                </a:cubicBezTo>
                <a:cubicBezTo>
                  <a:pt x="40" y="11"/>
                  <a:pt x="40" y="11"/>
                  <a:pt x="40" y="11"/>
                </a:cubicBezTo>
                <a:cubicBezTo>
                  <a:pt x="39" y="11"/>
                  <a:pt x="39" y="11"/>
                  <a:pt x="39" y="11"/>
                </a:cubicBezTo>
                <a:cubicBezTo>
                  <a:pt x="39" y="11"/>
                  <a:pt x="40" y="11"/>
                  <a:pt x="40" y="11"/>
                </a:cubicBezTo>
                <a:close/>
                <a:moveTo>
                  <a:pt x="39" y="18"/>
                </a:moveTo>
                <a:cubicBezTo>
                  <a:pt x="39" y="17"/>
                  <a:pt x="40" y="18"/>
                  <a:pt x="40" y="17"/>
                </a:cubicBezTo>
                <a:cubicBezTo>
                  <a:pt x="40" y="17"/>
                  <a:pt x="39" y="17"/>
                  <a:pt x="39" y="18"/>
                </a:cubicBezTo>
                <a:close/>
                <a:moveTo>
                  <a:pt x="39" y="12"/>
                </a:moveTo>
                <a:cubicBezTo>
                  <a:pt x="39" y="12"/>
                  <a:pt x="39" y="12"/>
                  <a:pt x="39" y="12"/>
                </a:cubicBezTo>
                <a:cubicBezTo>
                  <a:pt x="39" y="12"/>
                  <a:pt x="39" y="12"/>
                  <a:pt x="39" y="12"/>
                </a:cubicBezTo>
                <a:close/>
                <a:moveTo>
                  <a:pt x="39" y="12"/>
                </a:moveTo>
                <a:cubicBezTo>
                  <a:pt x="39" y="11"/>
                  <a:pt x="39" y="11"/>
                  <a:pt x="39" y="11"/>
                </a:cubicBezTo>
                <a:cubicBezTo>
                  <a:pt x="39" y="11"/>
                  <a:pt x="39" y="11"/>
                  <a:pt x="39" y="12"/>
                </a:cubicBezTo>
                <a:close/>
                <a:moveTo>
                  <a:pt x="39" y="19"/>
                </a:moveTo>
                <a:cubicBezTo>
                  <a:pt x="39" y="19"/>
                  <a:pt x="39" y="19"/>
                  <a:pt x="39" y="19"/>
                </a:cubicBezTo>
                <a:cubicBezTo>
                  <a:pt x="39" y="19"/>
                  <a:pt x="39" y="19"/>
                  <a:pt x="39" y="19"/>
                </a:cubicBezTo>
                <a:close/>
                <a:moveTo>
                  <a:pt x="39" y="17"/>
                </a:moveTo>
                <a:cubicBezTo>
                  <a:pt x="39" y="17"/>
                  <a:pt x="38" y="17"/>
                  <a:pt x="38" y="18"/>
                </a:cubicBezTo>
                <a:cubicBezTo>
                  <a:pt x="38" y="18"/>
                  <a:pt x="39" y="18"/>
                  <a:pt x="39" y="17"/>
                </a:cubicBezTo>
                <a:close/>
                <a:moveTo>
                  <a:pt x="38" y="12"/>
                </a:moveTo>
                <a:cubicBezTo>
                  <a:pt x="38" y="12"/>
                  <a:pt x="38" y="11"/>
                  <a:pt x="38" y="12"/>
                </a:cubicBezTo>
                <a:cubicBezTo>
                  <a:pt x="38" y="12"/>
                  <a:pt x="38" y="12"/>
                  <a:pt x="38" y="12"/>
                </a:cubicBezTo>
                <a:close/>
                <a:moveTo>
                  <a:pt x="38" y="14"/>
                </a:moveTo>
                <a:cubicBezTo>
                  <a:pt x="38" y="14"/>
                  <a:pt x="38" y="14"/>
                  <a:pt x="38" y="14"/>
                </a:cubicBezTo>
                <a:cubicBezTo>
                  <a:pt x="38" y="14"/>
                  <a:pt x="38" y="14"/>
                  <a:pt x="38" y="14"/>
                </a:cubicBezTo>
                <a:close/>
                <a:moveTo>
                  <a:pt x="38" y="13"/>
                </a:moveTo>
                <a:cubicBezTo>
                  <a:pt x="37" y="13"/>
                  <a:pt x="37" y="13"/>
                  <a:pt x="37" y="13"/>
                </a:cubicBezTo>
                <a:cubicBezTo>
                  <a:pt x="37" y="13"/>
                  <a:pt x="37" y="13"/>
                  <a:pt x="38" y="13"/>
                </a:cubicBezTo>
                <a:close/>
                <a:moveTo>
                  <a:pt x="37" y="13"/>
                </a:moveTo>
                <a:cubicBezTo>
                  <a:pt x="37" y="13"/>
                  <a:pt x="37" y="13"/>
                  <a:pt x="37" y="13"/>
                </a:cubicBezTo>
                <a:cubicBezTo>
                  <a:pt x="37" y="13"/>
                  <a:pt x="37" y="13"/>
                  <a:pt x="37" y="13"/>
                </a:cubicBezTo>
                <a:cubicBezTo>
                  <a:pt x="37" y="13"/>
                  <a:pt x="37" y="13"/>
                  <a:pt x="37" y="13"/>
                </a:cubicBezTo>
                <a:close/>
                <a:moveTo>
                  <a:pt x="36" y="16"/>
                </a:moveTo>
                <a:cubicBezTo>
                  <a:pt x="37" y="17"/>
                  <a:pt x="37" y="16"/>
                  <a:pt x="36" y="16"/>
                </a:cubicBezTo>
                <a:close/>
                <a:moveTo>
                  <a:pt x="35" y="18"/>
                </a:moveTo>
                <a:cubicBezTo>
                  <a:pt x="35" y="18"/>
                  <a:pt x="36" y="18"/>
                  <a:pt x="36" y="18"/>
                </a:cubicBezTo>
                <a:cubicBezTo>
                  <a:pt x="36" y="18"/>
                  <a:pt x="35" y="18"/>
                  <a:pt x="35" y="18"/>
                </a:cubicBezTo>
                <a:close/>
                <a:moveTo>
                  <a:pt x="36" y="19"/>
                </a:moveTo>
                <a:cubicBezTo>
                  <a:pt x="35" y="19"/>
                  <a:pt x="36" y="19"/>
                  <a:pt x="36" y="19"/>
                </a:cubicBezTo>
                <a:close/>
                <a:moveTo>
                  <a:pt x="35" y="21"/>
                </a:moveTo>
                <a:cubicBezTo>
                  <a:pt x="35" y="21"/>
                  <a:pt x="35" y="21"/>
                  <a:pt x="35" y="21"/>
                </a:cubicBezTo>
                <a:cubicBezTo>
                  <a:pt x="35" y="21"/>
                  <a:pt x="35" y="21"/>
                  <a:pt x="35" y="21"/>
                </a:cubicBezTo>
                <a:close/>
                <a:moveTo>
                  <a:pt x="34" y="21"/>
                </a:moveTo>
                <a:cubicBezTo>
                  <a:pt x="34" y="21"/>
                  <a:pt x="34" y="21"/>
                  <a:pt x="34" y="21"/>
                </a:cubicBezTo>
                <a:close/>
                <a:moveTo>
                  <a:pt x="108" y="17"/>
                </a:moveTo>
                <a:cubicBezTo>
                  <a:pt x="103" y="18"/>
                  <a:pt x="99" y="18"/>
                  <a:pt x="95" y="18"/>
                </a:cubicBezTo>
                <a:cubicBezTo>
                  <a:pt x="98" y="18"/>
                  <a:pt x="102" y="17"/>
                  <a:pt x="104" y="18"/>
                </a:cubicBezTo>
                <a:cubicBezTo>
                  <a:pt x="105" y="17"/>
                  <a:pt x="107" y="17"/>
                  <a:pt x="108" y="17"/>
                </a:cubicBezTo>
                <a:close/>
                <a:moveTo>
                  <a:pt x="39" y="17"/>
                </a:moveTo>
                <a:cubicBezTo>
                  <a:pt x="39" y="16"/>
                  <a:pt x="39" y="17"/>
                  <a:pt x="39" y="16"/>
                </a:cubicBezTo>
                <a:cubicBezTo>
                  <a:pt x="39" y="16"/>
                  <a:pt x="40" y="16"/>
                  <a:pt x="40" y="16"/>
                </a:cubicBezTo>
                <a:cubicBezTo>
                  <a:pt x="39" y="16"/>
                  <a:pt x="38" y="16"/>
                  <a:pt x="37" y="16"/>
                </a:cubicBezTo>
                <a:cubicBezTo>
                  <a:pt x="38" y="16"/>
                  <a:pt x="38" y="17"/>
                  <a:pt x="39" y="16"/>
                </a:cubicBezTo>
                <a:cubicBezTo>
                  <a:pt x="39" y="16"/>
                  <a:pt x="39" y="16"/>
                  <a:pt x="38" y="16"/>
                </a:cubicBezTo>
                <a:cubicBezTo>
                  <a:pt x="39" y="16"/>
                  <a:pt x="39" y="16"/>
                  <a:pt x="39" y="16"/>
                </a:cubicBezTo>
                <a:cubicBezTo>
                  <a:pt x="39" y="16"/>
                  <a:pt x="39" y="17"/>
                  <a:pt x="39" y="17"/>
                </a:cubicBezTo>
                <a:cubicBezTo>
                  <a:pt x="39" y="17"/>
                  <a:pt x="39" y="17"/>
                  <a:pt x="39" y="17"/>
                </a:cubicBezTo>
                <a:close/>
                <a:moveTo>
                  <a:pt x="39" y="12"/>
                </a:moveTo>
                <a:cubicBezTo>
                  <a:pt x="38" y="12"/>
                  <a:pt x="38" y="12"/>
                  <a:pt x="39" y="12"/>
                </a:cubicBezTo>
                <a:cubicBezTo>
                  <a:pt x="39" y="12"/>
                  <a:pt x="38" y="12"/>
                  <a:pt x="38" y="12"/>
                </a:cubicBezTo>
                <a:cubicBezTo>
                  <a:pt x="38" y="12"/>
                  <a:pt x="38" y="12"/>
                  <a:pt x="39" y="12"/>
                </a:cubicBezTo>
                <a:close/>
                <a:moveTo>
                  <a:pt x="35" y="13"/>
                </a:moveTo>
                <a:cubicBezTo>
                  <a:pt x="35" y="13"/>
                  <a:pt x="35" y="13"/>
                  <a:pt x="35" y="13"/>
                </a:cubicBezTo>
                <a:cubicBezTo>
                  <a:pt x="35" y="13"/>
                  <a:pt x="36" y="13"/>
                  <a:pt x="37" y="13"/>
                </a:cubicBezTo>
                <a:cubicBezTo>
                  <a:pt x="36" y="13"/>
                  <a:pt x="36" y="13"/>
                  <a:pt x="37" y="13"/>
                </a:cubicBezTo>
                <a:cubicBezTo>
                  <a:pt x="37" y="12"/>
                  <a:pt x="38" y="13"/>
                  <a:pt x="38" y="12"/>
                </a:cubicBezTo>
                <a:cubicBezTo>
                  <a:pt x="37" y="12"/>
                  <a:pt x="36" y="12"/>
                  <a:pt x="36" y="13"/>
                </a:cubicBezTo>
                <a:cubicBezTo>
                  <a:pt x="36" y="12"/>
                  <a:pt x="35" y="12"/>
                  <a:pt x="35" y="12"/>
                </a:cubicBezTo>
                <a:cubicBezTo>
                  <a:pt x="35" y="13"/>
                  <a:pt x="34" y="12"/>
                  <a:pt x="34" y="13"/>
                </a:cubicBezTo>
                <a:cubicBezTo>
                  <a:pt x="34" y="13"/>
                  <a:pt x="35" y="13"/>
                  <a:pt x="35" y="13"/>
                </a:cubicBezTo>
                <a:close/>
                <a:moveTo>
                  <a:pt x="35" y="19"/>
                </a:moveTo>
                <a:cubicBezTo>
                  <a:pt x="35" y="19"/>
                  <a:pt x="36" y="19"/>
                  <a:pt x="36" y="19"/>
                </a:cubicBezTo>
                <a:cubicBezTo>
                  <a:pt x="36" y="19"/>
                  <a:pt x="35" y="19"/>
                  <a:pt x="35" y="19"/>
                </a:cubicBezTo>
                <a:close/>
                <a:moveTo>
                  <a:pt x="350" y="152"/>
                </a:moveTo>
                <a:cubicBezTo>
                  <a:pt x="349" y="186"/>
                  <a:pt x="348" y="220"/>
                  <a:pt x="347" y="253"/>
                </a:cubicBezTo>
                <a:cubicBezTo>
                  <a:pt x="347" y="269"/>
                  <a:pt x="346" y="288"/>
                  <a:pt x="345" y="303"/>
                </a:cubicBezTo>
                <a:cubicBezTo>
                  <a:pt x="345" y="308"/>
                  <a:pt x="345" y="312"/>
                  <a:pt x="345" y="317"/>
                </a:cubicBezTo>
                <a:cubicBezTo>
                  <a:pt x="345" y="321"/>
                  <a:pt x="345" y="321"/>
                  <a:pt x="345" y="321"/>
                </a:cubicBezTo>
                <a:cubicBezTo>
                  <a:pt x="345" y="323"/>
                  <a:pt x="345" y="323"/>
                  <a:pt x="345" y="323"/>
                </a:cubicBezTo>
                <a:cubicBezTo>
                  <a:pt x="345" y="324"/>
                  <a:pt x="345" y="324"/>
                  <a:pt x="345" y="324"/>
                </a:cubicBezTo>
                <a:cubicBezTo>
                  <a:pt x="345" y="325"/>
                  <a:pt x="345" y="325"/>
                  <a:pt x="345" y="325"/>
                </a:cubicBezTo>
                <a:cubicBezTo>
                  <a:pt x="345" y="325"/>
                  <a:pt x="345" y="325"/>
                  <a:pt x="345" y="325"/>
                </a:cubicBezTo>
                <a:cubicBezTo>
                  <a:pt x="345" y="325"/>
                  <a:pt x="345" y="325"/>
                  <a:pt x="345" y="325"/>
                </a:cubicBezTo>
                <a:cubicBezTo>
                  <a:pt x="345" y="326"/>
                  <a:pt x="345" y="326"/>
                  <a:pt x="345" y="326"/>
                </a:cubicBezTo>
                <a:cubicBezTo>
                  <a:pt x="344" y="327"/>
                  <a:pt x="344" y="327"/>
                  <a:pt x="344" y="327"/>
                </a:cubicBezTo>
                <a:cubicBezTo>
                  <a:pt x="344" y="327"/>
                  <a:pt x="344" y="328"/>
                  <a:pt x="344" y="329"/>
                </a:cubicBezTo>
                <a:cubicBezTo>
                  <a:pt x="343" y="330"/>
                  <a:pt x="343" y="331"/>
                  <a:pt x="342" y="331"/>
                </a:cubicBezTo>
                <a:cubicBezTo>
                  <a:pt x="341" y="332"/>
                  <a:pt x="340" y="333"/>
                  <a:pt x="339" y="334"/>
                </a:cubicBezTo>
                <a:cubicBezTo>
                  <a:pt x="338" y="335"/>
                  <a:pt x="336" y="336"/>
                  <a:pt x="334" y="336"/>
                </a:cubicBezTo>
                <a:cubicBezTo>
                  <a:pt x="328" y="339"/>
                  <a:pt x="322" y="340"/>
                  <a:pt x="317" y="342"/>
                </a:cubicBezTo>
                <a:cubicBezTo>
                  <a:pt x="305" y="344"/>
                  <a:pt x="294" y="345"/>
                  <a:pt x="285" y="346"/>
                </a:cubicBezTo>
                <a:cubicBezTo>
                  <a:pt x="270" y="348"/>
                  <a:pt x="255" y="349"/>
                  <a:pt x="240" y="350"/>
                </a:cubicBezTo>
                <a:cubicBezTo>
                  <a:pt x="222" y="351"/>
                  <a:pt x="222" y="351"/>
                  <a:pt x="222" y="351"/>
                </a:cubicBezTo>
                <a:cubicBezTo>
                  <a:pt x="215" y="351"/>
                  <a:pt x="215" y="351"/>
                  <a:pt x="215" y="351"/>
                </a:cubicBezTo>
                <a:cubicBezTo>
                  <a:pt x="205" y="352"/>
                  <a:pt x="195" y="352"/>
                  <a:pt x="186" y="352"/>
                </a:cubicBezTo>
                <a:cubicBezTo>
                  <a:pt x="180" y="352"/>
                  <a:pt x="175" y="352"/>
                  <a:pt x="170" y="353"/>
                </a:cubicBezTo>
                <a:cubicBezTo>
                  <a:pt x="153" y="353"/>
                  <a:pt x="131" y="352"/>
                  <a:pt x="111" y="352"/>
                </a:cubicBezTo>
                <a:cubicBezTo>
                  <a:pt x="106" y="351"/>
                  <a:pt x="101" y="351"/>
                  <a:pt x="96" y="351"/>
                </a:cubicBezTo>
                <a:cubicBezTo>
                  <a:pt x="88" y="350"/>
                  <a:pt x="88" y="350"/>
                  <a:pt x="88" y="350"/>
                </a:cubicBezTo>
                <a:cubicBezTo>
                  <a:pt x="79" y="350"/>
                  <a:pt x="67" y="349"/>
                  <a:pt x="58" y="348"/>
                </a:cubicBezTo>
                <a:cubicBezTo>
                  <a:pt x="53" y="347"/>
                  <a:pt x="48" y="346"/>
                  <a:pt x="43" y="345"/>
                </a:cubicBezTo>
                <a:cubicBezTo>
                  <a:pt x="37" y="344"/>
                  <a:pt x="32" y="343"/>
                  <a:pt x="27" y="341"/>
                </a:cubicBezTo>
                <a:cubicBezTo>
                  <a:pt x="24" y="340"/>
                  <a:pt x="22" y="339"/>
                  <a:pt x="19" y="338"/>
                </a:cubicBezTo>
                <a:cubicBezTo>
                  <a:pt x="16" y="337"/>
                  <a:pt x="14" y="335"/>
                  <a:pt x="11" y="332"/>
                </a:cubicBezTo>
                <a:cubicBezTo>
                  <a:pt x="10" y="331"/>
                  <a:pt x="9" y="329"/>
                  <a:pt x="9" y="328"/>
                </a:cubicBezTo>
                <a:cubicBezTo>
                  <a:pt x="9" y="327"/>
                  <a:pt x="9" y="326"/>
                  <a:pt x="9" y="326"/>
                </a:cubicBezTo>
                <a:cubicBezTo>
                  <a:pt x="8" y="326"/>
                  <a:pt x="8" y="326"/>
                  <a:pt x="8" y="326"/>
                </a:cubicBezTo>
                <a:cubicBezTo>
                  <a:pt x="8" y="325"/>
                  <a:pt x="8" y="325"/>
                  <a:pt x="8" y="325"/>
                </a:cubicBezTo>
                <a:cubicBezTo>
                  <a:pt x="7" y="319"/>
                  <a:pt x="7" y="319"/>
                  <a:pt x="7" y="319"/>
                </a:cubicBezTo>
                <a:cubicBezTo>
                  <a:pt x="7" y="316"/>
                  <a:pt x="6" y="312"/>
                  <a:pt x="6" y="308"/>
                </a:cubicBezTo>
                <a:cubicBezTo>
                  <a:pt x="5" y="300"/>
                  <a:pt x="4" y="292"/>
                  <a:pt x="3" y="285"/>
                </a:cubicBezTo>
                <a:cubicBezTo>
                  <a:pt x="3" y="284"/>
                  <a:pt x="3" y="284"/>
                  <a:pt x="3" y="283"/>
                </a:cubicBezTo>
                <a:cubicBezTo>
                  <a:pt x="3" y="273"/>
                  <a:pt x="2" y="262"/>
                  <a:pt x="1" y="252"/>
                </a:cubicBezTo>
                <a:cubicBezTo>
                  <a:pt x="1" y="250"/>
                  <a:pt x="1" y="250"/>
                  <a:pt x="1" y="249"/>
                </a:cubicBezTo>
                <a:cubicBezTo>
                  <a:pt x="1" y="244"/>
                  <a:pt x="1" y="241"/>
                  <a:pt x="1" y="236"/>
                </a:cubicBezTo>
                <a:cubicBezTo>
                  <a:pt x="1" y="216"/>
                  <a:pt x="0" y="202"/>
                  <a:pt x="1" y="186"/>
                </a:cubicBezTo>
                <a:cubicBezTo>
                  <a:pt x="1" y="177"/>
                  <a:pt x="1" y="166"/>
                  <a:pt x="1" y="157"/>
                </a:cubicBezTo>
                <a:cubicBezTo>
                  <a:pt x="1" y="149"/>
                  <a:pt x="1" y="149"/>
                  <a:pt x="1" y="149"/>
                </a:cubicBezTo>
                <a:cubicBezTo>
                  <a:pt x="1" y="146"/>
                  <a:pt x="1" y="145"/>
                  <a:pt x="1" y="142"/>
                </a:cubicBezTo>
                <a:cubicBezTo>
                  <a:pt x="2" y="137"/>
                  <a:pt x="2" y="137"/>
                  <a:pt x="2" y="137"/>
                </a:cubicBezTo>
                <a:cubicBezTo>
                  <a:pt x="2" y="128"/>
                  <a:pt x="2" y="128"/>
                  <a:pt x="2" y="128"/>
                </a:cubicBezTo>
                <a:cubicBezTo>
                  <a:pt x="2" y="119"/>
                  <a:pt x="2" y="119"/>
                  <a:pt x="2" y="119"/>
                </a:cubicBezTo>
                <a:cubicBezTo>
                  <a:pt x="3" y="110"/>
                  <a:pt x="3" y="110"/>
                  <a:pt x="3" y="110"/>
                </a:cubicBezTo>
                <a:cubicBezTo>
                  <a:pt x="3" y="102"/>
                  <a:pt x="3" y="95"/>
                  <a:pt x="4" y="86"/>
                </a:cubicBezTo>
                <a:cubicBezTo>
                  <a:pt x="5" y="66"/>
                  <a:pt x="5" y="66"/>
                  <a:pt x="5" y="66"/>
                </a:cubicBezTo>
                <a:cubicBezTo>
                  <a:pt x="6" y="54"/>
                  <a:pt x="6" y="54"/>
                  <a:pt x="6" y="54"/>
                </a:cubicBezTo>
                <a:cubicBezTo>
                  <a:pt x="6" y="48"/>
                  <a:pt x="6" y="48"/>
                  <a:pt x="6" y="48"/>
                </a:cubicBezTo>
                <a:cubicBezTo>
                  <a:pt x="7" y="40"/>
                  <a:pt x="7" y="40"/>
                  <a:pt x="7" y="40"/>
                </a:cubicBezTo>
                <a:cubicBezTo>
                  <a:pt x="7" y="39"/>
                  <a:pt x="7" y="39"/>
                  <a:pt x="7" y="39"/>
                </a:cubicBezTo>
                <a:cubicBezTo>
                  <a:pt x="7" y="39"/>
                  <a:pt x="7" y="39"/>
                  <a:pt x="7" y="39"/>
                </a:cubicBezTo>
                <a:cubicBezTo>
                  <a:pt x="7" y="38"/>
                  <a:pt x="7" y="38"/>
                  <a:pt x="7" y="38"/>
                </a:cubicBezTo>
                <a:cubicBezTo>
                  <a:pt x="7" y="38"/>
                  <a:pt x="7" y="38"/>
                  <a:pt x="7" y="37"/>
                </a:cubicBezTo>
                <a:cubicBezTo>
                  <a:pt x="7" y="36"/>
                  <a:pt x="7" y="35"/>
                  <a:pt x="7" y="34"/>
                </a:cubicBezTo>
                <a:cubicBezTo>
                  <a:pt x="6" y="34"/>
                  <a:pt x="6" y="34"/>
                  <a:pt x="6" y="34"/>
                </a:cubicBezTo>
                <a:cubicBezTo>
                  <a:pt x="6" y="34"/>
                  <a:pt x="6" y="33"/>
                  <a:pt x="6" y="33"/>
                </a:cubicBezTo>
                <a:cubicBezTo>
                  <a:pt x="6" y="33"/>
                  <a:pt x="7" y="32"/>
                  <a:pt x="7" y="31"/>
                </a:cubicBezTo>
                <a:cubicBezTo>
                  <a:pt x="6" y="31"/>
                  <a:pt x="6" y="31"/>
                  <a:pt x="6" y="31"/>
                </a:cubicBezTo>
                <a:cubicBezTo>
                  <a:pt x="6" y="30"/>
                  <a:pt x="7" y="30"/>
                  <a:pt x="7" y="30"/>
                </a:cubicBezTo>
                <a:cubicBezTo>
                  <a:pt x="7" y="29"/>
                  <a:pt x="6" y="29"/>
                  <a:pt x="6" y="29"/>
                </a:cubicBezTo>
                <a:cubicBezTo>
                  <a:pt x="6" y="29"/>
                  <a:pt x="7" y="28"/>
                  <a:pt x="7" y="28"/>
                </a:cubicBezTo>
                <a:cubicBezTo>
                  <a:pt x="7" y="28"/>
                  <a:pt x="7" y="28"/>
                  <a:pt x="7" y="28"/>
                </a:cubicBezTo>
                <a:cubicBezTo>
                  <a:pt x="7" y="27"/>
                  <a:pt x="8" y="26"/>
                  <a:pt x="8" y="25"/>
                </a:cubicBezTo>
                <a:cubicBezTo>
                  <a:pt x="8" y="25"/>
                  <a:pt x="8" y="25"/>
                  <a:pt x="8" y="25"/>
                </a:cubicBezTo>
                <a:cubicBezTo>
                  <a:pt x="8" y="24"/>
                  <a:pt x="9" y="23"/>
                  <a:pt x="10" y="22"/>
                </a:cubicBezTo>
                <a:cubicBezTo>
                  <a:pt x="10" y="22"/>
                  <a:pt x="10" y="22"/>
                  <a:pt x="10" y="22"/>
                </a:cubicBezTo>
                <a:cubicBezTo>
                  <a:pt x="10" y="22"/>
                  <a:pt x="11" y="22"/>
                  <a:pt x="11" y="21"/>
                </a:cubicBezTo>
                <a:cubicBezTo>
                  <a:pt x="11" y="21"/>
                  <a:pt x="11" y="21"/>
                  <a:pt x="12" y="21"/>
                </a:cubicBezTo>
                <a:cubicBezTo>
                  <a:pt x="12" y="21"/>
                  <a:pt x="12" y="21"/>
                  <a:pt x="13" y="20"/>
                </a:cubicBezTo>
                <a:cubicBezTo>
                  <a:pt x="13" y="20"/>
                  <a:pt x="13" y="20"/>
                  <a:pt x="14" y="20"/>
                </a:cubicBezTo>
                <a:cubicBezTo>
                  <a:pt x="14" y="20"/>
                  <a:pt x="15" y="20"/>
                  <a:pt x="15" y="19"/>
                </a:cubicBezTo>
                <a:cubicBezTo>
                  <a:pt x="16" y="20"/>
                  <a:pt x="17" y="19"/>
                  <a:pt x="18" y="20"/>
                </a:cubicBezTo>
                <a:cubicBezTo>
                  <a:pt x="19" y="20"/>
                  <a:pt x="19" y="19"/>
                  <a:pt x="19" y="20"/>
                </a:cubicBezTo>
                <a:cubicBezTo>
                  <a:pt x="19" y="20"/>
                  <a:pt x="20" y="20"/>
                  <a:pt x="21" y="20"/>
                </a:cubicBezTo>
                <a:cubicBezTo>
                  <a:pt x="21" y="20"/>
                  <a:pt x="21" y="21"/>
                  <a:pt x="21" y="21"/>
                </a:cubicBezTo>
                <a:cubicBezTo>
                  <a:pt x="21" y="21"/>
                  <a:pt x="22" y="21"/>
                  <a:pt x="22" y="21"/>
                </a:cubicBezTo>
                <a:cubicBezTo>
                  <a:pt x="22" y="22"/>
                  <a:pt x="24" y="23"/>
                  <a:pt x="24" y="24"/>
                </a:cubicBezTo>
                <a:cubicBezTo>
                  <a:pt x="24" y="24"/>
                  <a:pt x="24" y="25"/>
                  <a:pt x="24" y="25"/>
                </a:cubicBezTo>
                <a:cubicBezTo>
                  <a:pt x="24" y="25"/>
                  <a:pt x="25" y="26"/>
                  <a:pt x="25" y="26"/>
                </a:cubicBezTo>
                <a:cubicBezTo>
                  <a:pt x="25" y="27"/>
                  <a:pt x="25" y="27"/>
                  <a:pt x="25" y="28"/>
                </a:cubicBezTo>
                <a:cubicBezTo>
                  <a:pt x="25" y="28"/>
                  <a:pt x="25" y="28"/>
                  <a:pt x="25" y="29"/>
                </a:cubicBezTo>
                <a:cubicBezTo>
                  <a:pt x="25" y="29"/>
                  <a:pt x="26" y="30"/>
                  <a:pt x="26" y="30"/>
                </a:cubicBezTo>
                <a:cubicBezTo>
                  <a:pt x="26" y="31"/>
                  <a:pt x="26" y="31"/>
                  <a:pt x="26" y="32"/>
                </a:cubicBezTo>
                <a:cubicBezTo>
                  <a:pt x="26" y="32"/>
                  <a:pt x="26" y="32"/>
                  <a:pt x="26" y="32"/>
                </a:cubicBezTo>
                <a:cubicBezTo>
                  <a:pt x="26" y="33"/>
                  <a:pt x="25" y="33"/>
                  <a:pt x="25" y="33"/>
                </a:cubicBezTo>
                <a:cubicBezTo>
                  <a:pt x="25" y="34"/>
                  <a:pt x="25" y="34"/>
                  <a:pt x="25" y="34"/>
                </a:cubicBezTo>
                <a:cubicBezTo>
                  <a:pt x="25" y="34"/>
                  <a:pt x="24" y="34"/>
                  <a:pt x="24" y="35"/>
                </a:cubicBezTo>
                <a:cubicBezTo>
                  <a:pt x="24" y="35"/>
                  <a:pt x="25" y="36"/>
                  <a:pt x="24" y="36"/>
                </a:cubicBezTo>
                <a:cubicBezTo>
                  <a:pt x="24" y="37"/>
                  <a:pt x="24" y="38"/>
                  <a:pt x="24" y="39"/>
                </a:cubicBezTo>
                <a:cubicBezTo>
                  <a:pt x="23" y="39"/>
                  <a:pt x="23" y="39"/>
                  <a:pt x="23" y="39"/>
                </a:cubicBezTo>
                <a:cubicBezTo>
                  <a:pt x="23" y="40"/>
                  <a:pt x="23" y="40"/>
                  <a:pt x="23" y="40"/>
                </a:cubicBezTo>
                <a:cubicBezTo>
                  <a:pt x="23" y="40"/>
                  <a:pt x="23" y="40"/>
                  <a:pt x="23" y="40"/>
                </a:cubicBezTo>
                <a:cubicBezTo>
                  <a:pt x="23" y="43"/>
                  <a:pt x="23" y="43"/>
                  <a:pt x="23" y="43"/>
                </a:cubicBezTo>
                <a:cubicBezTo>
                  <a:pt x="22" y="51"/>
                  <a:pt x="22" y="59"/>
                  <a:pt x="21" y="66"/>
                </a:cubicBezTo>
                <a:cubicBezTo>
                  <a:pt x="21" y="72"/>
                  <a:pt x="20" y="78"/>
                  <a:pt x="20" y="85"/>
                </a:cubicBezTo>
                <a:cubicBezTo>
                  <a:pt x="19" y="104"/>
                  <a:pt x="18" y="123"/>
                  <a:pt x="17" y="141"/>
                </a:cubicBezTo>
                <a:cubicBezTo>
                  <a:pt x="17" y="152"/>
                  <a:pt x="16" y="167"/>
                  <a:pt x="16" y="176"/>
                </a:cubicBezTo>
                <a:cubicBezTo>
                  <a:pt x="16" y="189"/>
                  <a:pt x="16" y="200"/>
                  <a:pt x="16" y="211"/>
                </a:cubicBezTo>
                <a:cubicBezTo>
                  <a:pt x="16" y="232"/>
                  <a:pt x="16" y="232"/>
                  <a:pt x="16" y="232"/>
                </a:cubicBezTo>
                <a:cubicBezTo>
                  <a:pt x="16" y="238"/>
                  <a:pt x="16" y="238"/>
                  <a:pt x="16" y="238"/>
                </a:cubicBezTo>
                <a:cubicBezTo>
                  <a:pt x="17" y="258"/>
                  <a:pt x="17" y="258"/>
                  <a:pt x="17" y="258"/>
                </a:cubicBezTo>
                <a:cubicBezTo>
                  <a:pt x="17" y="264"/>
                  <a:pt x="17" y="270"/>
                  <a:pt x="18" y="276"/>
                </a:cubicBezTo>
                <a:cubicBezTo>
                  <a:pt x="18" y="285"/>
                  <a:pt x="19" y="296"/>
                  <a:pt x="21" y="307"/>
                </a:cubicBezTo>
                <a:cubicBezTo>
                  <a:pt x="21" y="312"/>
                  <a:pt x="22" y="318"/>
                  <a:pt x="23" y="323"/>
                </a:cubicBezTo>
                <a:cubicBezTo>
                  <a:pt x="23" y="323"/>
                  <a:pt x="23" y="323"/>
                  <a:pt x="23" y="323"/>
                </a:cubicBezTo>
                <a:cubicBezTo>
                  <a:pt x="23" y="323"/>
                  <a:pt x="23" y="323"/>
                  <a:pt x="23" y="323"/>
                </a:cubicBezTo>
                <a:cubicBezTo>
                  <a:pt x="23" y="323"/>
                  <a:pt x="23" y="323"/>
                  <a:pt x="23" y="323"/>
                </a:cubicBezTo>
                <a:cubicBezTo>
                  <a:pt x="22" y="323"/>
                  <a:pt x="22" y="323"/>
                  <a:pt x="22" y="323"/>
                </a:cubicBezTo>
                <a:cubicBezTo>
                  <a:pt x="22" y="324"/>
                  <a:pt x="21" y="324"/>
                  <a:pt x="21" y="324"/>
                </a:cubicBezTo>
                <a:cubicBezTo>
                  <a:pt x="21" y="324"/>
                  <a:pt x="21" y="324"/>
                  <a:pt x="21" y="324"/>
                </a:cubicBezTo>
                <a:cubicBezTo>
                  <a:pt x="21" y="324"/>
                  <a:pt x="21" y="324"/>
                  <a:pt x="21" y="324"/>
                </a:cubicBezTo>
                <a:cubicBezTo>
                  <a:pt x="21" y="324"/>
                  <a:pt x="21" y="324"/>
                  <a:pt x="21" y="324"/>
                </a:cubicBezTo>
                <a:cubicBezTo>
                  <a:pt x="21" y="324"/>
                  <a:pt x="21" y="324"/>
                  <a:pt x="21" y="324"/>
                </a:cubicBezTo>
                <a:cubicBezTo>
                  <a:pt x="21" y="324"/>
                  <a:pt x="21" y="324"/>
                  <a:pt x="21" y="324"/>
                </a:cubicBezTo>
                <a:cubicBezTo>
                  <a:pt x="20" y="324"/>
                  <a:pt x="20" y="324"/>
                  <a:pt x="21" y="324"/>
                </a:cubicBezTo>
                <a:cubicBezTo>
                  <a:pt x="21" y="324"/>
                  <a:pt x="21" y="324"/>
                  <a:pt x="21" y="324"/>
                </a:cubicBezTo>
                <a:cubicBezTo>
                  <a:pt x="21" y="324"/>
                  <a:pt x="21" y="324"/>
                  <a:pt x="21" y="324"/>
                </a:cubicBezTo>
                <a:cubicBezTo>
                  <a:pt x="22" y="324"/>
                  <a:pt x="24" y="324"/>
                  <a:pt x="23" y="324"/>
                </a:cubicBezTo>
                <a:cubicBezTo>
                  <a:pt x="23" y="324"/>
                  <a:pt x="23" y="324"/>
                  <a:pt x="23" y="324"/>
                </a:cubicBezTo>
                <a:cubicBezTo>
                  <a:pt x="23" y="323"/>
                  <a:pt x="23" y="323"/>
                  <a:pt x="23" y="323"/>
                </a:cubicBezTo>
                <a:cubicBezTo>
                  <a:pt x="23" y="323"/>
                  <a:pt x="23" y="323"/>
                  <a:pt x="23" y="323"/>
                </a:cubicBezTo>
                <a:cubicBezTo>
                  <a:pt x="23" y="323"/>
                  <a:pt x="24" y="324"/>
                  <a:pt x="25" y="324"/>
                </a:cubicBezTo>
                <a:cubicBezTo>
                  <a:pt x="27" y="325"/>
                  <a:pt x="29" y="326"/>
                  <a:pt x="32" y="327"/>
                </a:cubicBezTo>
                <a:cubicBezTo>
                  <a:pt x="33" y="328"/>
                  <a:pt x="34" y="328"/>
                  <a:pt x="35" y="328"/>
                </a:cubicBezTo>
                <a:cubicBezTo>
                  <a:pt x="49" y="332"/>
                  <a:pt x="62" y="333"/>
                  <a:pt x="75" y="335"/>
                </a:cubicBezTo>
                <a:cubicBezTo>
                  <a:pt x="91" y="336"/>
                  <a:pt x="111" y="337"/>
                  <a:pt x="128" y="338"/>
                </a:cubicBezTo>
                <a:cubicBezTo>
                  <a:pt x="143" y="338"/>
                  <a:pt x="158" y="338"/>
                  <a:pt x="173" y="338"/>
                </a:cubicBezTo>
                <a:cubicBezTo>
                  <a:pt x="185" y="338"/>
                  <a:pt x="197" y="338"/>
                  <a:pt x="208" y="337"/>
                </a:cubicBezTo>
                <a:cubicBezTo>
                  <a:pt x="221" y="337"/>
                  <a:pt x="221" y="337"/>
                  <a:pt x="221" y="337"/>
                </a:cubicBezTo>
                <a:cubicBezTo>
                  <a:pt x="239" y="336"/>
                  <a:pt x="239" y="336"/>
                  <a:pt x="239" y="336"/>
                </a:cubicBezTo>
                <a:cubicBezTo>
                  <a:pt x="250" y="335"/>
                  <a:pt x="261" y="335"/>
                  <a:pt x="272" y="333"/>
                </a:cubicBezTo>
                <a:cubicBezTo>
                  <a:pt x="282" y="333"/>
                  <a:pt x="292" y="331"/>
                  <a:pt x="302" y="330"/>
                </a:cubicBezTo>
                <a:cubicBezTo>
                  <a:pt x="305" y="329"/>
                  <a:pt x="309" y="329"/>
                  <a:pt x="312" y="328"/>
                </a:cubicBezTo>
                <a:cubicBezTo>
                  <a:pt x="315" y="328"/>
                  <a:pt x="317" y="327"/>
                  <a:pt x="319" y="327"/>
                </a:cubicBezTo>
                <a:cubicBezTo>
                  <a:pt x="322" y="326"/>
                  <a:pt x="325" y="325"/>
                  <a:pt x="328" y="324"/>
                </a:cubicBezTo>
                <a:cubicBezTo>
                  <a:pt x="329" y="324"/>
                  <a:pt x="330" y="323"/>
                  <a:pt x="331" y="323"/>
                </a:cubicBezTo>
                <a:cubicBezTo>
                  <a:pt x="331" y="324"/>
                  <a:pt x="331" y="324"/>
                  <a:pt x="331" y="324"/>
                </a:cubicBezTo>
                <a:cubicBezTo>
                  <a:pt x="331" y="325"/>
                  <a:pt x="331" y="325"/>
                  <a:pt x="331" y="325"/>
                </a:cubicBezTo>
                <a:cubicBezTo>
                  <a:pt x="330" y="325"/>
                  <a:pt x="330" y="325"/>
                  <a:pt x="330" y="325"/>
                </a:cubicBezTo>
                <a:cubicBezTo>
                  <a:pt x="327" y="325"/>
                  <a:pt x="332"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6" y="325"/>
                  <a:pt x="335" y="325"/>
                  <a:pt x="335" y="325"/>
                </a:cubicBezTo>
                <a:cubicBezTo>
                  <a:pt x="334" y="324"/>
                  <a:pt x="333" y="324"/>
                  <a:pt x="333" y="323"/>
                </a:cubicBezTo>
                <a:cubicBezTo>
                  <a:pt x="332" y="323"/>
                  <a:pt x="332" y="322"/>
                  <a:pt x="331" y="322"/>
                </a:cubicBezTo>
                <a:cubicBezTo>
                  <a:pt x="331" y="322"/>
                  <a:pt x="331" y="322"/>
                  <a:pt x="331" y="322"/>
                </a:cubicBezTo>
                <a:cubicBezTo>
                  <a:pt x="331" y="322"/>
                  <a:pt x="331" y="322"/>
                  <a:pt x="331" y="322"/>
                </a:cubicBezTo>
                <a:cubicBezTo>
                  <a:pt x="331" y="322"/>
                  <a:pt x="331" y="323"/>
                  <a:pt x="331" y="323"/>
                </a:cubicBezTo>
                <a:cubicBezTo>
                  <a:pt x="332" y="302"/>
                  <a:pt x="332" y="302"/>
                  <a:pt x="332" y="302"/>
                </a:cubicBezTo>
                <a:cubicBezTo>
                  <a:pt x="332" y="282"/>
                  <a:pt x="333" y="263"/>
                  <a:pt x="334" y="241"/>
                </a:cubicBezTo>
                <a:cubicBezTo>
                  <a:pt x="334" y="225"/>
                  <a:pt x="335" y="208"/>
                  <a:pt x="335" y="190"/>
                </a:cubicBezTo>
                <a:cubicBezTo>
                  <a:pt x="336" y="167"/>
                  <a:pt x="337" y="143"/>
                  <a:pt x="337" y="119"/>
                </a:cubicBezTo>
                <a:cubicBezTo>
                  <a:pt x="337" y="93"/>
                  <a:pt x="337" y="67"/>
                  <a:pt x="335" y="43"/>
                </a:cubicBezTo>
                <a:cubicBezTo>
                  <a:pt x="335" y="42"/>
                  <a:pt x="335" y="41"/>
                  <a:pt x="335" y="39"/>
                </a:cubicBezTo>
                <a:cubicBezTo>
                  <a:pt x="335" y="36"/>
                  <a:pt x="335" y="37"/>
                  <a:pt x="334" y="34"/>
                </a:cubicBezTo>
                <a:cubicBezTo>
                  <a:pt x="334" y="32"/>
                  <a:pt x="335" y="33"/>
                  <a:pt x="334" y="32"/>
                </a:cubicBezTo>
                <a:cubicBezTo>
                  <a:pt x="334" y="29"/>
                  <a:pt x="334" y="27"/>
                  <a:pt x="333" y="24"/>
                </a:cubicBezTo>
                <a:cubicBezTo>
                  <a:pt x="333" y="23"/>
                  <a:pt x="333" y="22"/>
                  <a:pt x="332" y="21"/>
                </a:cubicBezTo>
                <a:cubicBezTo>
                  <a:pt x="332" y="21"/>
                  <a:pt x="332" y="21"/>
                  <a:pt x="332" y="21"/>
                </a:cubicBezTo>
                <a:cubicBezTo>
                  <a:pt x="332" y="21"/>
                  <a:pt x="332" y="21"/>
                  <a:pt x="332" y="21"/>
                </a:cubicBezTo>
                <a:cubicBezTo>
                  <a:pt x="332" y="21"/>
                  <a:pt x="333" y="21"/>
                  <a:pt x="333" y="20"/>
                </a:cubicBezTo>
                <a:cubicBezTo>
                  <a:pt x="333" y="20"/>
                  <a:pt x="333" y="20"/>
                  <a:pt x="333" y="20"/>
                </a:cubicBezTo>
                <a:cubicBezTo>
                  <a:pt x="334" y="20"/>
                  <a:pt x="334" y="20"/>
                  <a:pt x="334" y="20"/>
                </a:cubicBezTo>
                <a:cubicBezTo>
                  <a:pt x="334" y="20"/>
                  <a:pt x="334" y="19"/>
                  <a:pt x="334" y="19"/>
                </a:cubicBezTo>
                <a:cubicBezTo>
                  <a:pt x="334" y="19"/>
                  <a:pt x="334" y="19"/>
                  <a:pt x="334" y="19"/>
                </a:cubicBezTo>
                <a:cubicBezTo>
                  <a:pt x="334" y="19"/>
                  <a:pt x="334" y="19"/>
                  <a:pt x="334" y="19"/>
                </a:cubicBezTo>
                <a:cubicBezTo>
                  <a:pt x="334" y="20"/>
                  <a:pt x="334" y="20"/>
                  <a:pt x="334" y="20"/>
                </a:cubicBezTo>
                <a:cubicBezTo>
                  <a:pt x="333" y="20"/>
                  <a:pt x="333" y="20"/>
                  <a:pt x="333" y="20"/>
                </a:cubicBezTo>
                <a:cubicBezTo>
                  <a:pt x="333" y="20"/>
                  <a:pt x="333" y="20"/>
                  <a:pt x="333" y="20"/>
                </a:cubicBezTo>
                <a:cubicBezTo>
                  <a:pt x="333" y="21"/>
                  <a:pt x="332" y="21"/>
                  <a:pt x="332" y="21"/>
                </a:cubicBezTo>
                <a:cubicBezTo>
                  <a:pt x="332" y="21"/>
                  <a:pt x="332" y="21"/>
                  <a:pt x="332" y="21"/>
                </a:cubicBezTo>
                <a:cubicBezTo>
                  <a:pt x="332" y="21"/>
                  <a:pt x="331" y="21"/>
                  <a:pt x="331" y="20"/>
                </a:cubicBezTo>
                <a:cubicBezTo>
                  <a:pt x="330" y="20"/>
                  <a:pt x="329" y="20"/>
                  <a:pt x="328" y="19"/>
                </a:cubicBezTo>
                <a:cubicBezTo>
                  <a:pt x="326" y="19"/>
                  <a:pt x="323" y="18"/>
                  <a:pt x="321" y="18"/>
                </a:cubicBezTo>
                <a:cubicBezTo>
                  <a:pt x="311" y="16"/>
                  <a:pt x="300" y="15"/>
                  <a:pt x="290" y="14"/>
                </a:cubicBezTo>
                <a:cubicBezTo>
                  <a:pt x="287" y="14"/>
                  <a:pt x="290" y="14"/>
                  <a:pt x="288" y="14"/>
                </a:cubicBezTo>
                <a:cubicBezTo>
                  <a:pt x="276" y="13"/>
                  <a:pt x="259" y="13"/>
                  <a:pt x="244" y="13"/>
                </a:cubicBezTo>
                <a:cubicBezTo>
                  <a:pt x="226" y="13"/>
                  <a:pt x="226" y="13"/>
                  <a:pt x="226" y="13"/>
                </a:cubicBezTo>
                <a:cubicBezTo>
                  <a:pt x="225" y="13"/>
                  <a:pt x="225" y="13"/>
                  <a:pt x="224" y="13"/>
                </a:cubicBezTo>
                <a:cubicBezTo>
                  <a:pt x="222" y="13"/>
                  <a:pt x="223" y="13"/>
                  <a:pt x="222" y="13"/>
                </a:cubicBezTo>
                <a:cubicBezTo>
                  <a:pt x="217" y="13"/>
                  <a:pt x="217" y="13"/>
                  <a:pt x="217" y="13"/>
                </a:cubicBezTo>
                <a:cubicBezTo>
                  <a:pt x="202" y="13"/>
                  <a:pt x="188" y="13"/>
                  <a:pt x="173" y="14"/>
                </a:cubicBezTo>
                <a:cubicBezTo>
                  <a:pt x="170" y="13"/>
                  <a:pt x="170" y="13"/>
                  <a:pt x="166" y="14"/>
                </a:cubicBezTo>
                <a:cubicBezTo>
                  <a:pt x="163" y="14"/>
                  <a:pt x="163" y="14"/>
                  <a:pt x="160" y="14"/>
                </a:cubicBezTo>
                <a:cubicBezTo>
                  <a:pt x="160" y="14"/>
                  <a:pt x="156" y="14"/>
                  <a:pt x="156" y="14"/>
                </a:cubicBezTo>
                <a:cubicBezTo>
                  <a:pt x="155" y="14"/>
                  <a:pt x="156" y="14"/>
                  <a:pt x="155" y="14"/>
                </a:cubicBezTo>
                <a:cubicBezTo>
                  <a:pt x="153" y="14"/>
                  <a:pt x="144" y="14"/>
                  <a:pt x="138" y="14"/>
                </a:cubicBezTo>
                <a:cubicBezTo>
                  <a:pt x="132" y="15"/>
                  <a:pt x="125" y="15"/>
                  <a:pt x="117" y="15"/>
                </a:cubicBezTo>
                <a:cubicBezTo>
                  <a:pt x="125" y="15"/>
                  <a:pt x="131" y="14"/>
                  <a:pt x="133" y="14"/>
                </a:cubicBezTo>
                <a:cubicBezTo>
                  <a:pt x="125" y="14"/>
                  <a:pt x="112" y="14"/>
                  <a:pt x="105" y="14"/>
                </a:cubicBezTo>
                <a:cubicBezTo>
                  <a:pt x="47" y="18"/>
                  <a:pt x="47" y="18"/>
                  <a:pt x="47" y="18"/>
                </a:cubicBezTo>
                <a:cubicBezTo>
                  <a:pt x="45" y="18"/>
                  <a:pt x="45" y="18"/>
                  <a:pt x="45" y="18"/>
                </a:cubicBezTo>
                <a:cubicBezTo>
                  <a:pt x="39" y="18"/>
                  <a:pt x="39" y="18"/>
                  <a:pt x="39" y="18"/>
                </a:cubicBezTo>
                <a:cubicBezTo>
                  <a:pt x="38" y="18"/>
                  <a:pt x="38" y="18"/>
                  <a:pt x="38" y="18"/>
                </a:cubicBezTo>
                <a:cubicBezTo>
                  <a:pt x="38" y="18"/>
                  <a:pt x="37" y="18"/>
                  <a:pt x="36" y="18"/>
                </a:cubicBezTo>
                <a:cubicBezTo>
                  <a:pt x="38" y="18"/>
                  <a:pt x="38" y="18"/>
                  <a:pt x="38" y="18"/>
                </a:cubicBezTo>
                <a:cubicBezTo>
                  <a:pt x="39" y="18"/>
                  <a:pt x="39" y="18"/>
                  <a:pt x="39" y="18"/>
                </a:cubicBezTo>
                <a:cubicBezTo>
                  <a:pt x="41" y="18"/>
                  <a:pt x="41" y="18"/>
                  <a:pt x="41" y="18"/>
                </a:cubicBezTo>
                <a:cubicBezTo>
                  <a:pt x="99" y="15"/>
                  <a:pt x="99" y="15"/>
                  <a:pt x="99" y="15"/>
                </a:cubicBezTo>
                <a:cubicBezTo>
                  <a:pt x="143" y="13"/>
                  <a:pt x="143" y="13"/>
                  <a:pt x="143" y="13"/>
                </a:cubicBezTo>
                <a:cubicBezTo>
                  <a:pt x="151" y="12"/>
                  <a:pt x="155" y="12"/>
                  <a:pt x="151" y="12"/>
                </a:cubicBezTo>
                <a:cubicBezTo>
                  <a:pt x="141" y="12"/>
                  <a:pt x="132" y="12"/>
                  <a:pt x="123" y="12"/>
                </a:cubicBezTo>
                <a:cubicBezTo>
                  <a:pt x="121" y="12"/>
                  <a:pt x="119" y="12"/>
                  <a:pt x="121" y="12"/>
                </a:cubicBezTo>
                <a:cubicBezTo>
                  <a:pt x="141" y="11"/>
                  <a:pt x="164" y="10"/>
                  <a:pt x="181" y="10"/>
                </a:cubicBezTo>
                <a:cubicBezTo>
                  <a:pt x="183" y="10"/>
                  <a:pt x="187" y="9"/>
                  <a:pt x="190" y="9"/>
                </a:cubicBezTo>
                <a:cubicBezTo>
                  <a:pt x="191" y="9"/>
                  <a:pt x="192" y="9"/>
                  <a:pt x="194" y="9"/>
                </a:cubicBezTo>
                <a:cubicBezTo>
                  <a:pt x="193" y="9"/>
                  <a:pt x="192" y="9"/>
                  <a:pt x="192" y="9"/>
                </a:cubicBezTo>
                <a:cubicBezTo>
                  <a:pt x="173" y="9"/>
                  <a:pt x="158" y="9"/>
                  <a:pt x="138" y="10"/>
                </a:cubicBezTo>
                <a:cubicBezTo>
                  <a:pt x="130" y="9"/>
                  <a:pt x="130" y="9"/>
                  <a:pt x="130" y="9"/>
                </a:cubicBezTo>
                <a:cubicBezTo>
                  <a:pt x="124" y="10"/>
                  <a:pt x="114" y="10"/>
                  <a:pt x="106" y="10"/>
                </a:cubicBezTo>
                <a:cubicBezTo>
                  <a:pt x="104" y="10"/>
                  <a:pt x="105" y="10"/>
                  <a:pt x="104" y="10"/>
                </a:cubicBezTo>
                <a:cubicBezTo>
                  <a:pt x="85" y="11"/>
                  <a:pt x="68" y="12"/>
                  <a:pt x="51" y="13"/>
                </a:cubicBezTo>
                <a:cubicBezTo>
                  <a:pt x="66" y="12"/>
                  <a:pt x="81" y="11"/>
                  <a:pt x="94" y="11"/>
                </a:cubicBezTo>
                <a:cubicBezTo>
                  <a:pt x="96" y="10"/>
                  <a:pt x="97" y="10"/>
                  <a:pt x="98" y="10"/>
                </a:cubicBezTo>
                <a:cubicBezTo>
                  <a:pt x="143" y="8"/>
                  <a:pt x="143" y="8"/>
                  <a:pt x="143" y="8"/>
                </a:cubicBezTo>
                <a:cubicBezTo>
                  <a:pt x="145" y="8"/>
                  <a:pt x="145" y="8"/>
                  <a:pt x="139" y="8"/>
                </a:cubicBezTo>
                <a:cubicBezTo>
                  <a:pt x="141" y="8"/>
                  <a:pt x="142" y="8"/>
                  <a:pt x="144" y="8"/>
                </a:cubicBezTo>
                <a:cubicBezTo>
                  <a:pt x="144" y="8"/>
                  <a:pt x="144" y="8"/>
                  <a:pt x="143" y="8"/>
                </a:cubicBezTo>
                <a:cubicBezTo>
                  <a:pt x="160" y="7"/>
                  <a:pt x="160" y="7"/>
                  <a:pt x="160" y="7"/>
                </a:cubicBezTo>
                <a:cubicBezTo>
                  <a:pt x="161" y="7"/>
                  <a:pt x="162" y="7"/>
                  <a:pt x="161" y="7"/>
                </a:cubicBezTo>
                <a:cubicBezTo>
                  <a:pt x="142" y="7"/>
                  <a:pt x="142" y="7"/>
                  <a:pt x="142" y="7"/>
                </a:cubicBezTo>
                <a:cubicBezTo>
                  <a:pt x="139" y="7"/>
                  <a:pt x="136" y="8"/>
                  <a:pt x="133" y="8"/>
                </a:cubicBezTo>
                <a:cubicBezTo>
                  <a:pt x="132" y="8"/>
                  <a:pt x="132" y="8"/>
                  <a:pt x="130" y="8"/>
                </a:cubicBezTo>
                <a:cubicBezTo>
                  <a:pt x="124" y="8"/>
                  <a:pt x="124" y="8"/>
                  <a:pt x="124" y="8"/>
                </a:cubicBezTo>
                <a:cubicBezTo>
                  <a:pt x="119" y="8"/>
                  <a:pt x="119" y="8"/>
                  <a:pt x="119" y="8"/>
                </a:cubicBezTo>
                <a:cubicBezTo>
                  <a:pt x="112" y="8"/>
                  <a:pt x="104" y="9"/>
                  <a:pt x="96" y="9"/>
                </a:cubicBezTo>
                <a:cubicBezTo>
                  <a:pt x="90" y="10"/>
                  <a:pt x="84" y="10"/>
                  <a:pt x="78" y="10"/>
                </a:cubicBezTo>
                <a:cubicBezTo>
                  <a:pt x="80" y="10"/>
                  <a:pt x="85" y="10"/>
                  <a:pt x="90" y="9"/>
                </a:cubicBezTo>
                <a:cubicBezTo>
                  <a:pt x="105" y="9"/>
                  <a:pt x="122" y="7"/>
                  <a:pt x="135" y="7"/>
                </a:cubicBezTo>
                <a:cubicBezTo>
                  <a:pt x="136" y="7"/>
                  <a:pt x="134" y="7"/>
                  <a:pt x="132" y="7"/>
                </a:cubicBezTo>
                <a:cubicBezTo>
                  <a:pt x="122" y="7"/>
                  <a:pt x="122" y="7"/>
                  <a:pt x="122" y="7"/>
                </a:cubicBezTo>
                <a:cubicBezTo>
                  <a:pt x="120" y="7"/>
                  <a:pt x="123" y="7"/>
                  <a:pt x="121" y="7"/>
                </a:cubicBezTo>
                <a:cubicBezTo>
                  <a:pt x="92" y="9"/>
                  <a:pt x="92" y="9"/>
                  <a:pt x="92" y="9"/>
                </a:cubicBezTo>
                <a:cubicBezTo>
                  <a:pt x="91" y="9"/>
                  <a:pt x="88" y="9"/>
                  <a:pt x="90" y="8"/>
                </a:cubicBezTo>
                <a:cubicBezTo>
                  <a:pt x="89" y="8"/>
                  <a:pt x="88" y="8"/>
                  <a:pt x="87" y="8"/>
                </a:cubicBezTo>
                <a:cubicBezTo>
                  <a:pt x="84" y="9"/>
                  <a:pt x="87" y="8"/>
                  <a:pt x="86" y="9"/>
                </a:cubicBezTo>
                <a:cubicBezTo>
                  <a:pt x="85" y="8"/>
                  <a:pt x="81" y="9"/>
                  <a:pt x="79" y="9"/>
                </a:cubicBezTo>
                <a:cubicBezTo>
                  <a:pt x="66" y="10"/>
                  <a:pt x="55" y="10"/>
                  <a:pt x="41" y="11"/>
                </a:cubicBezTo>
                <a:cubicBezTo>
                  <a:pt x="50" y="10"/>
                  <a:pt x="63" y="10"/>
                  <a:pt x="76" y="9"/>
                </a:cubicBezTo>
                <a:cubicBezTo>
                  <a:pt x="79" y="9"/>
                  <a:pt x="76" y="9"/>
                  <a:pt x="77" y="9"/>
                </a:cubicBezTo>
                <a:cubicBezTo>
                  <a:pt x="87" y="8"/>
                  <a:pt x="87" y="8"/>
                  <a:pt x="87" y="8"/>
                </a:cubicBezTo>
                <a:cubicBezTo>
                  <a:pt x="91" y="8"/>
                  <a:pt x="93" y="8"/>
                  <a:pt x="96" y="8"/>
                </a:cubicBezTo>
                <a:cubicBezTo>
                  <a:pt x="110" y="7"/>
                  <a:pt x="110" y="7"/>
                  <a:pt x="110" y="7"/>
                </a:cubicBezTo>
                <a:cubicBezTo>
                  <a:pt x="114" y="7"/>
                  <a:pt x="117" y="6"/>
                  <a:pt x="122" y="6"/>
                </a:cubicBezTo>
                <a:cubicBezTo>
                  <a:pt x="124" y="6"/>
                  <a:pt x="123" y="6"/>
                  <a:pt x="126" y="6"/>
                </a:cubicBezTo>
                <a:cubicBezTo>
                  <a:pt x="127" y="6"/>
                  <a:pt x="123" y="6"/>
                  <a:pt x="125" y="5"/>
                </a:cubicBezTo>
                <a:cubicBezTo>
                  <a:pt x="128" y="5"/>
                  <a:pt x="125" y="6"/>
                  <a:pt x="127" y="5"/>
                </a:cubicBezTo>
                <a:cubicBezTo>
                  <a:pt x="130" y="5"/>
                  <a:pt x="131" y="5"/>
                  <a:pt x="132" y="5"/>
                </a:cubicBezTo>
                <a:cubicBezTo>
                  <a:pt x="138" y="5"/>
                  <a:pt x="144" y="5"/>
                  <a:pt x="151" y="4"/>
                </a:cubicBezTo>
                <a:cubicBezTo>
                  <a:pt x="153" y="4"/>
                  <a:pt x="148" y="4"/>
                  <a:pt x="150" y="4"/>
                </a:cubicBezTo>
                <a:cubicBezTo>
                  <a:pt x="153" y="4"/>
                  <a:pt x="162" y="4"/>
                  <a:pt x="164" y="3"/>
                </a:cubicBezTo>
                <a:cubicBezTo>
                  <a:pt x="171" y="3"/>
                  <a:pt x="175" y="3"/>
                  <a:pt x="184" y="3"/>
                </a:cubicBezTo>
                <a:cubicBezTo>
                  <a:pt x="186" y="3"/>
                  <a:pt x="184" y="3"/>
                  <a:pt x="185" y="3"/>
                </a:cubicBezTo>
                <a:cubicBezTo>
                  <a:pt x="190" y="2"/>
                  <a:pt x="193" y="3"/>
                  <a:pt x="199" y="2"/>
                </a:cubicBezTo>
                <a:cubicBezTo>
                  <a:pt x="202" y="2"/>
                  <a:pt x="209" y="2"/>
                  <a:pt x="213" y="2"/>
                </a:cubicBezTo>
                <a:cubicBezTo>
                  <a:pt x="214" y="2"/>
                  <a:pt x="210" y="2"/>
                  <a:pt x="207" y="2"/>
                </a:cubicBezTo>
                <a:cubicBezTo>
                  <a:pt x="209" y="2"/>
                  <a:pt x="214" y="2"/>
                  <a:pt x="216" y="2"/>
                </a:cubicBezTo>
                <a:cubicBezTo>
                  <a:pt x="232" y="1"/>
                  <a:pt x="245" y="1"/>
                  <a:pt x="264" y="1"/>
                </a:cubicBezTo>
                <a:cubicBezTo>
                  <a:pt x="267" y="1"/>
                  <a:pt x="268" y="1"/>
                  <a:pt x="270" y="1"/>
                </a:cubicBezTo>
                <a:cubicBezTo>
                  <a:pt x="271" y="1"/>
                  <a:pt x="271" y="1"/>
                  <a:pt x="270" y="1"/>
                </a:cubicBezTo>
                <a:cubicBezTo>
                  <a:pt x="281" y="1"/>
                  <a:pt x="304" y="3"/>
                  <a:pt x="310" y="3"/>
                </a:cubicBezTo>
                <a:cubicBezTo>
                  <a:pt x="313" y="3"/>
                  <a:pt x="309" y="3"/>
                  <a:pt x="311" y="3"/>
                </a:cubicBezTo>
                <a:cubicBezTo>
                  <a:pt x="315" y="4"/>
                  <a:pt x="321" y="5"/>
                  <a:pt x="324" y="5"/>
                </a:cubicBezTo>
                <a:cubicBezTo>
                  <a:pt x="327" y="5"/>
                  <a:pt x="329" y="6"/>
                  <a:pt x="332" y="7"/>
                </a:cubicBezTo>
                <a:cubicBezTo>
                  <a:pt x="335" y="8"/>
                  <a:pt x="338" y="9"/>
                  <a:pt x="341" y="11"/>
                </a:cubicBezTo>
                <a:cubicBezTo>
                  <a:pt x="341" y="12"/>
                  <a:pt x="342" y="12"/>
                  <a:pt x="342" y="13"/>
                </a:cubicBezTo>
                <a:cubicBezTo>
                  <a:pt x="343" y="13"/>
                  <a:pt x="343" y="13"/>
                  <a:pt x="343" y="13"/>
                </a:cubicBezTo>
                <a:cubicBezTo>
                  <a:pt x="343" y="14"/>
                  <a:pt x="343" y="14"/>
                  <a:pt x="343" y="14"/>
                </a:cubicBezTo>
                <a:cubicBezTo>
                  <a:pt x="344" y="15"/>
                  <a:pt x="344" y="16"/>
                  <a:pt x="344" y="16"/>
                </a:cubicBezTo>
                <a:cubicBezTo>
                  <a:pt x="345" y="18"/>
                  <a:pt x="345" y="19"/>
                  <a:pt x="346" y="20"/>
                </a:cubicBezTo>
                <a:cubicBezTo>
                  <a:pt x="346" y="23"/>
                  <a:pt x="347" y="25"/>
                  <a:pt x="347" y="27"/>
                </a:cubicBezTo>
                <a:cubicBezTo>
                  <a:pt x="348" y="30"/>
                  <a:pt x="348" y="33"/>
                  <a:pt x="348" y="34"/>
                </a:cubicBezTo>
                <a:cubicBezTo>
                  <a:pt x="349" y="38"/>
                  <a:pt x="349" y="46"/>
                  <a:pt x="349" y="52"/>
                </a:cubicBezTo>
                <a:cubicBezTo>
                  <a:pt x="351" y="85"/>
                  <a:pt x="351" y="118"/>
                  <a:pt x="350" y="152"/>
                </a:cubicBezTo>
                <a:close/>
                <a:moveTo>
                  <a:pt x="148" y="5"/>
                </a:moveTo>
                <a:cubicBezTo>
                  <a:pt x="143" y="5"/>
                  <a:pt x="141" y="5"/>
                  <a:pt x="135" y="5"/>
                </a:cubicBezTo>
                <a:cubicBezTo>
                  <a:pt x="133" y="6"/>
                  <a:pt x="132" y="6"/>
                  <a:pt x="128" y="6"/>
                </a:cubicBezTo>
                <a:cubicBezTo>
                  <a:pt x="128" y="6"/>
                  <a:pt x="119" y="6"/>
                  <a:pt x="120" y="7"/>
                </a:cubicBezTo>
                <a:cubicBezTo>
                  <a:pt x="124" y="7"/>
                  <a:pt x="127" y="7"/>
                  <a:pt x="129" y="7"/>
                </a:cubicBezTo>
                <a:cubicBezTo>
                  <a:pt x="131" y="6"/>
                  <a:pt x="129" y="6"/>
                  <a:pt x="130" y="6"/>
                </a:cubicBezTo>
                <a:cubicBezTo>
                  <a:pt x="135" y="6"/>
                  <a:pt x="143" y="6"/>
                  <a:pt x="149" y="5"/>
                </a:cubicBezTo>
                <a:cubicBezTo>
                  <a:pt x="149" y="5"/>
                  <a:pt x="147" y="5"/>
                  <a:pt x="148" y="5"/>
                </a:cubicBezTo>
                <a:close/>
                <a:moveTo>
                  <a:pt x="149" y="5"/>
                </a:moveTo>
                <a:cubicBezTo>
                  <a:pt x="150" y="5"/>
                  <a:pt x="150" y="5"/>
                  <a:pt x="150" y="5"/>
                </a:cubicBezTo>
                <a:cubicBezTo>
                  <a:pt x="154" y="5"/>
                  <a:pt x="151" y="5"/>
                  <a:pt x="149" y="5"/>
                </a:cubicBezTo>
                <a:close/>
                <a:moveTo>
                  <a:pt x="156" y="14"/>
                </a:moveTo>
                <a:cubicBezTo>
                  <a:pt x="156" y="14"/>
                  <a:pt x="156" y="14"/>
                  <a:pt x="156" y="14"/>
                </a:cubicBezTo>
                <a:cubicBezTo>
                  <a:pt x="156" y="14"/>
                  <a:pt x="156" y="14"/>
                  <a:pt x="156" y="14"/>
                </a:cubicBezTo>
                <a:close/>
              </a:path>
            </a:pathLst>
          </a:custGeom>
          <a:solidFill>
            <a:srgbClr val="C00000"/>
          </a:solidFill>
          <a:ln>
            <a:noFill/>
          </a:ln>
          <a:effectLst>
            <a:outerShdw blurRad="50800" dist="25400" dir="2700000" algn="tl" rotWithShape="0">
              <a:prstClr val="black">
                <a:alpha val="40000"/>
              </a:prstClr>
            </a:outerShdw>
          </a:effectLst>
        </p:spPr>
        <p:txBody>
          <a:bodyPr vert="horz" wrap="square" lIns="51423" tIns="25712" rIns="51423" bIns="25712"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617"/>
            <a:endParaRPr lang="en-US" sz="1350" b="1" dirty="0">
              <a:solidFill>
                <a:prstClr val="black"/>
              </a:solidFill>
              <a:latin typeface="Calibri" panose="020F0502020204030204" pitchFamily="34" charset="0"/>
              <a:cs typeface="Calibri" panose="020F0502020204030204" pitchFamily="34" charset="0"/>
            </a:endParaRPr>
          </a:p>
        </p:txBody>
      </p:sp>
      <p:sp>
        <p:nvSpPr>
          <p:cNvPr id="2" name="Rounded Rectangle 6">
            <a:extLst>
              <a:ext uri="{FF2B5EF4-FFF2-40B4-BE49-F238E27FC236}">
                <a16:creationId xmlns:a16="http://schemas.microsoft.com/office/drawing/2014/main" id="{BCBCBF71-3041-2465-D8DE-F1D2D6444FBD}"/>
              </a:ext>
            </a:extLst>
          </p:cNvPr>
          <p:cNvSpPr/>
          <p:nvPr/>
        </p:nvSpPr>
        <p:spPr>
          <a:xfrm>
            <a:off x="7332944" y="4515437"/>
            <a:ext cx="1732827" cy="229936"/>
          </a:xfrm>
          <a:prstGeom prst="roundRect">
            <a:avLst/>
          </a:prstGeom>
          <a:solidFill>
            <a:srgbClr val="00B050"/>
          </a:soli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400" b="1" kern="0" dirty="0">
                <a:solidFill>
                  <a:sysClr val="windowText" lastClr="000000"/>
                </a:solidFill>
                <a:latin typeface="Calibri"/>
                <a:cs typeface="Calibri" panose="020F0502020204030204" pitchFamily="34" charset="0"/>
              </a:rPr>
              <a:t>NAM Led</a:t>
            </a:r>
            <a:endParaRPr lang="en-US" altLang="en-US" sz="1400" kern="0" dirty="0">
              <a:solidFill>
                <a:prstClr val="black"/>
              </a:solidFill>
              <a:latin typeface="Calibri"/>
              <a:cs typeface="Calibri" panose="020F0502020204030204" pitchFamily="34" charset="0"/>
            </a:endParaRPr>
          </a:p>
        </p:txBody>
      </p:sp>
    </p:spTree>
    <p:extLst>
      <p:ext uri="{BB962C8B-B14F-4D97-AF65-F5344CB8AC3E}">
        <p14:creationId xmlns:p14="http://schemas.microsoft.com/office/powerpoint/2010/main" val="78617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46</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5: WHAT / WHY / DESIRED OUTCOMES</a:t>
            </a:r>
          </a:p>
        </p:txBody>
      </p:sp>
      <p:sp>
        <p:nvSpPr>
          <p:cNvPr id="12" name="Rounded Rectangle 6">
            <a:extLst>
              <a:ext uri="{FF2B5EF4-FFF2-40B4-BE49-F238E27FC236}">
                <a16:creationId xmlns:a16="http://schemas.microsoft.com/office/drawing/2014/main" id="{C33177BB-097E-4D95-B5D7-D2F84B762305}"/>
              </a:ext>
            </a:extLst>
          </p:cNvPr>
          <p:cNvSpPr/>
          <p:nvPr/>
        </p:nvSpPr>
        <p:spPr>
          <a:xfrm>
            <a:off x="243416" y="1149876"/>
            <a:ext cx="2539377" cy="3725138"/>
          </a:xfrm>
          <a:prstGeom prst="roundRect">
            <a:avLst>
              <a:gd name="adj" fmla="val 14309"/>
            </a:avLst>
          </a:prstGeom>
          <a:gradFill rotWithShape="1">
            <a:gsLst>
              <a:gs pos="0">
                <a:srgbClr val="254D71">
                  <a:tint val="50000"/>
                  <a:satMod val="300000"/>
                </a:srgbClr>
              </a:gs>
              <a:gs pos="35000">
                <a:srgbClr val="254D71">
                  <a:tint val="37000"/>
                  <a:satMod val="300000"/>
                </a:srgbClr>
              </a:gs>
              <a:gs pos="100000">
                <a:srgbClr val="254D71">
                  <a:tint val="15000"/>
                  <a:satMod val="350000"/>
                </a:srgbClr>
              </a:gs>
            </a:gsLst>
            <a:lin ang="16200000" scaled="1"/>
          </a:gra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defTabSz="779025" fontAlgn="base">
              <a:spcBef>
                <a:spcPct val="0"/>
              </a:spcBef>
              <a:spcAft>
                <a:spcPct val="0"/>
              </a:spcAft>
            </a:pPr>
            <a:r>
              <a:rPr lang="en-US" sz="1050" b="1" dirty="0">
                <a:solidFill>
                  <a:prstClr val="black"/>
                </a:solidFill>
                <a:latin typeface="Calibri" panose="020F0502020204030204" pitchFamily="34" charset="0"/>
                <a:cs typeface="Calibri" panose="020F0502020204030204" pitchFamily="34" charset="0"/>
              </a:rPr>
              <a:t>5.1  Project Deployment</a:t>
            </a:r>
          </a:p>
          <a:p>
            <a:pPr marL="215942" lvl="2" indent="-134964" defTabSz="779025" fontAlgn="base">
              <a:spcBef>
                <a:spcPct val="0"/>
              </a:spcBef>
              <a:spcAft>
                <a:spcPct val="0"/>
              </a:spcAft>
              <a:buFont typeface="Arial" panose="020B0604020202020204" pitchFamily="34" charset="0"/>
              <a:buChar char="•"/>
            </a:pPr>
            <a:r>
              <a:rPr lang="en-US" sz="975" dirty="0">
                <a:solidFill>
                  <a:prstClr val="black"/>
                </a:solidFill>
                <a:latin typeface="Calibri" panose="020F0502020204030204" pitchFamily="34" charset="0"/>
                <a:cs typeface="Calibri" panose="020F0502020204030204" pitchFamily="34" charset="0"/>
              </a:rPr>
              <a:t>Project Management</a:t>
            </a:r>
          </a:p>
          <a:p>
            <a:pPr marL="215942" lvl="2" indent="-134964" defTabSz="779025" fontAlgn="base">
              <a:spcBef>
                <a:spcPct val="0"/>
              </a:spcBef>
              <a:spcAft>
                <a:spcPct val="0"/>
              </a:spcAft>
              <a:buFont typeface="Arial" panose="020B0604020202020204" pitchFamily="34" charset="0"/>
              <a:buChar char="•"/>
            </a:pPr>
            <a:r>
              <a:rPr lang="en-US" sz="975" dirty="0">
                <a:solidFill>
                  <a:prstClr val="black"/>
                </a:solidFill>
                <a:latin typeface="Calibri" panose="020F0502020204030204" pitchFamily="34" charset="0"/>
                <a:cs typeface="Calibri" panose="020F0502020204030204" pitchFamily="34" charset="0"/>
              </a:rPr>
              <a:t>Operations</a:t>
            </a:r>
          </a:p>
          <a:p>
            <a:pPr marL="215942" lvl="2" indent="-134964" defTabSz="779025" fontAlgn="base">
              <a:spcBef>
                <a:spcPct val="0"/>
              </a:spcBef>
              <a:spcAft>
                <a:spcPct val="0"/>
              </a:spcAft>
              <a:buFont typeface="Arial" panose="020B0604020202020204" pitchFamily="34" charset="0"/>
              <a:buChar char="•"/>
            </a:pPr>
            <a:r>
              <a:rPr lang="en-US" sz="975" dirty="0">
                <a:solidFill>
                  <a:prstClr val="black"/>
                </a:solidFill>
                <a:latin typeface="Calibri" panose="020F0502020204030204" pitchFamily="34" charset="0"/>
                <a:cs typeface="Calibri" panose="020F0502020204030204" pitchFamily="34" charset="0"/>
              </a:rPr>
              <a:t>Supply</a:t>
            </a:r>
          </a:p>
          <a:p>
            <a:pPr marL="215942" lvl="2" indent="-134964" defTabSz="779025" fontAlgn="base">
              <a:spcBef>
                <a:spcPct val="0"/>
              </a:spcBef>
              <a:spcAft>
                <a:spcPct val="0"/>
              </a:spcAft>
              <a:buFont typeface="Arial" panose="020B0604020202020204" pitchFamily="34" charset="0"/>
              <a:buChar char="•"/>
            </a:pPr>
            <a:r>
              <a:rPr lang="en-US" sz="975" dirty="0">
                <a:solidFill>
                  <a:prstClr val="black"/>
                </a:solidFill>
                <a:latin typeface="Calibri" panose="020F0502020204030204" pitchFamily="34" charset="0"/>
                <a:cs typeface="Calibri" panose="020F0502020204030204" pitchFamily="34" charset="0"/>
              </a:rPr>
              <a:t>Aftersales</a:t>
            </a:r>
          </a:p>
          <a:p>
            <a:pPr marL="215942" lvl="2" indent="-134964" defTabSz="779025" fontAlgn="base">
              <a:spcBef>
                <a:spcPct val="0"/>
              </a:spcBef>
              <a:spcAft>
                <a:spcPct val="0"/>
              </a:spcAft>
              <a:buFont typeface="Arial" panose="020B0604020202020204" pitchFamily="34" charset="0"/>
              <a:buChar char="•"/>
            </a:pPr>
            <a:endParaRPr lang="en-US" sz="900"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1050" b="1" dirty="0">
                <a:solidFill>
                  <a:prstClr val="black"/>
                </a:solidFill>
                <a:latin typeface="Calibri" panose="020F0502020204030204" pitchFamily="34" charset="0"/>
                <a:cs typeface="Calibri" panose="020F0502020204030204" pitchFamily="34" charset="0"/>
              </a:rPr>
              <a:t>5.2  Follow Up</a:t>
            </a:r>
          </a:p>
          <a:p>
            <a:pPr marL="215942" lvl="2" indent="-134964" defTabSz="779025" fontAlgn="base">
              <a:spcBef>
                <a:spcPct val="0"/>
              </a:spcBef>
              <a:spcAft>
                <a:spcPct val="0"/>
              </a:spcAft>
              <a:buFont typeface="Arial" panose="020B0604020202020204" pitchFamily="34" charset="0"/>
              <a:buChar char="•"/>
            </a:pPr>
            <a:r>
              <a:rPr lang="en-US" sz="975" dirty="0">
                <a:solidFill>
                  <a:prstClr val="black"/>
                </a:solidFill>
                <a:latin typeface="Calibri" panose="020F0502020204030204" pitchFamily="34" charset="0"/>
                <a:cs typeface="Calibri" panose="020F0502020204030204" pitchFamily="34" charset="0"/>
              </a:rPr>
              <a:t>Inside – Out</a:t>
            </a:r>
          </a:p>
          <a:p>
            <a:pPr marL="323914" lvl="2" defTabSz="779025" fontAlgn="base">
              <a:spcBef>
                <a:spcPct val="0"/>
              </a:spcBef>
              <a:spcAft>
                <a:spcPct val="0"/>
              </a:spcAft>
            </a:pPr>
            <a:r>
              <a:rPr lang="en-US" sz="975" dirty="0">
                <a:solidFill>
                  <a:prstClr val="black"/>
                </a:solidFill>
                <a:latin typeface="Calibri" panose="020F0502020204030204" pitchFamily="34" charset="0"/>
                <a:cs typeface="Calibri" panose="020F0502020204030204" pitchFamily="34" charset="0"/>
              </a:rPr>
              <a:t>Quantitative Performance Tracking</a:t>
            </a:r>
          </a:p>
          <a:p>
            <a:pPr marL="323914" lvl="2" defTabSz="779025" fontAlgn="base">
              <a:spcBef>
                <a:spcPct val="0"/>
              </a:spcBef>
              <a:spcAft>
                <a:spcPct val="0"/>
              </a:spcAft>
            </a:pPr>
            <a:r>
              <a:rPr lang="en-US" sz="975" dirty="0">
                <a:solidFill>
                  <a:prstClr val="black"/>
                </a:solidFill>
                <a:latin typeface="Calibri" panose="020F0502020204030204" pitchFamily="34" charset="0"/>
                <a:cs typeface="Calibri" panose="020F0502020204030204" pitchFamily="34" charset="0"/>
              </a:rPr>
              <a:t>Financial validation</a:t>
            </a:r>
          </a:p>
          <a:p>
            <a:pPr marL="323914" lvl="2" defTabSz="779025" fontAlgn="base">
              <a:spcBef>
                <a:spcPct val="0"/>
              </a:spcBef>
              <a:spcAft>
                <a:spcPct val="0"/>
              </a:spcAft>
            </a:pPr>
            <a:endParaRPr lang="en-US" sz="900" dirty="0">
              <a:solidFill>
                <a:prstClr val="black"/>
              </a:solidFill>
              <a:latin typeface="Calibri" panose="020F0502020204030204" pitchFamily="34" charset="0"/>
              <a:cs typeface="Calibri" panose="020F0502020204030204" pitchFamily="34" charset="0"/>
            </a:endParaRPr>
          </a:p>
          <a:p>
            <a:pPr marL="215942" lvl="2" indent="-134964" defTabSz="779025" fontAlgn="base">
              <a:spcBef>
                <a:spcPct val="0"/>
              </a:spcBef>
              <a:spcAft>
                <a:spcPct val="0"/>
              </a:spcAft>
              <a:buFont typeface="Arial" panose="020B0604020202020204" pitchFamily="34" charset="0"/>
              <a:buChar char="•"/>
            </a:pPr>
            <a:r>
              <a:rPr lang="en-US" sz="975" dirty="0">
                <a:solidFill>
                  <a:prstClr val="black"/>
                </a:solidFill>
                <a:latin typeface="Calibri" panose="020F0502020204030204" pitchFamily="34" charset="0"/>
                <a:cs typeface="Calibri" panose="020F0502020204030204" pitchFamily="34" charset="0"/>
              </a:rPr>
              <a:t>Outside – In</a:t>
            </a:r>
          </a:p>
          <a:p>
            <a:pPr marL="323914" lvl="2" defTabSz="779025" fontAlgn="base">
              <a:spcBef>
                <a:spcPct val="0"/>
              </a:spcBef>
              <a:spcAft>
                <a:spcPct val="0"/>
              </a:spcAft>
            </a:pPr>
            <a:r>
              <a:rPr lang="en-US" sz="975" dirty="0">
                <a:solidFill>
                  <a:prstClr val="black"/>
                </a:solidFill>
                <a:latin typeface="Calibri" panose="020F0502020204030204" pitchFamily="34" charset="0"/>
                <a:cs typeface="Calibri" panose="020F0502020204030204" pitchFamily="34" charset="0"/>
              </a:rPr>
              <a:t>Qualitative Performance Tracking</a:t>
            </a:r>
          </a:p>
          <a:p>
            <a:pPr marL="323914" lvl="2" defTabSz="779025" fontAlgn="base">
              <a:spcBef>
                <a:spcPct val="0"/>
              </a:spcBef>
              <a:spcAft>
                <a:spcPct val="0"/>
              </a:spcAft>
            </a:pPr>
            <a:r>
              <a:rPr lang="en-US" sz="975" dirty="0">
                <a:solidFill>
                  <a:prstClr val="black"/>
                </a:solidFill>
                <a:latin typeface="Calibri" panose="020F0502020204030204" pitchFamily="34" charset="0"/>
                <a:cs typeface="Calibri" panose="020F0502020204030204" pitchFamily="34" charset="0"/>
              </a:rPr>
              <a:t>Internal &amp; External Feedback</a:t>
            </a:r>
          </a:p>
          <a:p>
            <a:pPr marL="323914" lvl="2" defTabSz="779025" fontAlgn="base">
              <a:spcBef>
                <a:spcPct val="0"/>
              </a:spcBef>
              <a:spcAft>
                <a:spcPct val="0"/>
              </a:spcAft>
            </a:pPr>
            <a:r>
              <a:rPr lang="en-US" sz="975" dirty="0">
                <a:solidFill>
                  <a:prstClr val="black"/>
                </a:solidFill>
                <a:latin typeface="Calibri" panose="020F0502020204030204" pitchFamily="34" charset="0"/>
                <a:cs typeface="Calibri" panose="020F0502020204030204" pitchFamily="34" charset="0"/>
              </a:rPr>
              <a:t>Leverage Performance with Customer</a:t>
            </a:r>
          </a:p>
        </p:txBody>
      </p:sp>
      <p:sp>
        <p:nvSpPr>
          <p:cNvPr id="14" name="Rounded Rectangle 7">
            <a:extLst>
              <a:ext uri="{FF2B5EF4-FFF2-40B4-BE49-F238E27FC236}">
                <a16:creationId xmlns:a16="http://schemas.microsoft.com/office/drawing/2014/main" id="{039E4100-6379-47D0-8425-7D15231E4B34}"/>
              </a:ext>
            </a:extLst>
          </p:cNvPr>
          <p:cNvSpPr/>
          <p:nvPr/>
        </p:nvSpPr>
        <p:spPr>
          <a:xfrm>
            <a:off x="3251355" y="1149876"/>
            <a:ext cx="2539377" cy="3725138"/>
          </a:xfrm>
          <a:prstGeom prst="roundRect">
            <a:avLst/>
          </a:prstGeom>
          <a:gradFill rotWithShape="1">
            <a:gsLst>
              <a:gs pos="0">
                <a:srgbClr val="F2B02F">
                  <a:tint val="50000"/>
                  <a:satMod val="300000"/>
                </a:srgbClr>
              </a:gs>
              <a:gs pos="35000">
                <a:srgbClr val="F2B02F">
                  <a:tint val="37000"/>
                  <a:satMod val="300000"/>
                </a:srgbClr>
              </a:gs>
              <a:gs pos="100000">
                <a:srgbClr val="F2B02F">
                  <a:tint val="15000"/>
                  <a:satMod val="350000"/>
                </a:srgbClr>
              </a:gs>
            </a:gsLst>
            <a:lin ang="16200000" scaled="1"/>
          </a:gradFill>
          <a:ln w="9525" cap="flat" cmpd="sng" algn="ctr">
            <a:solidFill>
              <a:srgbClr val="F2B02F">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sz="1125" kern="0" dirty="0">
                <a:solidFill>
                  <a:sysClr val="windowText" lastClr="000000"/>
                </a:solidFill>
                <a:latin typeface="Calibri"/>
                <a:cs typeface="Calibri" panose="020F0502020204030204" pitchFamily="34" charset="0"/>
              </a:rPr>
              <a:t>Ensure successful delivery on the commitments made in steps 1 – 4 through organization wide stakeholder engagement.</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r>
              <a:rPr lang="en-US" sz="1125" kern="0" dirty="0">
                <a:solidFill>
                  <a:sysClr val="windowText" lastClr="000000"/>
                </a:solidFill>
                <a:latin typeface="Calibri"/>
                <a:cs typeface="Calibri" panose="020F0502020204030204" pitchFamily="34" charset="0"/>
              </a:rPr>
              <a:t>Creation of new products that address unmet operational requirements and reduce the effectiveness of competitors.</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r>
              <a:rPr lang="en-US" sz="1125" kern="0" dirty="0">
                <a:solidFill>
                  <a:sysClr val="windowText" lastClr="000000"/>
                </a:solidFill>
                <a:latin typeface="Calibri"/>
                <a:cs typeface="Calibri" panose="020F0502020204030204" pitchFamily="34" charset="0"/>
              </a:rPr>
              <a:t>Ensure we are delivering customer expectations through the deployment process and contract duration.</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endParaRPr lang="en-US" sz="1125" kern="0" dirty="0">
              <a:solidFill>
                <a:sysClr val="windowText" lastClr="000000"/>
              </a:solidFill>
              <a:latin typeface="Calibri"/>
              <a:cs typeface="Calibri" panose="020F0502020204030204" pitchFamily="34" charset="0"/>
            </a:endParaRPr>
          </a:p>
        </p:txBody>
      </p:sp>
      <p:sp>
        <p:nvSpPr>
          <p:cNvPr id="15" name="Rounded Rectangle 8">
            <a:extLst>
              <a:ext uri="{FF2B5EF4-FFF2-40B4-BE49-F238E27FC236}">
                <a16:creationId xmlns:a16="http://schemas.microsoft.com/office/drawing/2014/main" id="{2D4CAC81-9F94-4435-9F71-E554299D7BE6}"/>
              </a:ext>
            </a:extLst>
          </p:cNvPr>
          <p:cNvSpPr/>
          <p:nvPr/>
        </p:nvSpPr>
        <p:spPr>
          <a:xfrm>
            <a:off x="6329150" y="1149876"/>
            <a:ext cx="2539326" cy="3725138"/>
          </a:xfrm>
          <a:prstGeom prst="roundRect">
            <a:avLst>
              <a:gd name="adj" fmla="val 16667"/>
            </a:avLst>
          </a:prstGeom>
          <a:gradFill rotWithShape="1">
            <a:gsLst>
              <a:gs pos="0">
                <a:srgbClr val="499018">
                  <a:lumMod val="60000"/>
                  <a:lumOff val="40000"/>
                </a:srgbClr>
              </a:gs>
              <a:gs pos="35000">
                <a:srgbClr val="499018">
                  <a:tint val="37000"/>
                  <a:satMod val="300000"/>
                </a:srgbClr>
              </a:gs>
              <a:gs pos="100000">
                <a:srgbClr val="499018">
                  <a:tint val="15000"/>
                  <a:satMod val="350000"/>
                </a:srgbClr>
              </a:gs>
            </a:gsLst>
            <a:lin ang="16200000" scaled="1"/>
          </a:gradFill>
          <a:ln w="9525" cap="flat" cmpd="sng" algn="ctr">
            <a:solidFill>
              <a:srgbClr val="00B050"/>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sz="1125" kern="0" dirty="0">
                <a:solidFill>
                  <a:sysClr val="windowText" lastClr="000000"/>
                </a:solidFill>
                <a:latin typeface="Calibri"/>
                <a:cs typeface="Calibri" panose="020F0502020204030204" pitchFamily="34" charset="0"/>
              </a:rPr>
              <a:t>A long standing mutually profitable relationship with the customer aligned to the competencies of ITW.</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r>
              <a:rPr lang="en-US" sz="1125" kern="0" dirty="0">
                <a:solidFill>
                  <a:sysClr val="windowText" lastClr="000000"/>
                </a:solidFill>
                <a:latin typeface="Calibri"/>
                <a:cs typeface="Calibri" panose="020F0502020204030204" pitchFamily="34" charset="0"/>
              </a:rPr>
              <a:t>Protect the long term profitability of ITW through differentiated products and services.</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r>
              <a:rPr lang="en-US" sz="1125" kern="0" dirty="0">
                <a:solidFill>
                  <a:sysClr val="windowText" lastClr="000000"/>
                </a:solidFill>
                <a:latin typeface="Calibri"/>
                <a:cs typeface="Calibri" panose="020F0502020204030204" pitchFamily="34" charset="0"/>
              </a:rPr>
              <a:t>Delivering and maintaining the value proposition in line with the target financial and customer retention metrics.</a:t>
            </a:r>
          </a:p>
          <a:p>
            <a:pPr marL="192830" indent="-192830" defTabSz="418826">
              <a:buFont typeface="Arial" panose="020B0604020202020204" pitchFamily="34" charset="0"/>
              <a:buChar char="•"/>
              <a:defRPr/>
            </a:pPr>
            <a:endParaRPr lang="en-US" sz="1125" kern="0" dirty="0">
              <a:solidFill>
                <a:sysClr val="windowText" lastClr="000000"/>
              </a:solidFill>
              <a:latin typeface="Calibri"/>
              <a:cs typeface="Calibri" panose="020F0502020204030204" pitchFamily="34" charset="0"/>
            </a:endParaRPr>
          </a:p>
          <a:p>
            <a:pPr defTabSz="418826">
              <a:defRPr/>
            </a:pPr>
            <a:endParaRPr lang="en-US" sz="1125" kern="0" dirty="0">
              <a:solidFill>
                <a:sysClr val="windowText" lastClr="000000"/>
              </a:solidFill>
              <a:latin typeface="Calibri"/>
              <a:cs typeface="Calibri" panose="020F0502020204030204" pitchFamily="34" charset="0"/>
            </a:endParaRPr>
          </a:p>
        </p:txBody>
      </p:sp>
      <p:sp>
        <p:nvSpPr>
          <p:cNvPr id="16" name="Rounded Rectangle 6">
            <a:extLst>
              <a:ext uri="{FF2B5EF4-FFF2-40B4-BE49-F238E27FC236}">
                <a16:creationId xmlns:a16="http://schemas.microsoft.com/office/drawing/2014/main" id="{2ACE83A7-775A-4715-BC4B-34617AB184C1}"/>
              </a:ext>
            </a:extLst>
          </p:cNvPr>
          <p:cNvSpPr/>
          <p:nvPr/>
        </p:nvSpPr>
        <p:spPr>
          <a:xfrm>
            <a:off x="293691" y="665654"/>
            <a:ext cx="2539377" cy="392751"/>
          </a:xfrm>
          <a:prstGeom prst="roundRect">
            <a:avLst/>
          </a:prstGeom>
          <a:gradFill rotWithShape="1">
            <a:gsLst>
              <a:gs pos="0">
                <a:srgbClr val="254D71">
                  <a:tint val="50000"/>
                  <a:satMod val="300000"/>
                </a:srgbClr>
              </a:gs>
              <a:gs pos="35000">
                <a:srgbClr val="254D71">
                  <a:tint val="37000"/>
                  <a:satMod val="300000"/>
                </a:srgbClr>
              </a:gs>
              <a:gs pos="100000">
                <a:srgbClr val="254D71">
                  <a:tint val="15000"/>
                  <a:satMod val="350000"/>
                </a:srgbClr>
              </a:gs>
            </a:gsLst>
            <a:lin ang="16200000" scaled="1"/>
          </a:gra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800" b="1" kern="0" dirty="0">
                <a:solidFill>
                  <a:sysClr val="windowText" lastClr="000000"/>
                </a:solidFill>
                <a:latin typeface="Calibri"/>
                <a:cs typeface="Calibri" panose="020F0502020204030204" pitchFamily="34" charset="0"/>
              </a:rPr>
              <a:t>What</a:t>
            </a:r>
            <a:endParaRPr lang="en-US" altLang="en-US" sz="1800" kern="0" dirty="0">
              <a:solidFill>
                <a:prstClr val="black"/>
              </a:solidFill>
              <a:latin typeface="Calibri"/>
              <a:cs typeface="Calibri" panose="020F0502020204030204" pitchFamily="34" charset="0"/>
            </a:endParaRPr>
          </a:p>
        </p:txBody>
      </p:sp>
      <p:sp>
        <p:nvSpPr>
          <p:cNvPr id="17" name="Rounded Rectangle 7">
            <a:extLst>
              <a:ext uri="{FF2B5EF4-FFF2-40B4-BE49-F238E27FC236}">
                <a16:creationId xmlns:a16="http://schemas.microsoft.com/office/drawing/2014/main" id="{BF8E7E7F-3525-4800-A368-E719525E3C20}"/>
              </a:ext>
            </a:extLst>
          </p:cNvPr>
          <p:cNvSpPr/>
          <p:nvPr/>
        </p:nvSpPr>
        <p:spPr>
          <a:xfrm>
            <a:off x="3251355" y="651435"/>
            <a:ext cx="2539377" cy="392751"/>
          </a:xfrm>
          <a:prstGeom prst="roundRect">
            <a:avLst/>
          </a:prstGeom>
          <a:gradFill rotWithShape="1">
            <a:gsLst>
              <a:gs pos="0">
                <a:srgbClr val="F2B02F">
                  <a:tint val="50000"/>
                  <a:satMod val="300000"/>
                </a:srgbClr>
              </a:gs>
              <a:gs pos="35000">
                <a:srgbClr val="F2B02F">
                  <a:tint val="37000"/>
                  <a:satMod val="300000"/>
                </a:srgbClr>
              </a:gs>
              <a:gs pos="100000">
                <a:srgbClr val="F2B02F">
                  <a:tint val="15000"/>
                  <a:satMod val="350000"/>
                </a:srgbClr>
              </a:gs>
            </a:gsLst>
            <a:lin ang="16200000" scaled="1"/>
          </a:gradFill>
          <a:ln w="9525" cap="flat" cmpd="sng" algn="ctr">
            <a:solidFill>
              <a:srgbClr val="F2B02F">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800" b="1" kern="0" dirty="0">
                <a:solidFill>
                  <a:sysClr val="windowText" lastClr="000000"/>
                </a:solidFill>
                <a:latin typeface="Calibri"/>
                <a:cs typeface="Calibri" panose="020F0502020204030204" pitchFamily="34" charset="0"/>
              </a:rPr>
              <a:t>Why</a:t>
            </a:r>
            <a:endParaRPr lang="en-US" altLang="en-US" sz="1200" kern="0" dirty="0">
              <a:solidFill>
                <a:prstClr val="black"/>
              </a:solidFill>
              <a:latin typeface="Calibri"/>
              <a:cs typeface="Calibri" panose="020F0502020204030204" pitchFamily="34" charset="0"/>
            </a:endParaRPr>
          </a:p>
        </p:txBody>
      </p:sp>
      <p:sp>
        <p:nvSpPr>
          <p:cNvPr id="18" name="Rounded Rectangle 8">
            <a:extLst>
              <a:ext uri="{FF2B5EF4-FFF2-40B4-BE49-F238E27FC236}">
                <a16:creationId xmlns:a16="http://schemas.microsoft.com/office/drawing/2014/main" id="{E7F4D549-B8F2-4927-A971-D93BC668C93D}"/>
              </a:ext>
            </a:extLst>
          </p:cNvPr>
          <p:cNvSpPr/>
          <p:nvPr/>
        </p:nvSpPr>
        <p:spPr>
          <a:xfrm>
            <a:off x="6332668" y="651434"/>
            <a:ext cx="2539326" cy="392751"/>
          </a:xfrm>
          <a:prstGeom prst="roundRect">
            <a:avLst/>
          </a:prstGeom>
          <a:gradFill flip="none" rotWithShape="1">
            <a:gsLst>
              <a:gs pos="0">
                <a:srgbClr val="499018">
                  <a:lumMod val="40000"/>
                  <a:lumOff val="60000"/>
                  <a:tint val="66000"/>
                  <a:satMod val="160000"/>
                </a:srgbClr>
              </a:gs>
              <a:gs pos="50000">
                <a:srgbClr val="499018">
                  <a:lumMod val="40000"/>
                  <a:lumOff val="60000"/>
                  <a:tint val="44500"/>
                  <a:satMod val="160000"/>
                </a:srgbClr>
              </a:gs>
              <a:gs pos="100000">
                <a:srgbClr val="499018">
                  <a:lumMod val="40000"/>
                  <a:lumOff val="60000"/>
                  <a:tint val="23500"/>
                  <a:satMod val="160000"/>
                </a:srgbClr>
              </a:gs>
            </a:gsLst>
            <a:lin ang="16200000" scaled="1"/>
            <a:tileRect/>
          </a:gradFill>
          <a:ln w="9525" cap="flat" cmpd="sng" algn="ctr">
            <a:solidFill>
              <a:srgbClr val="00B050"/>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sz="1800" b="1" kern="0" dirty="0">
                <a:solidFill>
                  <a:sysClr val="windowText" lastClr="000000"/>
                </a:solidFill>
                <a:latin typeface="Calibri"/>
                <a:cs typeface="Calibri" panose="020F0502020204030204" pitchFamily="34" charset="0"/>
              </a:rPr>
              <a:t>Desired Outcomes</a:t>
            </a:r>
          </a:p>
        </p:txBody>
      </p:sp>
    </p:spTree>
    <p:extLst>
      <p:ext uri="{BB962C8B-B14F-4D97-AF65-F5344CB8AC3E}">
        <p14:creationId xmlns:p14="http://schemas.microsoft.com/office/powerpoint/2010/main" val="377677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1438533471"/>
              </p:ext>
            </p:extLst>
          </p:nvPr>
        </p:nvGraphicFramePr>
        <p:xfrm>
          <a:off x="82001" y="741530"/>
          <a:ext cx="8979996" cy="3842958"/>
        </p:xfrm>
        <a:graphic>
          <a:graphicData uri="http://schemas.openxmlformats.org/drawingml/2006/table">
            <a:tbl>
              <a:tblPr firstRow="1" bandRow="1">
                <a:tableStyleId>{21E4AEA4-8DFA-4A89-87EB-49C32662AFE0}</a:tableStyleId>
              </a:tblPr>
              <a:tblGrid>
                <a:gridCol w="5185948">
                  <a:extLst>
                    <a:ext uri="{9D8B030D-6E8A-4147-A177-3AD203B41FA5}">
                      <a16:colId xmlns:a16="http://schemas.microsoft.com/office/drawing/2014/main" val="566450057"/>
                    </a:ext>
                  </a:extLst>
                </a:gridCol>
                <a:gridCol w="948512">
                  <a:extLst>
                    <a:ext uri="{9D8B030D-6E8A-4147-A177-3AD203B41FA5}">
                      <a16:colId xmlns:a16="http://schemas.microsoft.com/office/drawing/2014/main" val="3349010375"/>
                    </a:ext>
                  </a:extLst>
                </a:gridCol>
                <a:gridCol w="948512">
                  <a:extLst>
                    <a:ext uri="{9D8B030D-6E8A-4147-A177-3AD203B41FA5}">
                      <a16:colId xmlns:a16="http://schemas.microsoft.com/office/drawing/2014/main" val="749217281"/>
                    </a:ext>
                  </a:extLst>
                </a:gridCol>
                <a:gridCol w="948512">
                  <a:extLst>
                    <a:ext uri="{9D8B030D-6E8A-4147-A177-3AD203B41FA5}">
                      <a16:colId xmlns:a16="http://schemas.microsoft.com/office/drawing/2014/main" val="37533772"/>
                    </a:ext>
                  </a:extLst>
                </a:gridCol>
                <a:gridCol w="948512">
                  <a:extLst>
                    <a:ext uri="{9D8B030D-6E8A-4147-A177-3AD203B41FA5}">
                      <a16:colId xmlns:a16="http://schemas.microsoft.com/office/drawing/2014/main" val="410798770"/>
                    </a:ext>
                  </a:extLst>
                </a:gridCol>
              </a:tblGrid>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tc>
                <a:extLst>
                  <a:ext uri="{0D108BD9-81ED-4DB2-BD59-A6C34878D82A}">
                    <a16:rowId xmlns:a16="http://schemas.microsoft.com/office/drawing/2014/main" val="3031914599"/>
                  </a:ext>
                </a:extLst>
              </a:tr>
              <a:tr h="1268706">
                <a:tc>
                  <a:txBody>
                    <a:bodyPr/>
                    <a:lstStyle/>
                    <a:p>
                      <a:pPr>
                        <a:lnSpc>
                          <a:spcPct val="107000"/>
                        </a:lnSpc>
                        <a:spcAft>
                          <a:spcPts val="0"/>
                        </a:spcAft>
                      </a:pPr>
                      <a:r>
                        <a:rPr lang="en-US" sz="1000" b="1" dirty="0">
                          <a:effectLst/>
                        </a:rPr>
                        <a:t>Project Management</a:t>
                      </a:r>
                      <a:endParaRPr lang="en-GB" sz="1000" b="1" dirty="0">
                        <a:effectLst/>
                      </a:endParaRPr>
                    </a:p>
                    <a:p>
                      <a:pPr marL="342900" lvl="0" indent="-342900">
                        <a:lnSpc>
                          <a:spcPct val="107000"/>
                        </a:lnSpc>
                        <a:spcAft>
                          <a:spcPts val="0"/>
                        </a:spcAft>
                        <a:buFont typeface="Symbol" panose="05050102010706020507" pitchFamily="18" charset="2"/>
                        <a:buChar char=""/>
                      </a:pPr>
                      <a:r>
                        <a:rPr lang="en-US" sz="1000" dirty="0">
                          <a:effectLst/>
                        </a:rPr>
                        <a:t>Confirm project leader and cross-functional team</a:t>
                      </a:r>
                      <a:endParaRPr lang="en-GB" sz="1000" dirty="0">
                        <a:effectLst/>
                      </a:endParaRPr>
                    </a:p>
                    <a:p>
                      <a:pPr marL="342900" lvl="0" indent="-342900">
                        <a:lnSpc>
                          <a:spcPct val="107000"/>
                        </a:lnSpc>
                        <a:spcAft>
                          <a:spcPts val="0"/>
                        </a:spcAft>
                        <a:buFont typeface="Symbol" panose="05050102010706020507" pitchFamily="18" charset="2"/>
                        <a:buChar char=""/>
                      </a:pPr>
                      <a:r>
                        <a:rPr lang="en-GB" sz="1000" dirty="0">
                          <a:effectLst/>
                        </a:rPr>
                        <a:t>Identify primary operational risks and mitigation plan</a:t>
                      </a:r>
                    </a:p>
                    <a:p>
                      <a:pPr marL="342900" lvl="0" indent="-342900">
                        <a:lnSpc>
                          <a:spcPct val="107000"/>
                        </a:lnSpc>
                        <a:spcAft>
                          <a:spcPts val="0"/>
                        </a:spcAft>
                        <a:buFont typeface="Symbol" panose="05050102010706020507" pitchFamily="18" charset="2"/>
                        <a:buChar char=""/>
                      </a:pPr>
                      <a:r>
                        <a:rPr lang="en-GB" sz="1000" dirty="0">
                          <a:effectLst/>
                        </a:rPr>
                        <a:t>Identify key internal &amp; external training needs, KPIs and reporting process</a:t>
                      </a:r>
                    </a:p>
                    <a:p>
                      <a:pPr marL="342900" lvl="0" indent="-342900">
                        <a:lnSpc>
                          <a:spcPct val="107000"/>
                        </a:lnSpc>
                        <a:spcAft>
                          <a:spcPts val="0"/>
                        </a:spcAft>
                        <a:buFont typeface="Symbol" panose="05050102010706020507" pitchFamily="18" charset="2"/>
                        <a:buChar char=""/>
                      </a:pPr>
                      <a:r>
                        <a:rPr lang="en-US" sz="1000" dirty="0">
                          <a:effectLst/>
                        </a:rPr>
                        <a:t>Drive all stakeholder responsibilities and communications</a:t>
                      </a:r>
                      <a:endParaRPr lang="en-GB" sz="1000" dirty="0">
                        <a:effectLst/>
                      </a:endParaRPr>
                    </a:p>
                    <a:p>
                      <a:pPr marL="342900" lvl="0" indent="-342900">
                        <a:lnSpc>
                          <a:spcPct val="107000"/>
                        </a:lnSpc>
                        <a:spcAft>
                          <a:spcPts val="0"/>
                        </a:spcAft>
                        <a:buFont typeface="Symbol" panose="05050102010706020507" pitchFamily="18" charset="2"/>
                        <a:buChar char=""/>
                      </a:pPr>
                      <a:r>
                        <a:rPr lang="en-US" sz="1000" dirty="0">
                          <a:effectLst/>
                        </a:rPr>
                        <a:t>Manage regular cross-functional engagement with the customer’s project team</a:t>
                      </a:r>
                    </a:p>
                    <a:p>
                      <a:pPr marL="342900" lvl="0" indent="-342900">
                        <a:lnSpc>
                          <a:spcPct val="107000"/>
                        </a:lnSpc>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Ensure contractual requirements are clearly communicated.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34282" marB="34282">
                    <a:solidFill>
                      <a:srgbClr val="EFD2D1"/>
                    </a:solidFill>
                  </a:tcPr>
                </a:tc>
                <a:tc>
                  <a:txBody>
                    <a:bodyPr/>
                    <a:lstStyle/>
                    <a:p>
                      <a:pPr algn="ctr">
                        <a:lnSpc>
                          <a:spcPct val="107000"/>
                        </a:lnSpc>
                        <a:spcAft>
                          <a:spcPts val="0"/>
                        </a:spcAft>
                      </a:pPr>
                      <a:r>
                        <a:rPr lang="en-US" sz="1000" dirty="0">
                          <a:effectLst/>
                        </a:rPr>
                        <a:t>NAM or Appointed Project Manager</a:t>
                      </a:r>
                      <a:endParaRPr lang="en-GB" sz="1000" dirty="0">
                        <a:effectLst/>
                      </a:endParaRPr>
                    </a:p>
                    <a:p>
                      <a:pPr algn="ctr">
                        <a:lnSpc>
                          <a:spcPct val="107000"/>
                        </a:lnSpc>
                        <a:spcAft>
                          <a:spcPts val="0"/>
                        </a:spcAft>
                      </a:pPr>
                      <a:r>
                        <a:rPr lang="en-U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34282" marB="34282" anchor="ctr">
                    <a:solidFill>
                      <a:srgbClr val="EFD2D1"/>
                    </a:solidFill>
                  </a:tcPr>
                </a:tc>
                <a:tc>
                  <a:txBody>
                    <a:bodyPr/>
                    <a:lstStyle/>
                    <a:p>
                      <a:pPr algn="ctr">
                        <a:lnSpc>
                          <a:spcPct val="107000"/>
                        </a:lnSpc>
                        <a:spcAft>
                          <a:spcPts val="0"/>
                        </a:spcAft>
                      </a:pPr>
                      <a:r>
                        <a:rPr lang="en-US" sz="1000" kern="1200" dirty="0">
                          <a:effectLst/>
                        </a:rPr>
                        <a:t>NAM</a:t>
                      </a:r>
                      <a:endParaRPr lang="en-GB" sz="1000" kern="1200" dirty="0">
                        <a:effectLst/>
                      </a:endParaRPr>
                    </a:p>
                    <a:p>
                      <a:pPr algn="ctr">
                        <a:lnSpc>
                          <a:spcPct val="107000"/>
                        </a:lnSpc>
                        <a:spcAft>
                          <a:spcPts val="0"/>
                        </a:spcAft>
                      </a:pPr>
                      <a:r>
                        <a:rPr lang="en-US" sz="1000" kern="1200" dirty="0">
                          <a:effectLst/>
                        </a:rPr>
                        <a:t> </a:t>
                      </a:r>
                      <a:endParaRPr lang="en-GB" sz="1000" kern="1200" dirty="0">
                        <a:effectLst/>
                      </a:endParaRPr>
                    </a:p>
                    <a:p>
                      <a:pPr algn="ctr">
                        <a:lnSpc>
                          <a:spcPct val="107000"/>
                        </a:lnSpc>
                        <a:spcAft>
                          <a:spcPts val="0"/>
                        </a:spcAft>
                      </a:pPr>
                      <a:r>
                        <a:rPr lang="en-US" sz="1000" kern="1200" dirty="0">
                          <a:effectLst/>
                        </a:rPr>
                        <a:t>  </a:t>
                      </a:r>
                      <a:endParaRPr lang="en-GB"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34282" marB="34282" anchor="ctr">
                    <a:solidFill>
                      <a:srgbClr val="EFD2D1"/>
                    </a:solidFill>
                  </a:tcPr>
                </a:tc>
                <a:tc gridSpan="2">
                  <a:txBody>
                    <a:bodyPr/>
                    <a:lstStyle/>
                    <a:p>
                      <a:pPr algn="ctr">
                        <a:lnSpc>
                          <a:spcPct val="107000"/>
                        </a:lnSpc>
                        <a:spcAft>
                          <a:spcPts val="0"/>
                        </a:spcAft>
                      </a:pPr>
                      <a:r>
                        <a:rPr lang="en-US" sz="1000" dirty="0">
                          <a:effectLst/>
                        </a:rPr>
                        <a:t>Project Team</a:t>
                      </a:r>
                      <a:endParaRPr lang="en-GB" sz="1000" dirty="0">
                        <a:effectLst/>
                      </a:endParaRPr>
                    </a:p>
                    <a:p>
                      <a:pPr algn="ctr">
                        <a:lnSpc>
                          <a:spcPct val="107000"/>
                        </a:lnSpc>
                        <a:spcAft>
                          <a:spcPts val="0"/>
                        </a:spcAft>
                      </a:pPr>
                      <a:r>
                        <a:rPr lang="en-US" sz="1000" dirty="0">
                          <a:effectLst/>
                        </a:rPr>
                        <a:t> </a:t>
                      </a:r>
                      <a:endParaRPr lang="en-GB" sz="1000" dirty="0">
                        <a:effectLst/>
                      </a:endParaRPr>
                    </a:p>
                    <a:p>
                      <a:pPr algn="ctr">
                        <a:lnSpc>
                          <a:spcPct val="107000"/>
                        </a:lnSpc>
                        <a:spcAft>
                          <a:spcPts val="0"/>
                        </a:spcAft>
                      </a:pPr>
                      <a:r>
                        <a:rPr lang="en-US" sz="1000" dirty="0">
                          <a:effectLst/>
                        </a:rPr>
                        <a:t>Lead customer contact, representative and/or FEG Distributor</a:t>
                      </a:r>
                      <a:endParaRPr lang="en-GB" sz="1000" dirty="0">
                        <a:effectLst/>
                      </a:endParaRPr>
                    </a:p>
                    <a:p>
                      <a:pPr algn="ctr">
                        <a:lnSpc>
                          <a:spcPct val="107000"/>
                        </a:lnSpc>
                        <a:spcAft>
                          <a:spcPts val="0"/>
                        </a:spcAft>
                      </a:pPr>
                      <a:r>
                        <a:rPr lang="en-US" sz="1000" dirty="0">
                          <a:effectLst/>
                        </a:rPr>
                        <a:t>Project Team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34282" marB="34282" anchor="ctr">
                    <a:solidFill>
                      <a:srgbClr val="EFD2D1"/>
                    </a:solidFill>
                  </a:tcPr>
                </a:tc>
                <a:tc hMerge="1">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88709087"/>
                  </a:ext>
                </a:extLst>
              </a:tr>
              <a:tr h="971775">
                <a:tc>
                  <a:txBody>
                    <a:bodyPr/>
                    <a:lstStyle/>
                    <a:p>
                      <a:pPr>
                        <a:lnSpc>
                          <a:spcPct val="107000"/>
                        </a:lnSpc>
                        <a:spcAft>
                          <a:spcPts val="0"/>
                        </a:spcAft>
                      </a:pPr>
                      <a:r>
                        <a:rPr lang="en-US" sz="1000" b="1" dirty="0">
                          <a:effectLst/>
                        </a:rPr>
                        <a:t>Operations (refer to detailed operations checklist)</a:t>
                      </a:r>
                      <a:endParaRPr lang="en-GB" sz="1000" b="1" dirty="0">
                        <a:effectLst/>
                      </a:endParaRPr>
                    </a:p>
                    <a:p>
                      <a:pPr marL="342900" lvl="0" indent="-342900">
                        <a:lnSpc>
                          <a:spcPct val="107000"/>
                        </a:lnSpc>
                        <a:spcAft>
                          <a:spcPts val="0"/>
                        </a:spcAft>
                        <a:buFont typeface="Symbol" panose="05050102010706020507" pitchFamily="18" charset="2"/>
                        <a:buChar char=""/>
                      </a:pPr>
                      <a:r>
                        <a:rPr lang="en-US" sz="1000" dirty="0">
                          <a:effectLst/>
                        </a:rPr>
                        <a:t>Is a CEP process involved and is the stage gate process complete </a:t>
                      </a:r>
                    </a:p>
                    <a:p>
                      <a:pPr marL="342900" lvl="0" indent="-342900">
                        <a:lnSpc>
                          <a:spcPct val="107000"/>
                        </a:lnSpc>
                        <a:spcAft>
                          <a:spcPts val="0"/>
                        </a:spcAft>
                        <a:buFont typeface="Symbol" panose="05050102010706020507" pitchFamily="18" charset="2"/>
                        <a:buChar char=""/>
                      </a:pPr>
                      <a:r>
                        <a:rPr lang="en-US" sz="1000" dirty="0">
                          <a:effectLst/>
                        </a:rPr>
                        <a:t>Have all differentiated product elements been communicated through all disciplines</a:t>
                      </a:r>
                      <a:endParaRPr lang="en-GB" sz="1000" dirty="0">
                        <a:effectLst/>
                      </a:endParaRPr>
                    </a:p>
                    <a:p>
                      <a:pPr marL="342900" lvl="0" indent="-342900">
                        <a:lnSpc>
                          <a:spcPct val="107000"/>
                        </a:lnSpc>
                        <a:spcAft>
                          <a:spcPts val="0"/>
                        </a:spcAft>
                        <a:buFont typeface="Symbol" panose="05050102010706020507" pitchFamily="18" charset="2"/>
                        <a:buChar char=""/>
                      </a:pPr>
                      <a:r>
                        <a:rPr lang="en-US" sz="1000" dirty="0">
                          <a:effectLst/>
                        </a:rPr>
                        <a:t>Are capacity requirements clearly understood</a:t>
                      </a:r>
                      <a:endParaRPr lang="en-US" sz="1000" baseline="0" dirty="0">
                        <a:effectLst/>
                      </a:endParaRPr>
                    </a:p>
                    <a:p>
                      <a:pPr marL="342900" lvl="0" indent="-342900">
                        <a:lnSpc>
                          <a:spcPct val="107000"/>
                        </a:lnSpc>
                        <a:spcAft>
                          <a:spcPts val="0"/>
                        </a:spcAft>
                        <a:buFont typeface="Symbol" panose="05050102010706020507" pitchFamily="18" charset="2"/>
                        <a:buChar char=""/>
                      </a:pPr>
                      <a:r>
                        <a:rPr lang="en-US" sz="1000" dirty="0">
                          <a:effectLst/>
                        </a:rPr>
                        <a:t>Are there adequate materials and labour provision to meet customer’s timelines</a:t>
                      </a:r>
                    </a:p>
                    <a:p>
                      <a:pPr marL="342900" lvl="0" indent="-342900">
                        <a:lnSpc>
                          <a:spcPct val="107000"/>
                        </a:lnSpc>
                        <a:spcAft>
                          <a:spcPts val="0"/>
                        </a:spcAft>
                        <a:buFont typeface="Symbol" panose="05050102010706020507" pitchFamily="18" charset="2"/>
                        <a:buChar char=""/>
                      </a:pP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34282" marB="34282">
                    <a:solidFill>
                      <a:srgbClr val="F7EAE9"/>
                    </a:solidFill>
                  </a:tcPr>
                </a:tc>
                <a:tc>
                  <a:txBody>
                    <a:bodyPr/>
                    <a:lstStyle/>
                    <a:p>
                      <a:pPr marL="0" marR="0" indent="0" algn="ctr" defTabSz="914270" rtl="0" eaLnBrk="1" fontAlgn="auto" latinLnBrk="0" hangingPunct="1">
                        <a:lnSpc>
                          <a:spcPct val="100000"/>
                        </a:lnSpc>
                        <a:spcBef>
                          <a:spcPts val="0"/>
                        </a:spcBef>
                        <a:spcAft>
                          <a:spcPts val="0"/>
                        </a:spcAft>
                        <a:buClrTx/>
                        <a:buSzTx/>
                        <a:buFontTx/>
                        <a:buNone/>
                        <a:tabLst/>
                        <a:defRPr/>
                      </a:pPr>
                      <a:r>
                        <a:rPr lang="en-US" sz="1000" dirty="0">
                          <a:effectLst/>
                        </a:rPr>
                        <a:t>Appointed Operations project lead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34282" marB="34282" anchor="ctr">
                    <a:solidFill>
                      <a:srgbClr val="F7EAE9"/>
                    </a:solidFill>
                  </a:tcPr>
                </a:tc>
                <a:tc>
                  <a:txBody>
                    <a:bodyPr/>
                    <a:lstStyle/>
                    <a:p>
                      <a:pPr marL="0" marR="0" indent="0" algn="ctr" defTabSz="914270" rtl="0" eaLnBrk="1" fontAlgn="auto" latinLnBrk="0" hangingPunct="1">
                        <a:lnSpc>
                          <a:spcPct val="100000"/>
                        </a:lnSpc>
                        <a:spcBef>
                          <a:spcPts val="0"/>
                        </a:spcBef>
                        <a:spcAft>
                          <a:spcPts val="0"/>
                        </a:spcAft>
                        <a:buClrTx/>
                        <a:buSzTx/>
                        <a:buFontTx/>
                        <a:buNone/>
                        <a:tabLst/>
                        <a:defRPr/>
                      </a:pPr>
                      <a:r>
                        <a:rPr lang="en-US" sz="1000" kern="1200" dirty="0">
                          <a:effectLst/>
                        </a:rPr>
                        <a:t>NAM</a:t>
                      </a:r>
                      <a:endParaRPr lang="en-GB" sz="1000" kern="1200" dirty="0">
                        <a:effectLst/>
                      </a:endParaRPr>
                    </a:p>
                    <a:p>
                      <a:pPr algn="ctr"/>
                      <a:endParaRPr lang="en-GB"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34282" marB="34282" anchor="ctr">
                    <a:solidFill>
                      <a:srgbClr val="F7EAE9"/>
                    </a:solidFill>
                  </a:tcPr>
                </a:tc>
                <a:tc gridSpan="2">
                  <a:txBody>
                    <a:bodyPr/>
                    <a:lstStyle/>
                    <a:p>
                      <a:pPr marL="0" marR="0" indent="0" algn="ctr" defTabSz="914270" rtl="0" eaLnBrk="1" fontAlgn="auto" latinLnBrk="0" hangingPunct="1">
                        <a:lnSpc>
                          <a:spcPct val="100000"/>
                        </a:lnSpc>
                        <a:spcBef>
                          <a:spcPts val="0"/>
                        </a:spcBef>
                        <a:spcAft>
                          <a:spcPts val="0"/>
                        </a:spcAft>
                        <a:buClrTx/>
                        <a:buSzTx/>
                        <a:buFontTx/>
                        <a:buNone/>
                        <a:tabLst/>
                        <a:defRPr/>
                      </a:pPr>
                      <a:r>
                        <a:rPr lang="en-US" sz="1000" dirty="0">
                          <a:effectLst/>
                        </a:rPr>
                        <a:t>Project Team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34282" marB="34282" anchor="ctr">
                    <a:solidFill>
                      <a:srgbClr val="F7EAE9"/>
                    </a:solidFill>
                  </a:tcPr>
                </a:tc>
                <a:tc hMerge="1">
                  <a:txBody>
                    <a:bodyPr/>
                    <a:lstStyle/>
                    <a:p>
                      <a:pPr marL="0" marR="0" indent="0" algn="l" defTabSz="914270" rtl="0" eaLnBrk="1" fontAlgn="auto" latinLnBrk="0" hangingPunct="1">
                        <a:lnSpc>
                          <a:spcPct val="100000"/>
                        </a:lnSpc>
                        <a:spcBef>
                          <a:spcPts val="0"/>
                        </a:spcBef>
                        <a:spcAft>
                          <a:spcPts val="0"/>
                        </a:spcAft>
                        <a:buClrTx/>
                        <a:buSzTx/>
                        <a:buFontTx/>
                        <a:buNone/>
                        <a:tabLst/>
                        <a:defRP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760054250"/>
                  </a:ext>
                </a:extLst>
              </a:tr>
              <a:tr h="647850">
                <a:tc>
                  <a:txBody>
                    <a:bodyPr/>
                    <a:lstStyle/>
                    <a:p>
                      <a:pPr>
                        <a:lnSpc>
                          <a:spcPct val="107000"/>
                        </a:lnSpc>
                        <a:spcAft>
                          <a:spcPts val="0"/>
                        </a:spcAft>
                      </a:pPr>
                      <a:r>
                        <a:rPr lang="en-US" sz="1000" b="1" dirty="0">
                          <a:effectLst/>
                        </a:rPr>
                        <a:t>Supply (refer to detailed supply checklist)</a:t>
                      </a:r>
                      <a:endParaRPr lang="en-GB" sz="1000" b="1" dirty="0">
                        <a:effectLst/>
                      </a:endParaRPr>
                    </a:p>
                    <a:p>
                      <a:pPr marL="342900" lvl="0" indent="-342900">
                        <a:lnSpc>
                          <a:spcPct val="107000"/>
                        </a:lnSpc>
                        <a:spcAft>
                          <a:spcPts val="0"/>
                        </a:spcAft>
                        <a:buFont typeface="Symbol" panose="05050102010706020507" pitchFamily="18" charset="2"/>
                        <a:buChar char=""/>
                      </a:pPr>
                      <a:r>
                        <a:rPr lang="en-US" sz="1000" dirty="0">
                          <a:effectLst/>
                        </a:rPr>
                        <a:t>Are the supply requirements within our current capabilities</a:t>
                      </a:r>
                      <a:endParaRPr lang="en-GB" sz="1000" dirty="0">
                        <a:effectLst/>
                      </a:endParaRPr>
                    </a:p>
                    <a:p>
                      <a:pPr marL="342900" lvl="0" indent="-342900">
                        <a:lnSpc>
                          <a:spcPct val="107000"/>
                        </a:lnSpc>
                        <a:spcAft>
                          <a:spcPts val="0"/>
                        </a:spcAft>
                        <a:buFont typeface="Symbol" panose="05050102010706020507" pitchFamily="18" charset="2"/>
                        <a:buChar char=""/>
                      </a:pPr>
                      <a:r>
                        <a:rPr lang="en-US" sz="1000" dirty="0">
                          <a:effectLst/>
                        </a:rPr>
                        <a:t>Have all differentiated supply elements been communicated through all disciplines</a:t>
                      </a:r>
                      <a:endParaRPr lang="en-GB" sz="1000" dirty="0">
                        <a:effectLst/>
                      </a:endParaRPr>
                    </a:p>
                  </a:txBody>
                  <a:tcPr marL="68564" marR="68564" marT="34282" marB="34282">
                    <a:solidFill>
                      <a:srgbClr val="EFD2D1"/>
                    </a:solidFill>
                  </a:tcPr>
                </a:tc>
                <a:tc>
                  <a:txBody>
                    <a:bodyPr/>
                    <a:lstStyle/>
                    <a:p>
                      <a:pPr marL="0" marR="0" indent="0" algn="ctr" defTabSz="914270" rtl="0" eaLnBrk="1" fontAlgn="auto" latinLnBrk="0" hangingPunct="1">
                        <a:lnSpc>
                          <a:spcPct val="100000"/>
                        </a:lnSpc>
                        <a:spcBef>
                          <a:spcPts val="0"/>
                        </a:spcBef>
                        <a:spcAft>
                          <a:spcPts val="0"/>
                        </a:spcAft>
                        <a:buClrTx/>
                        <a:buSzTx/>
                        <a:buFontTx/>
                        <a:buNone/>
                        <a:tabLst/>
                        <a:defRPr/>
                      </a:pPr>
                      <a:r>
                        <a:rPr lang="en-US" sz="1000" dirty="0">
                          <a:effectLst/>
                        </a:rPr>
                        <a:t>Appointed Supply project lead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34282" marB="34282" anchor="ctr">
                    <a:solidFill>
                      <a:srgbClr val="EFD2D1"/>
                    </a:solidFill>
                  </a:tcPr>
                </a:tc>
                <a:tc>
                  <a:txBody>
                    <a:bodyPr/>
                    <a:lstStyle/>
                    <a:p>
                      <a:pPr marL="0" marR="0" indent="0" algn="ctr" defTabSz="914270" rtl="0" eaLnBrk="1" fontAlgn="auto" latinLnBrk="0" hangingPunct="1">
                        <a:lnSpc>
                          <a:spcPct val="100000"/>
                        </a:lnSpc>
                        <a:spcBef>
                          <a:spcPts val="0"/>
                        </a:spcBef>
                        <a:spcAft>
                          <a:spcPts val="0"/>
                        </a:spcAft>
                        <a:buClrTx/>
                        <a:buSzTx/>
                        <a:buFontTx/>
                        <a:buNone/>
                        <a:tabLst/>
                        <a:defRPr/>
                      </a:pPr>
                      <a:r>
                        <a:rPr lang="en-US" sz="1000" kern="1200" dirty="0">
                          <a:effectLst/>
                        </a:rPr>
                        <a:t>NAM</a:t>
                      </a:r>
                      <a:endParaRPr lang="en-GB" sz="1000" kern="1200" dirty="0">
                        <a:effectLst/>
                      </a:endParaRPr>
                    </a:p>
                  </a:txBody>
                  <a:tcPr marL="68564" marR="68564" marT="34282" marB="34282" anchor="ctr">
                    <a:solidFill>
                      <a:srgbClr val="EFD2D1"/>
                    </a:solidFill>
                  </a:tcPr>
                </a:tc>
                <a:tc gridSpan="2">
                  <a:txBody>
                    <a:bodyPr/>
                    <a:lstStyle/>
                    <a:p>
                      <a:pPr marL="0" marR="0" indent="0" algn="ctr" defTabSz="914270" rtl="0" eaLnBrk="1" fontAlgn="auto" latinLnBrk="0" hangingPunct="1">
                        <a:lnSpc>
                          <a:spcPct val="100000"/>
                        </a:lnSpc>
                        <a:spcBef>
                          <a:spcPts val="0"/>
                        </a:spcBef>
                        <a:spcAft>
                          <a:spcPts val="0"/>
                        </a:spcAft>
                        <a:buClrTx/>
                        <a:buSzTx/>
                        <a:buFontTx/>
                        <a:buNone/>
                        <a:tabLst/>
                        <a:defRPr/>
                      </a:pPr>
                      <a:r>
                        <a:rPr lang="en-US" sz="1000" dirty="0">
                          <a:effectLst/>
                        </a:rPr>
                        <a:t>Project Team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34282" marB="34282" anchor="ctr">
                    <a:solidFill>
                      <a:srgbClr val="EFD2D1"/>
                    </a:solidFill>
                  </a:tcPr>
                </a:tc>
                <a:tc hMerge="1">
                  <a:txBody>
                    <a:bodyPr/>
                    <a:lstStyle/>
                    <a:p>
                      <a:pPr marL="0" marR="0" indent="0" algn="l" defTabSz="914270" rtl="0" eaLnBrk="1" fontAlgn="auto" latinLnBrk="0" hangingPunct="1">
                        <a:lnSpc>
                          <a:spcPct val="100000"/>
                        </a:lnSpc>
                        <a:spcBef>
                          <a:spcPts val="0"/>
                        </a:spcBef>
                        <a:spcAft>
                          <a:spcPts val="0"/>
                        </a:spcAft>
                        <a:buClrTx/>
                        <a:buSzTx/>
                        <a:buFontTx/>
                        <a:buNone/>
                        <a:tabLst/>
                        <a:defRP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301884992"/>
                  </a:ext>
                </a:extLst>
              </a:tr>
              <a:tr h="684689">
                <a:tc>
                  <a:txBody>
                    <a:bodyPr/>
                    <a:lstStyle/>
                    <a:p>
                      <a:pPr>
                        <a:lnSpc>
                          <a:spcPct val="107000"/>
                        </a:lnSpc>
                        <a:spcAft>
                          <a:spcPts val="0"/>
                        </a:spcAft>
                      </a:pPr>
                      <a:r>
                        <a:rPr lang="en-US" sz="1000" b="1" dirty="0">
                          <a:effectLst/>
                        </a:rPr>
                        <a:t>Aftersales (refer to detailed aftersales checklist)</a:t>
                      </a:r>
                      <a:endParaRPr lang="en-GB" sz="1000" b="1" dirty="0">
                        <a:effectLst/>
                      </a:endParaRPr>
                    </a:p>
                    <a:p>
                      <a:pPr marL="342900" lvl="0" indent="-342900">
                        <a:lnSpc>
                          <a:spcPct val="107000"/>
                        </a:lnSpc>
                        <a:spcAft>
                          <a:spcPts val="0"/>
                        </a:spcAft>
                        <a:buFont typeface="Symbol" panose="05050102010706020507" pitchFamily="18" charset="2"/>
                        <a:buChar char=""/>
                      </a:pPr>
                      <a:r>
                        <a:rPr lang="en-US" sz="1000" dirty="0">
                          <a:effectLst/>
                        </a:rPr>
                        <a:t>Have all differentiated service elements been communicated through all disciplines</a:t>
                      </a:r>
                      <a:endParaRPr lang="en-GB" sz="1000" dirty="0">
                        <a:effectLst/>
                      </a:endParaRPr>
                    </a:p>
                    <a:p>
                      <a:pPr marL="342900" lvl="0" indent="-342900">
                        <a:lnSpc>
                          <a:spcPct val="107000"/>
                        </a:lnSpc>
                        <a:spcAft>
                          <a:spcPts val="0"/>
                        </a:spcAft>
                        <a:buFont typeface="Symbol" panose="05050102010706020507" pitchFamily="18" charset="2"/>
                        <a:buChar char=""/>
                      </a:pPr>
                      <a:r>
                        <a:rPr lang="en-US" sz="1000" dirty="0">
                          <a:effectLst/>
                        </a:rPr>
                        <a:t>Are warranty terms and aftersales service requirements understood across all territories</a:t>
                      </a:r>
                      <a:endParaRPr lang="en-GB" sz="1000" dirty="0"/>
                    </a:p>
                  </a:txBody>
                  <a:tcPr marL="68564" marR="68564" marT="34282" marB="34282">
                    <a:solidFill>
                      <a:srgbClr val="F7EAE9"/>
                    </a:solidFill>
                  </a:tcPr>
                </a:tc>
                <a:tc>
                  <a:txBody>
                    <a:bodyPr/>
                    <a:lstStyle/>
                    <a:p>
                      <a:pPr marL="0" marR="0" indent="0" algn="ctr" defTabSz="914270" rtl="0" eaLnBrk="1" fontAlgn="auto" latinLnBrk="0" hangingPunct="1">
                        <a:lnSpc>
                          <a:spcPct val="100000"/>
                        </a:lnSpc>
                        <a:spcBef>
                          <a:spcPts val="0"/>
                        </a:spcBef>
                        <a:spcAft>
                          <a:spcPts val="0"/>
                        </a:spcAft>
                        <a:buClrTx/>
                        <a:buSzTx/>
                        <a:buFontTx/>
                        <a:buNone/>
                        <a:tabLst/>
                        <a:defRPr/>
                      </a:pPr>
                      <a:r>
                        <a:rPr lang="en-US" sz="1000" dirty="0">
                          <a:effectLst/>
                        </a:rPr>
                        <a:t>Appointed Aftersales project lead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34282" marB="34282" anchor="ctr">
                    <a:solidFill>
                      <a:srgbClr val="F7EAE9"/>
                    </a:solidFill>
                  </a:tcPr>
                </a:tc>
                <a:tc>
                  <a:txBody>
                    <a:bodyPr/>
                    <a:lstStyle/>
                    <a:p>
                      <a:pPr marL="0" marR="0" indent="0" algn="ctr" defTabSz="914270" rtl="0" eaLnBrk="1" fontAlgn="auto" latinLnBrk="0" hangingPunct="1">
                        <a:lnSpc>
                          <a:spcPct val="100000"/>
                        </a:lnSpc>
                        <a:spcBef>
                          <a:spcPts val="0"/>
                        </a:spcBef>
                        <a:spcAft>
                          <a:spcPts val="0"/>
                        </a:spcAft>
                        <a:buClrTx/>
                        <a:buSzTx/>
                        <a:buFontTx/>
                        <a:buNone/>
                        <a:tabLst/>
                        <a:defRPr/>
                      </a:pPr>
                      <a:r>
                        <a:rPr lang="en-US" sz="1000" kern="1200" dirty="0">
                          <a:effectLst/>
                        </a:rPr>
                        <a:t>NAM</a:t>
                      </a:r>
                      <a:endParaRPr lang="en-GB" sz="1000" kern="1200" dirty="0">
                        <a:effectLst/>
                      </a:endParaRPr>
                    </a:p>
                  </a:txBody>
                  <a:tcPr marL="68564" marR="68564" marT="34282" marB="34282" anchor="ctr">
                    <a:solidFill>
                      <a:srgbClr val="F7EAE9"/>
                    </a:solidFill>
                  </a:tcPr>
                </a:tc>
                <a:tc gridSpan="2">
                  <a:txBody>
                    <a:bodyPr/>
                    <a:lstStyle/>
                    <a:p>
                      <a:pPr marL="0" marR="0" indent="0" algn="ctr" defTabSz="914270" rtl="0" eaLnBrk="1" fontAlgn="auto" latinLnBrk="0" hangingPunct="1">
                        <a:lnSpc>
                          <a:spcPct val="100000"/>
                        </a:lnSpc>
                        <a:spcBef>
                          <a:spcPts val="0"/>
                        </a:spcBef>
                        <a:spcAft>
                          <a:spcPts val="0"/>
                        </a:spcAft>
                        <a:buClrTx/>
                        <a:buSzTx/>
                        <a:buFontTx/>
                        <a:buNone/>
                        <a:tabLst/>
                        <a:defRPr/>
                      </a:pPr>
                      <a:r>
                        <a:rPr lang="en-US" sz="1000" dirty="0">
                          <a:effectLst/>
                        </a:rPr>
                        <a:t>Project Team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34282" marB="34282" anchor="ctr">
                    <a:solidFill>
                      <a:srgbClr val="F7EAE9"/>
                    </a:solidFill>
                  </a:tcPr>
                </a:tc>
                <a:tc hMerge="1">
                  <a:txBody>
                    <a:bodyPr/>
                    <a:lstStyle/>
                    <a:p>
                      <a:pPr marL="0" marR="0" indent="0" algn="l" defTabSz="914270" rtl="0" eaLnBrk="1" fontAlgn="auto" latinLnBrk="0" hangingPunct="1">
                        <a:lnSpc>
                          <a:spcPct val="100000"/>
                        </a:lnSpc>
                        <a:spcBef>
                          <a:spcPts val="0"/>
                        </a:spcBef>
                        <a:spcAft>
                          <a:spcPts val="0"/>
                        </a:spcAft>
                        <a:buClrTx/>
                        <a:buSzTx/>
                        <a:buFontTx/>
                        <a:buNone/>
                        <a:tabLst/>
                        <a:defRP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438819607"/>
                  </a:ext>
                </a:extLst>
              </a:tr>
            </a:tbl>
          </a:graphicData>
        </a:graphic>
      </p:graphicFrame>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47</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5.1: CHECKLIST</a:t>
            </a:r>
          </a:p>
        </p:txBody>
      </p:sp>
    </p:spTree>
    <p:extLst>
      <p:ext uri="{BB962C8B-B14F-4D97-AF65-F5344CB8AC3E}">
        <p14:creationId xmlns:p14="http://schemas.microsoft.com/office/powerpoint/2010/main" val="113159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48</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5.2: CHECKLIST</a:t>
            </a:r>
          </a:p>
        </p:txBody>
      </p:sp>
      <p:graphicFrame>
        <p:nvGraphicFramePr>
          <p:cNvPr id="7" name="Content Placeholder 4"/>
          <p:cNvGraphicFramePr>
            <a:graphicFrameLocks/>
          </p:cNvGraphicFramePr>
          <p:nvPr>
            <p:extLst>
              <p:ext uri="{D42A27DB-BD31-4B8C-83A1-F6EECF244321}">
                <p14:modId xmlns:p14="http://schemas.microsoft.com/office/powerpoint/2010/main" val="3379296560"/>
              </p:ext>
            </p:extLst>
          </p:nvPr>
        </p:nvGraphicFramePr>
        <p:xfrm>
          <a:off x="152157" y="754905"/>
          <a:ext cx="8839686" cy="4085945"/>
        </p:xfrm>
        <a:graphic>
          <a:graphicData uri="http://schemas.openxmlformats.org/drawingml/2006/table">
            <a:tbl>
              <a:tblPr firstRow="1" bandRow="1">
                <a:tableStyleId>{21E4AEA4-8DFA-4A89-87EB-49C32662AFE0}</a:tableStyleId>
              </a:tblPr>
              <a:tblGrid>
                <a:gridCol w="4526494">
                  <a:extLst>
                    <a:ext uri="{9D8B030D-6E8A-4147-A177-3AD203B41FA5}">
                      <a16:colId xmlns:a16="http://schemas.microsoft.com/office/drawing/2014/main" val="566450057"/>
                    </a:ext>
                  </a:extLst>
                </a:gridCol>
                <a:gridCol w="1078298">
                  <a:extLst>
                    <a:ext uri="{9D8B030D-6E8A-4147-A177-3AD203B41FA5}">
                      <a16:colId xmlns:a16="http://schemas.microsoft.com/office/drawing/2014/main" val="3349010375"/>
                    </a:ext>
                  </a:extLst>
                </a:gridCol>
                <a:gridCol w="1078298">
                  <a:extLst>
                    <a:ext uri="{9D8B030D-6E8A-4147-A177-3AD203B41FA5}">
                      <a16:colId xmlns:a16="http://schemas.microsoft.com/office/drawing/2014/main" val="749217281"/>
                    </a:ext>
                  </a:extLst>
                </a:gridCol>
                <a:gridCol w="1078298">
                  <a:extLst>
                    <a:ext uri="{9D8B030D-6E8A-4147-A177-3AD203B41FA5}">
                      <a16:colId xmlns:a16="http://schemas.microsoft.com/office/drawing/2014/main" val="37533772"/>
                    </a:ext>
                  </a:extLst>
                </a:gridCol>
                <a:gridCol w="1078298">
                  <a:extLst>
                    <a:ext uri="{9D8B030D-6E8A-4147-A177-3AD203B41FA5}">
                      <a16:colId xmlns:a16="http://schemas.microsoft.com/office/drawing/2014/main" val="410798770"/>
                    </a:ext>
                  </a:extLst>
                </a:gridCol>
              </a:tblGrid>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tc>
                <a:extLst>
                  <a:ext uri="{0D108BD9-81ED-4DB2-BD59-A6C34878D82A}">
                    <a16:rowId xmlns:a16="http://schemas.microsoft.com/office/drawing/2014/main" val="3031914599"/>
                  </a:ext>
                </a:extLst>
              </a:tr>
              <a:tr h="574510">
                <a:tc>
                  <a:txBody>
                    <a:bodyPr/>
                    <a:lstStyle/>
                    <a:p>
                      <a:pPr marL="0" lvl="0" indent="0" algn="l" defTabSz="914270" rtl="0" eaLnBrk="1" latinLnBrk="0" hangingPunct="1">
                        <a:lnSpc>
                          <a:spcPct val="107000"/>
                        </a:lnSpc>
                        <a:spcAft>
                          <a:spcPts val="0"/>
                        </a:spcAft>
                        <a:buFont typeface="Symbol" panose="05050102010706020507" pitchFamily="18" charset="2"/>
                        <a:buNone/>
                      </a:pPr>
                      <a:r>
                        <a:rPr lang="en-US" sz="1000" b="1" kern="1200" dirty="0">
                          <a:effectLst/>
                        </a:rPr>
                        <a:t>Inside Out Data Analysis</a:t>
                      </a:r>
                    </a:p>
                    <a:p>
                      <a:pPr marL="0" lvl="0" indent="0" algn="l" defTabSz="914270" rtl="0" eaLnBrk="1" latinLnBrk="0" hangingPunct="1">
                        <a:lnSpc>
                          <a:spcPct val="107000"/>
                        </a:lnSpc>
                        <a:spcAft>
                          <a:spcPts val="0"/>
                        </a:spcAft>
                        <a:buFont typeface="Symbol" panose="05050102010706020507" pitchFamily="18" charset="2"/>
                        <a:buNone/>
                      </a:pPr>
                      <a:r>
                        <a:rPr lang="en-US" sz="1000" kern="1200" dirty="0">
                          <a:effectLst/>
                        </a:rPr>
                        <a:t>Establish key inside out data requirements to give early indication of performance.  Including (but not limited to:)</a:t>
                      </a:r>
                    </a:p>
                  </a:txBody>
                  <a:tcPr marL="68564" marR="68564" marT="34282" marB="34282">
                    <a:solidFill>
                      <a:srgbClr val="EFD2D1"/>
                    </a:solidFill>
                  </a:tcPr>
                </a:tc>
                <a:tc>
                  <a:txBody>
                    <a:bodyPr/>
                    <a:lstStyle/>
                    <a:p>
                      <a:pPr marL="0" lvl="0" indent="0" algn="ctr" defTabSz="914270" rtl="0" eaLnBrk="1" latinLnBrk="0" hangingPunct="1">
                        <a:lnSpc>
                          <a:spcPct val="107000"/>
                        </a:lnSpc>
                        <a:spcAft>
                          <a:spcPts val="0"/>
                        </a:spcAft>
                        <a:buFont typeface="Symbol" panose="05050102010706020507" pitchFamily="18" charset="2"/>
                        <a:buNone/>
                      </a:pPr>
                      <a:r>
                        <a:rPr lang="en-US" sz="1000" kern="1200" dirty="0">
                          <a:effectLst/>
                        </a:rPr>
                        <a:t>Customer Care Team / NAM</a:t>
                      </a:r>
                      <a:endParaRPr lang="en-GB" sz="1000" kern="1200" dirty="0">
                        <a:solidFill>
                          <a:schemeClr val="tx1"/>
                        </a:solidFill>
                        <a:effectLst/>
                        <a:latin typeface="+mn-lt"/>
                        <a:ea typeface="+mn-ea"/>
                        <a:cs typeface="+mn-cs"/>
                      </a:endParaRPr>
                    </a:p>
                  </a:txBody>
                  <a:tcPr marL="68564" marR="68564" marT="34282" marB="34282" anchor="ctr">
                    <a:solidFill>
                      <a:srgbClr val="EFD2D1"/>
                    </a:solidFill>
                  </a:tcPr>
                </a:tc>
                <a:tc>
                  <a:txBody>
                    <a:bodyPr/>
                    <a:lstStyle/>
                    <a:p>
                      <a:pPr algn="ctr">
                        <a:lnSpc>
                          <a:spcPct val="107000"/>
                        </a:lnSpc>
                        <a:spcAft>
                          <a:spcPts val="0"/>
                        </a:spcAft>
                      </a:pPr>
                      <a:r>
                        <a:rPr lang="en-US" sz="1000" dirty="0">
                          <a:effectLst/>
                        </a:rPr>
                        <a:t>NAM</a:t>
                      </a:r>
                      <a:endParaRPr lang="en-GB" sz="1000" dirty="0">
                        <a:effectLst/>
                      </a:endParaRPr>
                    </a:p>
                  </a:txBody>
                  <a:tcPr marL="68564" marR="68564" marT="34282" marB="34282" anchor="ctr">
                    <a:solidFill>
                      <a:srgbClr val="EFD2D1"/>
                    </a:solidFill>
                  </a:tcPr>
                </a:tc>
                <a:tc>
                  <a:txBody>
                    <a:bodyPr/>
                    <a:lstStyle/>
                    <a:p>
                      <a:pPr marL="0" lvl="0" indent="0" algn="ctr" defTabSz="914270" rtl="0" eaLnBrk="1" latinLnBrk="0" hangingPunct="1">
                        <a:lnSpc>
                          <a:spcPct val="107000"/>
                        </a:lnSpc>
                        <a:spcAft>
                          <a:spcPts val="0"/>
                        </a:spcAft>
                        <a:buFont typeface="Symbol" panose="05050102010706020507" pitchFamily="18" charset="2"/>
                        <a:buNone/>
                      </a:pPr>
                      <a:r>
                        <a:rPr lang="en-US" sz="1000" kern="1200" dirty="0">
                          <a:effectLst/>
                        </a:rPr>
                        <a:t>Project Team</a:t>
                      </a:r>
                      <a:endParaRPr lang="en-GB" sz="1000" kern="1200" dirty="0">
                        <a:effectLst/>
                      </a:endParaRPr>
                    </a:p>
                  </a:txBody>
                  <a:tcPr marL="68564" marR="68564" marT="34282" marB="34282" anchor="ctr">
                    <a:solidFill>
                      <a:srgbClr val="EFD2D1"/>
                    </a:solidFill>
                  </a:tcPr>
                </a:tc>
                <a:tc>
                  <a:txBody>
                    <a:bodyPr/>
                    <a:lstStyle/>
                    <a:p>
                      <a:pPr marL="0" marR="0" lvl="0" indent="0" algn="ctr"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kern="1200" dirty="0">
                          <a:effectLst/>
                        </a:rPr>
                        <a:t>Project Team</a:t>
                      </a:r>
                      <a:endParaRPr lang="en-GB" sz="1000" kern="1200" dirty="0">
                        <a:effectLst/>
                      </a:endParaRPr>
                    </a:p>
                  </a:txBody>
                  <a:tcPr marL="68564" marR="68564" marT="34282" marB="34282" anchor="ctr">
                    <a:solidFill>
                      <a:srgbClr val="EFD2D1"/>
                    </a:solidFill>
                  </a:tcPr>
                </a:tc>
                <a:extLst>
                  <a:ext uri="{0D108BD9-81ED-4DB2-BD59-A6C34878D82A}">
                    <a16:rowId xmlns:a16="http://schemas.microsoft.com/office/drawing/2014/main" val="2488709087"/>
                  </a:ext>
                </a:extLst>
              </a:tr>
              <a:tr h="916855">
                <a:tc>
                  <a:txBody>
                    <a:bodyPr/>
                    <a:lstStyle/>
                    <a:p>
                      <a:pPr marL="0" lvl="0" indent="0" algn="l" defTabSz="914270" rtl="0" eaLnBrk="1" latinLnBrk="0" hangingPunct="1">
                        <a:lnSpc>
                          <a:spcPct val="107000"/>
                        </a:lnSpc>
                        <a:spcAft>
                          <a:spcPts val="0"/>
                        </a:spcAft>
                        <a:buFont typeface="Symbol" panose="05050102010706020507" pitchFamily="18" charset="2"/>
                        <a:buNone/>
                      </a:pPr>
                      <a:r>
                        <a:rPr lang="en-US" sz="1000" u="sng" kern="1200" dirty="0">
                          <a:effectLst/>
                        </a:rPr>
                        <a:t>Short term feedback (0-30</a:t>
                      </a:r>
                      <a:r>
                        <a:rPr lang="en-US" sz="1000" u="sng" kern="1200" baseline="0" dirty="0">
                          <a:effectLst/>
                        </a:rPr>
                        <a:t> days)</a:t>
                      </a:r>
                      <a:endParaRPr lang="en-GB" sz="1000" u="sng" kern="1200" dirty="0">
                        <a:effectLst/>
                      </a:endParaRPr>
                    </a:p>
                    <a:p>
                      <a:pPr marL="342900" lvl="0" indent="-342900" algn="l" defTabSz="914270" rtl="0" eaLnBrk="1" latinLnBrk="0" hangingPunct="1">
                        <a:lnSpc>
                          <a:spcPct val="107000"/>
                        </a:lnSpc>
                        <a:spcAft>
                          <a:spcPts val="0"/>
                        </a:spcAft>
                        <a:buFont typeface="Symbol" panose="05050102010706020507" pitchFamily="18" charset="2"/>
                        <a:buChar char=""/>
                      </a:pPr>
                      <a:r>
                        <a:rPr lang="en-US" sz="1000" kern="1200" dirty="0">
                          <a:effectLst/>
                        </a:rPr>
                        <a:t>On time delivery %</a:t>
                      </a:r>
                    </a:p>
                    <a:p>
                      <a:pPr marL="342900" lvl="0" indent="-342900" algn="l" defTabSz="914270" rtl="0" eaLnBrk="1" latinLnBrk="0" hangingPunct="1">
                        <a:lnSpc>
                          <a:spcPct val="107000"/>
                        </a:lnSpc>
                        <a:spcAft>
                          <a:spcPts val="0"/>
                        </a:spcAft>
                        <a:buFont typeface="Symbol" panose="05050102010706020507" pitchFamily="18" charset="2"/>
                        <a:buChar char=""/>
                      </a:pPr>
                      <a:r>
                        <a:rPr lang="en-US" sz="1000" kern="1200" dirty="0">
                          <a:effectLst/>
                        </a:rPr>
                        <a:t>Install completion</a:t>
                      </a:r>
                      <a:endParaRPr lang="en-GB" sz="1000" kern="1200" dirty="0">
                        <a:effectLst/>
                      </a:endParaRPr>
                    </a:p>
                    <a:p>
                      <a:pPr marL="342900" lvl="0" indent="-342900" algn="l" defTabSz="914270" rtl="0" eaLnBrk="1" latinLnBrk="0" hangingPunct="1">
                        <a:lnSpc>
                          <a:spcPct val="107000"/>
                        </a:lnSpc>
                        <a:spcAft>
                          <a:spcPts val="0"/>
                        </a:spcAft>
                        <a:buFont typeface="Symbol" panose="05050102010706020507" pitchFamily="18" charset="2"/>
                        <a:buChar char=""/>
                      </a:pPr>
                      <a:r>
                        <a:rPr lang="en-US" sz="1000" kern="1200" dirty="0">
                          <a:effectLst/>
                        </a:rPr>
                        <a:t>Customer reject %</a:t>
                      </a:r>
                      <a:endParaRPr lang="en-GB" sz="1000" kern="1200" dirty="0">
                        <a:effectLst/>
                      </a:endParaRPr>
                    </a:p>
                    <a:p>
                      <a:pPr marL="342900" lvl="0" indent="-342900" algn="l" defTabSz="914270" rtl="0" eaLnBrk="1" latinLnBrk="0" hangingPunct="1">
                        <a:lnSpc>
                          <a:spcPct val="107000"/>
                        </a:lnSpc>
                        <a:spcAft>
                          <a:spcPts val="0"/>
                        </a:spcAft>
                        <a:buFont typeface="Symbol" panose="05050102010706020507" pitchFamily="18" charset="2"/>
                        <a:buChar char=""/>
                      </a:pPr>
                      <a:r>
                        <a:rPr lang="en-US" sz="1000" kern="1200" dirty="0">
                          <a:effectLst/>
                        </a:rPr>
                        <a:t>CEP failure correction response time</a:t>
                      </a:r>
                    </a:p>
                  </a:txBody>
                  <a:tcPr marL="68564" marR="68564" marT="34282" marB="34282">
                    <a:solidFill>
                      <a:srgbClr val="F7EAE9"/>
                    </a:solidFill>
                  </a:tcPr>
                </a:tc>
                <a:tc>
                  <a:txBody>
                    <a:bodyPr/>
                    <a:lstStyle/>
                    <a:p>
                      <a:pPr marL="0" lvl="0" indent="0" algn="ctr" defTabSz="914270" rtl="0" eaLnBrk="1" latinLnBrk="0" hangingPunct="1">
                        <a:lnSpc>
                          <a:spcPct val="107000"/>
                        </a:lnSpc>
                        <a:spcAft>
                          <a:spcPts val="0"/>
                        </a:spcAft>
                        <a:buFont typeface="Symbol" panose="05050102010706020507" pitchFamily="18" charset="2"/>
                        <a:buNone/>
                      </a:pPr>
                      <a:r>
                        <a:rPr lang="en-US" sz="1000" kern="1200" dirty="0">
                          <a:effectLst/>
                        </a:rPr>
                        <a:t>Customer Care Team / NAM</a:t>
                      </a:r>
                      <a:endParaRPr lang="en-GB" sz="1000" kern="1200" dirty="0">
                        <a:solidFill>
                          <a:schemeClr val="tx1"/>
                        </a:solidFill>
                        <a:effectLst/>
                        <a:latin typeface="+mn-lt"/>
                        <a:ea typeface="+mn-ea"/>
                        <a:cs typeface="+mn-cs"/>
                      </a:endParaRPr>
                    </a:p>
                  </a:txBody>
                  <a:tcPr marL="68564" marR="68564" marT="34282" marB="34282" anchor="ctr">
                    <a:solidFill>
                      <a:srgbClr val="F7EAE9"/>
                    </a:solidFill>
                  </a:tcPr>
                </a:tc>
                <a:tc>
                  <a:txBody>
                    <a:bodyPr/>
                    <a:lstStyle/>
                    <a:p>
                      <a:pPr algn="ctr">
                        <a:lnSpc>
                          <a:spcPct val="107000"/>
                        </a:lnSpc>
                        <a:spcAft>
                          <a:spcPts val="0"/>
                        </a:spcAft>
                      </a:pPr>
                      <a:r>
                        <a:rPr lang="en-US" sz="1000" dirty="0">
                          <a:effectLst/>
                        </a:rPr>
                        <a:t>NAM</a:t>
                      </a:r>
                      <a:endParaRPr lang="en-GB" sz="1000" dirty="0">
                        <a:effectLst/>
                      </a:endParaRPr>
                    </a:p>
                  </a:txBody>
                  <a:tcPr marL="68564" marR="68564" marT="34282" marB="34282" anchor="ctr">
                    <a:solidFill>
                      <a:srgbClr val="F7EAE9"/>
                    </a:solidFill>
                  </a:tcPr>
                </a:tc>
                <a:tc>
                  <a:txBody>
                    <a:bodyPr/>
                    <a:lstStyle/>
                    <a:p>
                      <a:pPr marL="0" lvl="0" indent="0" algn="ctr" defTabSz="914270" rtl="0" eaLnBrk="1" latinLnBrk="0" hangingPunct="1">
                        <a:lnSpc>
                          <a:spcPct val="107000"/>
                        </a:lnSpc>
                        <a:spcAft>
                          <a:spcPts val="0"/>
                        </a:spcAft>
                        <a:buFont typeface="Symbol" panose="05050102010706020507" pitchFamily="18" charset="2"/>
                        <a:buNone/>
                      </a:pPr>
                      <a:r>
                        <a:rPr lang="en-US" sz="1000" kern="1200" dirty="0">
                          <a:effectLst/>
                        </a:rPr>
                        <a:t>Project Team</a:t>
                      </a:r>
                      <a:endParaRPr lang="en-GB" sz="1000" kern="1200" dirty="0">
                        <a:effectLst/>
                      </a:endParaRPr>
                    </a:p>
                  </a:txBody>
                  <a:tcPr marL="68564" marR="68564" marT="34282" marB="34282" anchor="ctr">
                    <a:solidFill>
                      <a:srgbClr val="F7EAE9"/>
                    </a:solidFill>
                  </a:tcPr>
                </a:tc>
                <a:tc>
                  <a:txBody>
                    <a:bodyPr/>
                    <a:lstStyle/>
                    <a:p>
                      <a:pPr marL="0" marR="0" lvl="0" indent="0" algn="ctr"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kern="1200" dirty="0">
                          <a:effectLst/>
                        </a:rPr>
                        <a:t>Project Team</a:t>
                      </a:r>
                      <a:endParaRPr lang="en-GB" sz="1000" kern="1200" dirty="0">
                        <a:effectLst/>
                      </a:endParaRPr>
                    </a:p>
                  </a:txBody>
                  <a:tcPr marL="68564" marR="68564" marT="34282" marB="34282" anchor="ctr">
                    <a:solidFill>
                      <a:srgbClr val="F7EAE9"/>
                    </a:solidFill>
                  </a:tcPr>
                </a:tc>
                <a:extLst>
                  <a:ext uri="{0D108BD9-81ED-4DB2-BD59-A6C34878D82A}">
                    <a16:rowId xmlns:a16="http://schemas.microsoft.com/office/drawing/2014/main" val="377716071"/>
                  </a:ext>
                </a:extLst>
              </a:tr>
              <a:tr h="1825868">
                <a:tc>
                  <a:txBody>
                    <a:bodyPr/>
                    <a:lstStyle/>
                    <a:p>
                      <a:pPr marL="0" lvl="0" indent="0" algn="l" defTabSz="914270" rtl="0" eaLnBrk="1" latinLnBrk="0" hangingPunct="1">
                        <a:lnSpc>
                          <a:spcPct val="107000"/>
                        </a:lnSpc>
                        <a:spcAft>
                          <a:spcPts val="0"/>
                        </a:spcAft>
                        <a:buFont typeface="Symbol" panose="05050102010706020507" pitchFamily="18" charset="2"/>
                        <a:buNone/>
                      </a:pPr>
                      <a:r>
                        <a:rPr lang="en-US" sz="1000" u="sng" kern="1200" dirty="0">
                          <a:effectLst/>
                        </a:rPr>
                        <a:t>Mid</a:t>
                      </a:r>
                      <a:r>
                        <a:rPr lang="en-US" sz="1000" u="sng" kern="1200" baseline="0" dirty="0">
                          <a:effectLst/>
                        </a:rPr>
                        <a:t> term feedback (30 days +)</a:t>
                      </a:r>
                      <a:endParaRPr lang="en-GB" sz="1000" u="sng" kern="1200" dirty="0">
                        <a:effectLst/>
                      </a:endParaRPr>
                    </a:p>
                    <a:p>
                      <a:pPr marL="342900" lvl="0" indent="-342900" algn="l" defTabSz="914270" rtl="0" eaLnBrk="1" latinLnBrk="0" hangingPunct="1">
                        <a:lnSpc>
                          <a:spcPct val="107000"/>
                        </a:lnSpc>
                        <a:spcAft>
                          <a:spcPts val="0"/>
                        </a:spcAft>
                        <a:buFont typeface="Symbol" panose="05050102010706020507" pitchFamily="18" charset="2"/>
                        <a:buChar char=""/>
                      </a:pPr>
                      <a:r>
                        <a:rPr lang="en-US" sz="1000" kern="1200" dirty="0">
                          <a:effectLst/>
                        </a:rPr>
                        <a:t>On time delivery %</a:t>
                      </a:r>
                      <a:endParaRPr lang="en-GB" sz="1000" kern="1200" dirty="0">
                        <a:effectLst/>
                      </a:endParaRPr>
                    </a:p>
                    <a:p>
                      <a:pPr marL="342900" lvl="0" indent="-342900" algn="l" defTabSz="914270" rtl="0" eaLnBrk="1" latinLnBrk="0" hangingPunct="1">
                        <a:lnSpc>
                          <a:spcPct val="107000"/>
                        </a:lnSpc>
                        <a:spcAft>
                          <a:spcPts val="0"/>
                        </a:spcAft>
                        <a:buFont typeface="Symbol" panose="05050102010706020507" pitchFamily="18" charset="2"/>
                        <a:buChar char=""/>
                      </a:pPr>
                      <a:r>
                        <a:rPr lang="en-US" sz="1000" kern="1200" dirty="0">
                          <a:effectLst/>
                        </a:rPr>
                        <a:t>Customer reject %</a:t>
                      </a:r>
                      <a:endParaRPr lang="en-GB" sz="1000" kern="1200" dirty="0">
                        <a:effectLst/>
                      </a:endParaRPr>
                    </a:p>
                    <a:p>
                      <a:pPr marL="342900" lvl="0" indent="-342900" algn="l" defTabSz="914270" rtl="0" eaLnBrk="1" latinLnBrk="0" hangingPunct="1">
                        <a:lnSpc>
                          <a:spcPct val="107000"/>
                        </a:lnSpc>
                        <a:spcAft>
                          <a:spcPts val="0"/>
                        </a:spcAft>
                        <a:buFont typeface="Symbol" panose="05050102010706020507" pitchFamily="18" charset="2"/>
                        <a:buChar char=""/>
                      </a:pPr>
                      <a:r>
                        <a:rPr lang="en-US" sz="1000" kern="1200" dirty="0">
                          <a:effectLst/>
                        </a:rPr>
                        <a:t>CEP failure correction response time</a:t>
                      </a:r>
                    </a:p>
                    <a:p>
                      <a:pPr marL="342900" marR="0" lvl="0" indent="-342900" algn="l" defTabSz="91427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000" kern="1200" dirty="0">
                          <a:effectLst/>
                        </a:rPr>
                        <a:t>Warranty failure %</a:t>
                      </a:r>
                    </a:p>
                    <a:p>
                      <a:pPr marL="342900" marR="0" lvl="0" indent="-342900" algn="l" defTabSz="91427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000" kern="1200" dirty="0">
                          <a:effectLst/>
                        </a:rPr>
                        <a:t>Average</a:t>
                      </a:r>
                      <a:r>
                        <a:rPr lang="en-US" sz="1000" kern="1200" baseline="0" dirty="0">
                          <a:effectLst/>
                        </a:rPr>
                        <a:t> response time</a:t>
                      </a:r>
                    </a:p>
                    <a:p>
                      <a:pPr marL="342900" marR="0" lvl="0" indent="-342900" algn="l" defTabSz="91427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000" kern="1200" dirty="0">
                          <a:effectLst/>
                        </a:rPr>
                        <a:t>First call completion %</a:t>
                      </a:r>
                      <a:endParaRPr lang="en-GB" sz="1000" kern="1200" dirty="0">
                        <a:effectLst/>
                      </a:endParaRPr>
                    </a:p>
                    <a:p>
                      <a:pPr marL="342900" lvl="0" indent="-342900" algn="l" defTabSz="914270" rtl="0" eaLnBrk="1" latinLnBrk="0" hangingPunct="1">
                        <a:lnSpc>
                          <a:spcPct val="107000"/>
                        </a:lnSpc>
                        <a:spcAft>
                          <a:spcPts val="0"/>
                        </a:spcAft>
                        <a:buFont typeface="Symbol" panose="05050102010706020507" pitchFamily="18" charset="2"/>
                        <a:buChar char=""/>
                      </a:pPr>
                      <a:r>
                        <a:rPr lang="en-US" sz="1000" kern="1200" dirty="0">
                          <a:effectLst/>
                        </a:rPr>
                        <a:t>Average time to complete repair</a:t>
                      </a:r>
                      <a:endParaRPr lang="en-GB" sz="1000" kern="1200" dirty="0">
                        <a:effectLst/>
                      </a:endParaRPr>
                    </a:p>
                    <a:p>
                      <a:pPr marL="342900" lvl="0" indent="-342900" algn="l" defTabSz="914270" rtl="0" eaLnBrk="1" latinLnBrk="0" hangingPunct="1">
                        <a:lnSpc>
                          <a:spcPct val="107000"/>
                        </a:lnSpc>
                        <a:spcAft>
                          <a:spcPts val="0"/>
                        </a:spcAft>
                        <a:buFont typeface="Symbol" panose="05050102010706020507" pitchFamily="18" charset="2"/>
                        <a:buChar char=""/>
                      </a:pPr>
                      <a:r>
                        <a:rPr lang="en-US" sz="1000" kern="1200" dirty="0">
                          <a:effectLst/>
                        </a:rPr>
                        <a:t>Call back %</a:t>
                      </a:r>
                    </a:p>
                    <a:p>
                      <a:pPr marL="342900" lvl="0" indent="-342900" algn="l" defTabSz="914270" rtl="0" eaLnBrk="1" latinLnBrk="0" hangingPunct="1">
                        <a:lnSpc>
                          <a:spcPct val="107000"/>
                        </a:lnSpc>
                        <a:spcAft>
                          <a:spcPts val="0"/>
                        </a:spcAft>
                        <a:buFont typeface="Symbol" panose="05050102010706020507" pitchFamily="18" charset="2"/>
                        <a:buChar char=""/>
                      </a:pPr>
                      <a:r>
                        <a:rPr lang="en-US" sz="1000" kern="1200" dirty="0">
                          <a:effectLst/>
                        </a:rPr>
                        <a:t>Avoidable calls</a:t>
                      </a:r>
                    </a:p>
                  </a:txBody>
                  <a:tcPr marL="68564" marR="68564" marT="34282" marB="34282">
                    <a:solidFill>
                      <a:srgbClr val="EFD2D1"/>
                    </a:solidFill>
                  </a:tcPr>
                </a:tc>
                <a:tc>
                  <a:txBody>
                    <a:bodyPr/>
                    <a:lstStyle/>
                    <a:p>
                      <a:pPr marL="0" lvl="0" indent="0" algn="ctr" defTabSz="914270" rtl="0" eaLnBrk="1" latinLnBrk="0" hangingPunct="1">
                        <a:lnSpc>
                          <a:spcPct val="107000"/>
                        </a:lnSpc>
                        <a:spcAft>
                          <a:spcPts val="0"/>
                        </a:spcAft>
                        <a:buFont typeface="Symbol" panose="05050102010706020507" pitchFamily="18" charset="2"/>
                        <a:buNone/>
                      </a:pPr>
                      <a:r>
                        <a:rPr lang="en-US" sz="1000" kern="1200" dirty="0">
                          <a:effectLst/>
                        </a:rPr>
                        <a:t>Customer Care Team / NAM</a:t>
                      </a:r>
                      <a:endParaRPr lang="en-GB" sz="1000" kern="1200" dirty="0">
                        <a:solidFill>
                          <a:schemeClr val="tx1"/>
                        </a:solidFill>
                        <a:effectLst/>
                        <a:latin typeface="+mn-lt"/>
                        <a:ea typeface="+mn-ea"/>
                        <a:cs typeface="+mn-cs"/>
                      </a:endParaRPr>
                    </a:p>
                  </a:txBody>
                  <a:tcPr marL="68564" marR="68564" marT="34282" marB="34282" anchor="ctr">
                    <a:solidFill>
                      <a:srgbClr val="EFD2D1"/>
                    </a:solidFill>
                  </a:tcPr>
                </a:tc>
                <a:tc>
                  <a:txBody>
                    <a:bodyPr/>
                    <a:lstStyle/>
                    <a:p>
                      <a:pPr algn="ctr">
                        <a:lnSpc>
                          <a:spcPct val="107000"/>
                        </a:lnSpc>
                        <a:spcAft>
                          <a:spcPts val="0"/>
                        </a:spcAft>
                      </a:pPr>
                      <a:r>
                        <a:rPr lang="en-US" sz="1000" dirty="0">
                          <a:effectLst/>
                        </a:rPr>
                        <a:t>NAM</a:t>
                      </a:r>
                      <a:endParaRPr lang="en-GB" sz="1000" dirty="0">
                        <a:effectLst/>
                      </a:endParaRPr>
                    </a:p>
                  </a:txBody>
                  <a:tcPr marL="68564" marR="68564" marT="34282" marB="34282" anchor="ctr">
                    <a:solidFill>
                      <a:srgbClr val="EFD2D1"/>
                    </a:solidFill>
                  </a:tcPr>
                </a:tc>
                <a:tc>
                  <a:txBody>
                    <a:bodyPr/>
                    <a:lstStyle/>
                    <a:p>
                      <a:pPr marL="0" lvl="0" indent="0" algn="ctr" defTabSz="914270" rtl="0" eaLnBrk="1" latinLnBrk="0" hangingPunct="1">
                        <a:lnSpc>
                          <a:spcPct val="107000"/>
                        </a:lnSpc>
                        <a:spcAft>
                          <a:spcPts val="0"/>
                        </a:spcAft>
                        <a:buFont typeface="Symbol" panose="05050102010706020507" pitchFamily="18" charset="2"/>
                        <a:buNone/>
                      </a:pPr>
                      <a:r>
                        <a:rPr lang="en-US" sz="1000" kern="1200" dirty="0">
                          <a:effectLst/>
                        </a:rPr>
                        <a:t>Project Team</a:t>
                      </a:r>
                      <a:endParaRPr lang="en-GB" sz="1000" kern="1200" dirty="0">
                        <a:effectLst/>
                      </a:endParaRPr>
                    </a:p>
                  </a:txBody>
                  <a:tcPr marL="68564" marR="68564" marT="34282" marB="34282" anchor="ctr">
                    <a:solidFill>
                      <a:srgbClr val="EFD2D1"/>
                    </a:solidFill>
                  </a:tcPr>
                </a:tc>
                <a:tc>
                  <a:txBody>
                    <a:bodyPr/>
                    <a:lstStyle/>
                    <a:p>
                      <a:pPr marL="0" marR="0" lvl="0" indent="0" algn="ctr"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kern="1200" dirty="0">
                          <a:effectLst/>
                        </a:rPr>
                        <a:t>Project Team</a:t>
                      </a:r>
                      <a:endParaRPr lang="en-GB" sz="1000" kern="1200" dirty="0">
                        <a:effectLst/>
                      </a:endParaRPr>
                    </a:p>
                  </a:txBody>
                  <a:tcPr marL="68564" marR="68564" marT="34282" marB="34282" anchor="ctr">
                    <a:solidFill>
                      <a:srgbClr val="EFD2D1"/>
                    </a:solidFill>
                  </a:tcPr>
                </a:tc>
                <a:extLst>
                  <a:ext uri="{0D108BD9-81ED-4DB2-BD59-A6C34878D82A}">
                    <a16:rowId xmlns:a16="http://schemas.microsoft.com/office/drawing/2014/main" val="1241254836"/>
                  </a:ext>
                </a:extLst>
              </a:tr>
              <a:tr h="498774">
                <a:tc>
                  <a:txBody>
                    <a:bodyPr/>
                    <a:lstStyle/>
                    <a:p>
                      <a:pPr marL="0" marR="0" lvl="0" indent="0" algn="l"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u="sng" kern="1200" dirty="0">
                          <a:solidFill>
                            <a:schemeClr val="tx1"/>
                          </a:solidFill>
                          <a:effectLst/>
                          <a:latin typeface="+mn-lt"/>
                          <a:ea typeface="+mn-ea"/>
                          <a:cs typeface="+mn-cs"/>
                        </a:rPr>
                        <a:t>Financial evaluation of project</a:t>
                      </a:r>
                    </a:p>
                    <a:p>
                      <a:pPr marL="342900" marR="0" lvl="0" indent="-342900" algn="l" defTabSz="91427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000" kern="1200" dirty="0">
                          <a:solidFill>
                            <a:schemeClr val="dk1"/>
                          </a:solidFill>
                          <a:effectLst/>
                          <a:latin typeface="+mn-lt"/>
                          <a:ea typeface="+mn-ea"/>
                          <a:cs typeface="+mn-cs"/>
                        </a:rPr>
                        <a:t>Validate against original revenue, margin and volume projections </a:t>
                      </a:r>
                    </a:p>
                  </a:txBody>
                  <a:tcPr marL="68564" marR="68564" marT="34282" marB="34282">
                    <a:solidFill>
                      <a:srgbClr val="F7EAE9"/>
                    </a:solidFill>
                  </a:tcPr>
                </a:tc>
                <a:tc>
                  <a:txBody>
                    <a:bodyPr/>
                    <a:lstStyle/>
                    <a:p>
                      <a:pPr marL="0" lvl="0" indent="0" algn="ctr" defTabSz="914270" rtl="0" eaLnBrk="1" latinLnBrk="0" hangingPunct="1">
                        <a:lnSpc>
                          <a:spcPct val="107000"/>
                        </a:lnSpc>
                        <a:spcAft>
                          <a:spcPts val="0"/>
                        </a:spcAft>
                        <a:buFont typeface="Symbol" panose="05050102010706020507" pitchFamily="18" charset="2"/>
                        <a:buNone/>
                      </a:pPr>
                      <a:r>
                        <a:rPr lang="en-GB" sz="1000" kern="1200" dirty="0">
                          <a:solidFill>
                            <a:schemeClr val="tx1"/>
                          </a:solidFill>
                          <a:effectLst/>
                          <a:latin typeface="+mn-lt"/>
                          <a:ea typeface="+mn-ea"/>
                          <a:cs typeface="+mn-cs"/>
                        </a:rPr>
                        <a:t>Finance team / NAM</a:t>
                      </a:r>
                    </a:p>
                  </a:txBody>
                  <a:tcPr marL="68564" marR="68564" marT="34282" marB="34282" anchor="ctr">
                    <a:solidFill>
                      <a:srgbClr val="F7EAE9"/>
                    </a:solidFill>
                  </a:tcPr>
                </a:tc>
                <a:tc>
                  <a:txBody>
                    <a:bodyPr/>
                    <a:lstStyle/>
                    <a:p>
                      <a:pPr algn="ctr">
                        <a:lnSpc>
                          <a:spcPct val="107000"/>
                        </a:lnSpc>
                        <a:spcAft>
                          <a:spcPts val="0"/>
                        </a:spcAft>
                      </a:pPr>
                      <a:r>
                        <a:rPr lang="en-US" sz="1000" dirty="0">
                          <a:effectLst/>
                        </a:rPr>
                        <a:t>NAM</a:t>
                      </a:r>
                      <a:endParaRPr lang="en-GB" sz="1000" dirty="0">
                        <a:effectLst/>
                      </a:endParaRPr>
                    </a:p>
                  </a:txBody>
                  <a:tcPr marL="68564" marR="68564" marT="34282" marB="34282" anchor="ctr">
                    <a:solidFill>
                      <a:srgbClr val="F7EAE9"/>
                    </a:solidFill>
                  </a:tcPr>
                </a:tc>
                <a:tc>
                  <a:txBody>
                    <a:bodyPr/>
                    <a:lstStyle/>
                    <a:p>
                      <a:pPr marL="0" marR="0" lvl="0" indent="0" algn="ctr"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kern="1200" dirty="0">
                          <a:effectLst/>
                        </a:rPr>
                        <a:t>Project Team</a:t>
                      </a:r>
                      <a:endParaRPr lang="en-GB" sz="1000" kern="1200" dirty="0">
                        <a:effectLst/>
                      </a:endParaRPr>
                    </a:p>
                  </a:txBody>
                  <a:tcPr marL="68564" marR="68564" marT="34282" marB="34282" anchor="ctr">
                    <a:solidFill>
                      <a:srgbClr val="F7EAE9"/>
                    </a:solidFill>
                  </a:tcPr>
                </a:tc>
                <a:tc>
                  <a:txBody>
                    <a:bodyPr/>
                    <a:lstStyle/>
                    <a:p>
                      <a:pPr marL="0" marR="0" lvl="0" indent="0" algn="ctr"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000" kern="1200" dirty="0">
                          <a:effectLst/>
                        </a:rPr>
                        <a:t>GM</a:t>
                      </a:r>
                    </a:p>
                  </a:txBody>
                  <a:tcPr marL="68564" marR="68564" marT="34282" marB="34282" anchor="ctr">
                    <a:solidFill>
                      <a:srgbClr val="F7EAE9"/>
                    </a:solidFill>
                  </a:tcPr>
                </a:tc>
                <a:extLst>
                  <a:ext uri="{0D108BD9-81ED-4DB2-BD59-A6C34878D82A}">
                    <a16:rowId xmlns:a16="http://schemas.microsoft.com/office/drawing/2014/main" val="2647469544"/>
                  </a:ext>
                </a:extLst>
              </a:tr>
            </a:tbl>
          </a:graphicData>
        </a:graphic>
      </p:graphicFrame>
    </p:spTree>
    <p:extLst>
      <p:ext uri="{BB962C8B-B14F-4D97-AF65-F5344CB8AC3E}">
        <p14:creationId xmlns:p14="http://schemas.microsoft.com/office/powerpoint/2010/main" val="354564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49</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5.2: CHECKLIST</a:t>
            </a:r>
          </a:p>
        </p:txBody>
      </p:sp>
      <p:graphicFrame>
        <p:nvGraphicFramePr>
          <p:cNvPr id="7" name="Content Placeholder 4"/>
          <p:cNvGraphicFramePr>
            <a:graphicFrameLocks/>
          </p:cNvGraphicFramePr>
          <p:nvPr>
            <p:extLst>
              <p:ext uri="{D42A27DB-BD31-4B8C-83A1-F6EECF244321}">
                <p14:modId xmlns:p14="http://schemas.microsoft.com/office/powerpoint/2010/main" val="354002147"/>
              </p:ext>
            </p:extLst>
          </p:nvPr>
        </p:nvGraphicFramePr>
        <p:xfrm>
          <a:off x="135647" y="659497"/>
          <a:ext cx="8872708" cy="1761303"/>
        </p:xfrm>
        <a:graphic>
          <a:graphicData uri="http://schemas.openxmlformats.org/drawingml/2006/table">
            <a:tbl>
              <a:tblPr firstRow="1" bandRow="1">
                <a:tableStyleId>{21E4AEA4-8DFA-4A89-87EB-49C32662AFE0}</a:tableStyleId>
              </a:tblPr>
              <a:tblGrid>
                <a:gridCol w="5095888">
                  <a:extLst>
                    <a:ext uri="{9D8B030D-6E8A-4147-A177-3AD203B41FA5}">
                      <a16:colId xmlns:a16="http://schemas.microsoft.com/office/drawing/2014/main" val="566450057"/>
                    </a:ext>
                  </a:extLst>
                </a:gridCol>
                <a:gridCol w="947023">
                  <a:extLst>
                    <a:ext uri="{9D8B030D-6E8A-4147-A177-3AD203B41FA5}">
                      <a16:colId xmlns:a16="http://schemas.microsoft.com/office/drawing/2014/main" val="3349010375"/>
                    </a:ext>
                  </a:extLst>
                </a:gridCol>
                <a:gridCol w="944916">
                  <a:extLst>
                    <a:ext uri="{9D8B030D-6E8A-4147-A177-3AD203B41FA5}">
                      <a16:colId xmlns:a16="http://schemas.microsoft.com/office/drawing/2014/main" val="749217281"/>
                    </a:ext>
                  </a:extLst>
                </a:gridCol>
                <a:gridCol w="940676">
                  <a:extLst>
                    <a:ext uri="{9D8B030D-6E8A-4147-A177-3AD203B41FA5}">
                      <a16:colId xmlns:a16="http://schemas.microsoft.com/office/drawing/2014/main" val="37533772"/>
                    </a:ext>
                  </a:extLst>
                </a:gridCol>
                <a:gridCol w="944205">
                  <a:extLst>
                    <a:ext uri="{9D8B030D-6E8A-4147-A177-3AD203B41FA5}">
                      <a16:colId xmlns:a16="http://schemas.microsoft.com/office/drawing/2014/main" val="410798770"/>
                    </a:ext>
                  </a:extLst>
                </a:gridCol>
              </a:tblGrid>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tc>
                <a:extLst>
                  <a:ext uri="{0D108BD9-81ED-4DB2-BD59-A6C34878D82A}">
                    <a16:rowId xmlns:a16="http://schemas.microsoft.com/office/drawing/2014/main" val="3031914599"/>
                  </a:ext>
                </a:extLst>
              </a:tr>
              <a:tr h="916855">
                <a:tc>
                  <a:txBody>
                    <a:bodyPr/>
                    <a:lstStyle/>
                    <a:p>
                      <a:pPr marL="0" lvl="0" indent="0" algn="l" defTabSz="914270" rtl="0" eaLnBrk="1" latinLnBrk="0" hangingPunct="1">
                        <a:lnSpc>
                          <a:spcPct val="107000"/>
                        </a:lnSpc>
                        <a:spcAft>
                          <a:spcPts val="0"/>
                        </a:spcAft>
                        <a:buFont typeface="Symbol" panose="05050102010706020507" pitchFamily="18" charset="2"/>
                        <a:buNone/>
                      </a:pPr>
                      <a:r>
                        <a:rPr lang="en-US" sz="1000" b="1" kern="1200" dirty="0">
                          <a:effectLst/>
                        </a:rPr>
                        <a:t>Outside-In Data</a:t>
                      </a:r>
                      <a:endParaRPr lang="en-GB" sz="1000" b="1" kern="1200" dirty="0">
                        <a:effectLst/>
                      </a:endParaRPr>
                    </a:p>
                    <a:p>
                      <a:pPr marL="0" lvl="0" indent="0" algn="l" defTabSz="914270" rtl="0" eaLnBrk="1" latinLnBrk="0" hangingPunct="1">
                        <a:lnSpc>
                          <a:spcPct val="107000"/>
                        </a:lnSpc>
                        <a:spcAft>
                          <a:spcPts val="0"/>
                        </a:spcAft>
                        <a:buFont typeface="Symbol" panose="05050102010706020507" pitchFamily="18" charset="2"/>
                        <a:buNone/>
                      </a:pPr>
                      <a:r>
                        <a:rPr lang="en-GB" sz="1000" u="sng" kern="1200" dirty="0">
                          <a:effectLst/>
                        </a:rPr>
                        <a:t>Customer Feedback</a:t>
                      </a:r>
                    </a:p>
                    <a:p>
                      <a:pPr marL="342900" lvl="0" indent="-342900" algn="l" defTabSz="914270" rtl="0" eaLnBrk="1" latinLnBrk="0" hangingPunct="1">
                        <a:lnSpc>
                          <a:spcPct val="107000"/>
                        </a:lnSpc>
                        <a:spcAft>
                          <a:spcPts val="0"/>
                        </a:spcAft>
                        <a:buFont typeface="Symbol" panose="05050102010706020507" pitchFamily="18" charset="2"/>
                        <a:buChar char=""/>
                      </a:pPr>
                      <a:r>
                        <a:rPr lang="en-GB" sz="1000" kern="1200" dirty="0">
                          <a:solidFill>
                            <a:schemeClr val="dk1"/>
                          </a:solidFill>
                          <a:effectLst/>
                          <a:latin typeface="+mn-lt"/>
                          <a:ea typeface="+mn-ea"/>
                          <a:cs typeface="+mn-cs"/>
                        </a:rPr>
                        <a:t>Short Term customer feedback during initial supply phase (1-5 days post supply or in response to an action)</a:t>
                      </a:r>
                    </a:p>
                    <a:p>
                      <a:pPr marL="342900" lvl="0" indent="-342900" algn="l" defTabSz="914270" rtl="0" eaLnBrk="1" latinLnBrk="0" hangingPunct="1">
                        <a:lnSpc>
                          <a:spcPct val="107000"/>
                        </a:lnSpc>
                        <a:spcAft>
                          <a:spcPts val="0"/>
                        </a:spcAft>
                        <a:buFont typeface="Symbol" panose="05050102010706020507" pitchFamily="18" charset="2"/>
                        <a:buChar char=""/>
                      </a:pPr>
                      <a:r>
                        <a:rPr lang="en-GB" sz="1000" kern="1200" dirty="0">
                          <a:solidFill>
                            <a:schemeClr val="dk1"/>
                          </a:solidFill>
                          <a:effectLst/>
                          <a:latin typeface="+mn-lt"/>
                          <a:ea typeface="+mn-ea"/>
                          <a:cs typeface="+mn-cs"/>
                        </a:rPr>
                        <a:t>Mid Term Customer Feedback on equipment use/service (30 days +)</a:t>
                      </a:r>
                    </a:p>
                  </a:txBody>
                  <a:tcPr marL="68564" marR="68564" marT="34282" marB="34282">
                    <a:solidFill>
                      <a:srgbClr val="EFD2D1"/>
                    </a:solidFill>
                  </a:tcPr>
                </a:tc>
                <a:tc>
                  <a:txBody>
                    <a:bodyPr/>
                    <a:lstStyle/>
                    <a:p>
                      <a:pPr marL="0" lvl="0" indent="0" algn="ctr" defTabSz="914270" rtl="0" eaLnBrk="1" latinLnBrk="0" hangingPunct="1">
                        <a:lnSpc>
                          <a:spcPct val="107000"/>
                        </a:lnSpc>
                        <a:spcAft>
                          <a:spcPts val="0"/>
                        </a:spcAft>
                        <a:buFont typeface="Symbol" panose="05050102010706020507" pitchFamily="18" charset="2"/>
                        <a:buNone/>
                      </a:pPr>
                      <a:r>
                        <a:rPr lang="en-US" sz="1000" kern="1200" dirty="0">
                          <a:effectLst/>
                        </a:rPr>
                        <a:t>Customer Care Team / NAM</a:t>
                      </a:r>
                      <a:endParaRPr lang="en-GB" sz="1000" kern="1200" dirty="0">
                        <a:solidFill>
                          <a:schemeClr val="tx1"/>
                        </a:solidFill>
                        <a:effectLst/>
                        <a:latin typeface="+mn-lt"/>
                        <a:ea typeface="+mn-ea"/>
                        <a:cs typeface="+mn-cs"/>
                      </a:endParaRPr>
                    </a:p>
                  </a:txBody>
                  <a:tcPr marL="68564" marR="68564" marT="34282" marB="34282" anchor="ctr">
                    <a:solidFill>
                      <a:srgbClr val="EFD2D1"/>
                    </a:solidFill>
                  </a:tcPr>
                </a:tc>
                <a:tc>
                  <a:txBody>
                    <a:bodyPr/>
                    <a:lstStyle/>
                    <a:p>
                      <a:pPr algn="ctr">
                        <a:lnSpc>
                          <a:spcPct val="107000"/>
                        </a:lnSpc>
                        <a:spcAft>
                          <a:spcPts val="0"/>
                        </a:spcAft>
                      </a:pPr>
                      <a:r>
                        <a:rPr lang="en-US" sz="1000" dirty="0">
                          <a:effectLst/>
                        </a:rPr>
                        <a:t>NAM</a:t>
                      </a:r>
                      <a:endParaRPr lang="en-GB" sz="1000" dirty="0">
                        <a:effectLst/>
                      </a:endParaRPr>
                    </a:p>
                  </a:txBody>
                  <a:tcPr marL="68564" marR="68564" marT="34282" marB="34282" anchor="ctr">
                    <a:solidFill>
                      <a:srgbClr val="EFD2D1"/>
                    </a:solidFill>
                  </a:tcPr>
                </a:tc>
                <a:tc>
                  <a:txBody>
                    <a:bodyPr/>
                    <a:lstStyle/>
                    <a:p>
                      <a:pPr marL="0" marR="0" lvl="0" indent="0" algn="ctr"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kern="1200" dirty="0">
                          <a:effectLst/>
                        </a:rPr>
                        <a:t>Project Team</a:t>
                      </a:r>
                      <a:endParaRPr lang="en-GB" sz="1000" kern="1200" dirty="0">
                        <a:solidFill>
                          <a:schemeClr val="tx1"/>
                        </a:solidFill>
                        <a:effectLst/>
                        <a:latin typeface="+mn-lt"/>
                        <a:ea typeface="+mn-ea"/>
                        <a:cs typeface="+mn-cs"/>
                      </a:endParaRPr>
                    </a:p>
                  </a:txBody>
                  <a:tcPr marL="68564" marR="68564" marT="34282" marB="34282" anchor="ctr">
                    <a:solidFill>
                      <a:srgbClr val="EFD2D1"/>
                    </a:solidFill>
                  </a:tcPr>
                </a:tc>
                <a:tc>
                  <a:txBody>
                    <a:bodyPr/>
                    <a:lstStyle/>
                    <a:p>
                      <a:pPr marL="0" marR="0" lvl="0" indent="0" algn="ctr"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kern="1200" dirty="0">
                          <a:effectLst/>
                        </a:rPr>
                        <a:t>Project Team</a:t>
                      </a:r>
                      <a:endParaRPr lang="en-GB" sz="1000" kern="1200" dirty="0">
                        <a:solidFill>
                          <a:schemeClr val="tx1"/>
                        </a:solidFill>
                        <a:effectLst/>
                        <a:latin typeface="+mn-lt"/>
                        <a:ea typeface="+mn-ea"/>
                        <a:cs typeface="+mn-cs"/>
                      </a:endParaRPr>
                    </a:p>
                  </a:txBody>
                  <a:tcPr marL="68564" marR="68564" marT="34282" marB="34282" anchor="ctr">
                    <a:solidFill>
                      <a:srgbClr val="EFD2D1"/>
                    </a:solidFill>
                  </a:tcPr>
                </a:tc>
                <a:extLst>
                  <a:ext uri="{0D108BD9-81ED-4DB2-BD59-A6C34878D82A}">
                    <a16:rowId xmlns:a16="http://schemas.microsoft.com/office/drawing/2014/main" val="2760054250"/>
                  </a:ext>
                </a:extLst>
              </a:tr>
              <a:tr h="574510">
                <a:tc>
                  <a:txBody>
                    <a:bodyPr/>
                    <a:lstStyle/>
                    <a:p>
                      <a:pPr marL="0" lvl="0" indent="0" algn="l" defTabSz="914270" rtl="0" eaLnBrk="1" latinLnBrk="0" hangingPunct="1">
                        <a:lnSpc>
                          <a:spcPct val="107000"/>
                        </a:lnSpc>
                        <a:spcAft>
                          <a:spcPts val="0"/>
                        </a:spcAft>
                        <a:buFont typeface="Symbol" panose="05050102010706020507" pitchFamily="18" charset="2"/>
                        <a:buNone/>
                      </a:pPr>
                      <a:r>
                        <a:rPr lang="en-GB" sz="1000" b="0" u="sng" kern="1200" dirty="0">
                          <a:effectLst/>
                        </a:rPr>
                        <a:t>Validation of Value Proposition</a:t>
                      </a:r>
                    </a:p>
                    <a:p>
                      <a:pPr marL="342900" lvl="0" indent="-342900" algn="l" defTabSz="914270" rtl="0" eaLnBrk="1" latinLnBrk="0" hangingPunct="1">
                        <a:lnSpc>
                          <a:spcPct val="107000"/>
                        </a:lnSpc>
                        <a:spcAft>
                          <a:spcPts val="0"/>
                        </a:spcAft>
                        <a:buFont typeface="Symbol" panose="05050102010706020507" pitchFamily="18" charset="2"/>
                        <a:buChar char=""/>
                      </a:pPr>
                      <a:r>
                        <a:rPr lang="en-GB" sz="1000" kern="1200" dirty="0">
                          <a:effectLst/>
                        </a:rPr>
                        <a:t>Review Project Goals, Objectives &amp; Commitments, products and services delivered</a:t>
                      </a:r>
                    </a:p>
                    <a:p>
                      <a:pPr marL="342900" lvl="0" indent="-342900" algn="l" defTabSz="914270" rtl="0" eaLnBrk="1" latinLnBrk="0" hangingPunct="1">
                        <a:lnSpc>
                          <a:spcPct val="107000"/>
                        </a:lnSpc>
                        <a:spcAft>
                          <a:spcPts val="0"/>
                        </a:spcAft>
                        <a:buFont typeface="Symbol" panose="05050102010706020507" pitchFamily="18" charset="2"/>
                        <a:buChar char=""/>
                      </a:pPr>
                      <a:r>
                        <a:rPr lang="en-GB" sz="1000" kern="1200" dirty="0">
                          <a:effectLst/>
                        </a:rPr>
                        <a:t>Face to face interviews with key stakeholders (ref: Steps 3&amp;4)</a:t>
                      </a:r>
                    </a:p>
                  </a:txBody>
                  <a:tcPr marL="68564" marR="68564" marT="34282" marB="34282">
                    <a:solidFill>
                      <a:srgbClr val="F7EAE9"/>
                    </a:solidFill>
                  </a:tcPr>
                </a:tc>
                <a:tc>
                  <a:txBody>
                    <a:bodyPr/>
                    <a:lstStyle/>
                    <a:p>
                      <a:pPr marL="0" lvl="0" indent="0" algn="ctr" defTabSz="914270" rtl="0" eaLnBrk="1" latinLnBrk="0" hangingPunct="1">
                        <a:lnSpc>
                          <a:spcPct val="107000"/>
                        </a:lnSpc>
                        <a:spcAft>
                          <a:spcPts val="0"/>
                        </a:spcAft>
                        <a:buFont typeface="Symbol" panose="05050102010706020507" pitchFamily="18" charset="2"/>
                        <a:buNone/>
                      </a:pPr>
                      <a:r>
                        <a:rPr lang="en-US" sz="1000" dirty="0">
                          <a:effectLst/>
                        </a:rPr>
                        <a:t>NAM </a:t>
                      </a:r>
                      <a:endParaRPr lang="en-GB" sz="1000" kern="1200" dirty="0">
                        <a:solidFill>
                          <a:schemeClr val="tx1"/>
                        </a:solidFill>
                        <a:effectLst/>
                        <a:latin typeface="+mn-lt"/>
                        <a:ea typeface="+mn-ea"/>
                        <a:cs typeface="+mn-cs"/>
                      </a:endParaRPr>
                    </a:p>
                  </a:txBody>
                  <a:tcPr marL="68564" marR="68564" marT="34282" marB="34282" anchor="ctr">
                    <a:solidFill>
                      <a:srgbClr val="F7EAE9"/>
                    </a:solidFill>
                  </a:tcPr>
                </a:tc>
                <a:tc>
                  <a:txBody>
                    <a:bodyPr/>
                    <a:lstStyle/>
                    <a:p>
                      <a:pPr algn="ctr">
                        <a:lnSpc>
                          <a:spcPct val="107000"/>
                        </a:lnSpc>
                        <a:spcAft>
                          <a:spcPts val="0"/>
                        </a:spcAft>
                      </a:pPr>
                      <a:r>
                        <a:rPr lang="en-US" sz="1000" dirty="0">
                          <a:effectLst/>
                        </a:rPr>
                        <a:t>NAM</a:t>
                      </a:r>
                      <a:endParaRPr lang="en-GB" sz="1000" dirty="0">
                        <a:effectLst/>
                      </a:endParaRPr>
                    </a:p>
                  </a:txBody>
                  <a:tcPr marL="68564" marR="68564" marT="34282" marB="34282" anchor="ctr">
                    <a:solidFill>
                      <a:srgbClr val="F7EAE9"/>
                    </a:solidFill>
                  </a:tcPr>
                </a:tc>
                <a:tc>
                  <a:txBody>
                    <a:bodyPr/>
                    <a:lstStyle/>
                    <a:p>
                      <a:pPr marL="0" marR="0" lvl="0" indent="0" algn="ctr"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kern="1200" dirty="0">
                          <a:effectLst/>
                        </a:rPr>
                        <a:t>Project Team</a:t>
                      </a:r>
                      <a:endParaRPr lang="en-GB" sz="1000" kern="1200" dirty="0">
                        <a:solidFill>
                          <a:schemeClr val="tx1"/>
                        </a:solidFill>
                        <a:effectLst/>
                        <a:latin typeface="+mn-lt"/>
                        <a:ea typeface="+mn-ea"/>
                        <a:cs typeface="+mn-cs"/>
                      </a:endParaRPr>
                    </a:p>
                  </a:txBody>
                  <a:tcPr marL="68564" marR="68564" marT="34282" marB="34282" anchor="ctr">
                    <a:solidFill>
                      <a:srgbClr val="F7EAE9"/>
                    </a:solidFill>
                  </a:tcPr>
                </a:tc>
                <a:tc>
                  <a:txBody>
                    <a:bodyPr/>
                    <a:lstStyle/>
                    <a:p>
                      <a:pPr marL="0" marR="0" lvl="0" indent="0" algn="ctr"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kern="1200" dirty="0">
                          <a:effectLst/>
                        </a:rPr>
                        <a:t>Project Team</a:t>
                      </a:r>
                      <a:endParaRPr lang="en-GB" sz="1000" kern="1200" dirty="0">
                        <a:solidFill>
                          <a:schemeClr val="tx1"/>
                        </a:solidFill>
                        <a:effectLst/>
                        <a:latin typeface="+mn-lt"/>
                        <a:ea typeface="+mn-ea"/>
                        <a:cs typeface="+mn-cs"/>
                      </a:endParaRPr>
                    </a:p>
                  </a:txBody>
                  <a:tcPr marL="68564" marR="68564" marT="34282" marB="34282" anchor="ctr">
                    <a:solidFill>
                      <a:srgbClr val="F7EAE9"/>
                    </a:solidFill>
                  </a:tcPr>
                </a:tc>
                <a:extLst>
                  <a:ext uri="{0D108BD9-81ED-4DB2-BD59-A6C34878D82A}">
                    <a16:rowId xmlns:a16="http://schemas.microsoft.com/office/drawing/2014/main" val="2301884992"/>
                  </a:ext>
                </a:extLst>
              </a:tr>
            </a:tbl>
          </a:graphicData>
        </a:graphic>
      </p:graphicFrame>
      <p:graphicFrame>
        <p:nvGraphicFramePr>
          <p:cNvPr id="10" name="Content Placeholder 4"/>
          <p:cNvGraphicFramePr>
            <a:graphicFrameLocks/>
          </p:cNvGraphicFramePr>
          <p:nvPr>
            <p:extLst>
              <p:ext uri="{D42A27DB-BD31-4B8C-83A1-F6EECF244321}">
                <p14:modId xmlns:p14="http://schemas.microsoft.com/office/powerpoint/2010/main" val="547533167"/>
              </p:ext>
            </p:extLst>
          </p:nvPr>
        </p:nvGraphicFramePr>
        <p:xfrm>
          <a:off x="135647" y="2476901"/>
          <a:ext cx="8872708" cy="2445992"/>
        </p:xfrm>
        <a:graphic>
          <a:graphicData uri="http://schemas.openxmlformats.org/drawingml/2006/table">
            <a:tbl>
              <a:tblPr firstRow="1" bandRow="1">
                <a:tableStyleId>{21E4AEA4-8DFA-4A89-87EB-49C32662AFE0}</a:tableStyleId>
              </a:tblPr>
              <a:tblGrid>
                <a:gridCol w="5095888">
                  <a:extLst>
                    <a:ext uri="{9D8B030D-6E8A-4147-A177-3AD203B41FA5}">
                      <a16:colId xmlns:a16="http://schemas.microsoft.com/office/drawing/2014/main" val="566450057"/>
                    </a:ext>
                  </a:extLst>
                </a:gridCol>
                <a:gridCol w="947023">
                  <a:extLst>
                    <a:ext uri="{9D8B030D-6E8A-4147-A177-3AD203B41FA5}">
                      <a16:colId xmlns:a16="http://schemas.microsoft.com/office/drawing/2014/main" val="3349010375"/>
                    </a:ext>
                  </a:extLst>
                </a:gridCol>
                <a:gridCol w="941387">
                  <a:extLst>
                    <a:ext uri="{9D8B030D-6E8A-4147-A177-3AD203B41FA5}">
                      <a16:colId xmlns:a16="http://schemas.microsoft.com/office/drawing/2014/main" val="749217281"/>
                    </a:ext>
                  </a:extLst>
                </a:gridCol>
                <a:gridCol w="944205">
                  <a:extLst>
                    <a:ext uri="{9D8B030D-6E8A-4147-A177-3AD203B41FA5}">
                      <a16:colId xmlns:a16="http://schemas.microsoft.com/office/drawing/2014/main" val="37533772"/>
                    </a:ext>
                  </a:extLst>
                </a:gridCol>
                <a:gridCol w="944205">
                  <a:extLst>
                    <a:ext uri="{9D8B030D-6E8A-4147-A177-3AD203B41FA5}">
                      <a16:colId xmlns:a16="http://schemas.microsoft.com/office/drawing/2014/main" val="410798770"/>
                    </a:ext>
                  </a:extLst>
                </a:gridCol>
              </a:tblGrid>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tc>
                <a:extLst>
                  <a:ext uri="{0D108BD9-81ED-4DB2-BD59-A6C34878D82A}">
                    <a16:rowId xmlns:a16="http://schemas.microsoft.com/office/drawing/2014/main" val="3031914599"/>
                  </a:ext>
                </a:extLst>
              </a:tr>
              <a:tr h="916855">
                <a:tc>
                  <a:txBody>
                    <a:bodyPr/>
                    <a:lstStyle/>
                    <a:p>
                      <a:pPr marL="0" lvl="0" indent="0" algn="l" defTabSz="914270" rtl="0" eaLnBrk="1" latinLnBrk="0" hangingPunct="1">
                        <a:lnSpc>
                          <a:spcPct val="107000"/>
                        </a:lnSpc>
                        <a:spcAft>
                          <a:spcPts val="0"/>
                        </a:spcAft>
                        <a:buFont typeface="Wingdings" panose="05000000000000000000" pitchFamily="2" charset="2"/>
                        <a:buNone/>
                      </a:pPr>
                      <a:r>
                        <a:rPr lang="en-US" sz="1000" u="sng" kern="1200" dirty="0">
                          <a:effectLst/>
                        </a:rPr>
                        <a:t>Lessons learned</a:t>
                      </a:r>
                      <a:r>
                        <a:rPr lang="en-US" sz="1000" u="sng" kern="1200" baseline="0" dirty="0">
                          <a:effectLst/>
                        </a:rPr>
                        <a:t> from inside-out and outside-in Follow Up Process</a:t>
                      </a:r>
                      <a:endParaRPr lang="en-US" sz="1000" u="sng" kern="1200" dirty="0">
                        <a:effectLst/>
                      </a:endParaRPr>
                    </a:p>
                    <a:p>
                      <a:pPr marL="342900" lvl="0" indent="-342900" algn="l" defTabSz="914270" rtl="0" eaLnBrk="1" latinLnBrk="0" hangingPunct="1">
                        <a:lnSpc>
                          <a:spcPct val="107000"/>
                        </a:lnSpc>
                        <a:spcAft>
                          <a:spcPts val="0"/>
                        </a:spcAft>
                        <a:buFont typeface="Symbol" panose="05050102010706020507" pitchFamily="18" charset="2"/>
                        <a:buChar char=""/>
                      </a:pPr>
                      <a:r>
                        <a:rPr lang="en-US" sz="1000" kern="1200" dirty="0">
                          <a:solidFill>
                            <a:schemeClr val="dk1"/>
                          </a:solidFill>
                          <a:effectLst/>
                          <a:latin typeface="+mn-lt"/>
                          <a:ea typeface="+mn-ea"/>
                          <a:cs typeface="+mn-cs"/>
                        </a:rPr>
                        <a:t>Deploy lessons learned tool (P. Storitz under construction)</a:t>
                      </a:r>
                    </a:p>
                    <a:p>
                      <a:pPr marL="342900" marR="0" lvl="0" indent="-342900" algn="l" defTabSz="91427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000" kern="1200" dirty="0">
                          <a:solidFill>
                            <a:schemeClr val="dk1"/>
                          </a:solidFill>
                          <a:effectLst/>
                          <a:latin typeface="+mn-lt"/>
                          <a:ea typeface="+mn-ea"/>
                          <a:cs typeface="+mn-cs"/>
                        </a:rPr>
                        <a:t>Share customer feedback with internal project teams</a:t>
                      </a:r>
                    </a:p>
                    <a:p>
                      <a:pPr marL="342900" marR="0" lvl="0" indent="-342900" algn="l" defTabSz="91427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000" kern="1200" dirty="0">
                          <a:solidFill>
                            <a:schemeClr val="dk1"/>
                          </a:solidFill>
                          <a:effectLst/>
                          <a:latin typeface="+mn-lt"/>
                          <a:ea typeface="+mn-ea"/>
                          <a:cs typeface="+mn-cs"/>
                        </a:rPr>
                        <a:t>Leverage continuous improvement from </a:t>
                      </a:r>
                      <a:r>
                        <a:rPr lang="en-US" sz="1000" kern="1200" baseline="0" dirty="0">
                          <a:solidFill>
                            <a:schemeClr val="dk1"/>
                          </a:solidFill>
                          <a:effectLst/>
                          <a:latin typeface="+mn-lt"/>
                          <a:ea typeface="+mn-ea"/>
                          <a:cs typeface="+mn-cs"/>
                        </a:rPr>
                        <a:t>short and medium term customer feedback</a:t>
                      </a:r>
                    </a:p>
                    <a:p>
                      <a:pPr marL="342900" marR="0" lvl="0" indent="-342900" algn="l" defTabSz="91427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000" kern="1200" baseline="0" dirty="0">
                          <a:solidFill>
                            <a:schemeClr val="dk1"/>
                          </a:solidFill>
                          <a:effectLst/>
                          <a:latin typeface="+mn-lt"/>
                          <a:ea typeface="+mn-ea"/>
                          <a:cs typeface="+mn-cs"/>
                        </a:rPr>
                        <a:t>Evaluate the relationship with the mid/long term 80/20 goals</a:t>
                      </a:r>
                      <a:endParaRPr lang="en-US" sz="1000" kern="1200" dirty="0">
                        <a:solidFill>
                          <a:schemeClr val="dk1"/>
                        </a:solidFill>
                        <a:effectLst/>
                        <a:latin typeface="+mn-lt"/>
                        <a:ea typeface="+mn-ea"/>
                        <a:cs typeface="+mn-cs"/>
                      </a:endParaRPr>
                    </a:p>
                  </a:txBody>
                  <a:tcPr marL="68564" marR="68564" marT="34282" marB="34282">
                    <a:solidFill>
                      <a:srgbClr val="EFD2D1"/>
                    </a:solidFill>
                  </a:tcPr>
                </a:tc>
                <a:tc>
                  <a:txBody>
                    <a:bodyPr/>
                    <a:lstStyle/>
                    <a:p>
                      <a:pPr marL="0" marR="0" lvl="0" indent="0" algn="ctr"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dirty="0">
                          <a:effectLst/>
                        </a:rPr>
                        <a:t>NAM or Appointed Project Manager</a:t>
                      </a:r>
                      <a:endParaRPr lang="en-GB" sz="1000" dirty="0">
                        <a:effectLst/>
                      </a:endParaRPr>
                    </a:p>
                  </a:txBody>
                  <a:tcPr marL="68564" marR="68564" marT="34282" marB="34282" anchor="ctr">
                    <a:solidFill>
                      <a:srgbClr val="EFD2D1"/>
                    </a:solidFill>
                  </a:tcPr>
                </a:tc>
                <a:tc>
                  <a:txBody>
                    <a:bodyPr/>
                    <a:lstStyle/>
                    <a:p>
                      <a:pPr marL="0" lvl="0" indent="0" algn="ctr" defTabSz="914270" rtl="0" eaLnBrk="1" latinLnBrk="0" hangingPunct="1">
                        <a:lnSpc>
                          <a:spcPct val="107000"/>
                        </a:lnSpc>
                        <a:spcAft>
                          <a:spcPts val="0"/>
                        </a:spcAft>
                        <a:buFont typeface="Symbol" panose="05050102010706020507" pitchFamily="18" charset="2"/>
                        <a:buNone/>
                      </a:pPr>
                      <a:r>
                        <a:rPr lang="en-GB" sz="1000" kern="1200" dirty="0">
                          <a:solidFill>
                            <a:schemeClr val="tx1"/>
                          </a:solidFill>
                          <a:effectLst/>
                          <a:latin typeface="+mn-lt"/>
                          <a:ea typeface="+mn-ea"/>
                          <a:cs typeface="+mn-cs"/>
                        </a:rPr>
                        <a:t>NAM</a:t>
                      </a:r>
                    </a:p>
                  </a:txBody>
                  <a:tcPr marL="68564" marR="68564" marT="34282" marB="34282" anchor="ctr">
                    <a:solidFill>
                      <a:srgbClr val="EFD2D1"/>
                    </a:solidFill>
                  </a:tcPr>
                </a:tc>
                <a:tc>
                  <a:txBody>
                    <a:bodyPr/>
                    <a:lstStyle/>
                    <a:p>
                      <a:pPr marL="0" marR="0" lvl="0" indent="0" algn="ctr"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kern="1200" dirty="0">
                          <a:effectLst/>
                        </a:rPr>
                        <a:t>Project Team</a:t>
                      </a:r>
                      <a:endParaRPr lang="en-GB" sz="1000" kern="1200" dirty="0">
                        <a:solidFill>
                          <a:schemeClr val="tx1"/>
                        </a:solidFill>
                        <a:effectLst/>
                        <a:latin typeface="+mn-lt"/>
                        <a:ea typeface="+mn-ea"/>
                        <a:cs typeface="+mn-cs"/>
                      </a:endParaRPr>
                    </a:p>
                  </a:txBody>
                  <a:tcPr marL="68564" marR="68564" marT="34282" marB="34282" anchor="ctr">
                    <a:solidFill>
                      <a:srgbClr val="EFD2D1"/>
                    </a:solidFill>
                  </a:tcPr>
                </a:tc>
                <a:tc>
                  <a:txBody>
                    <a:bodyPr/>
                    <a:lstStyle/>
                    <a:p>
                      <a:pPr marL="0" marR="0" lvl="0" indent="0" algn="ctr"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kern="1200" dirty="0">
                          <a:effectLst/>
                        </a:rPr>
                        <a:t>Project Team</a:t>
                      </a:r>
                      <a:endParaRPr lang="en-GB" sz="1000" kern="1200" dirty="0">
                        <a:solidFill>
                          <a:schemeClr val="tx1"/>
                        </a:solidFill>
                        <a:effectLst/>
                        <a:latin typeface="+mn-lt"/>
                        <a:ea typeface="+mn-ea"/>
                        <a:cs typeface="+mn-cs"/>
                      </a:endParaRPr>
                    </a:p>
                  </a:txBody>
                  <a:tcPr marL="68564" marR="68564" marT="34282" marB="34282" anchor="ctr">
                    <a:solidFill>
                      <a:srgbClr val="EFD2D1"/>
                    </a:solidFill>
                  </a:tcPr>
                </a:tc>
                <a:extLst>
                  <a:ext uri="{0D108BD9-81ED-4DB2-BD59-A6C34878D82A}">
                    <a16:rowId xmlns:a16="http://schemas.microsoft.com/office/drawing/2014/main" val="3382337606"/>
                  </a:ext>
                </a:extLst>
              </a:tr>
              <a:tr h="1259199">
                <a:tc>
                  <a:txBody>
                    <a:bodyPr/>
                    <a:lstStyle/>
                    <a:p>
                      <a:pPr marL="0" lvl="0" indent="0" algn="l" defTabSz="914270" rtl="0" eaLnBrk="1" latinLnBrk="0" hangingPunct="1">
                        <a:lnSpc>
                          <a:spcPct val="107000"/>
                        </a:lnSpc>
                        <a:spcAft>
                          <a:spcPts val="0"/>
                        </a:spcAft>
                        <a:buFont typeface="Symbol" panose="05050102010706020507" pitchFamily="18" charset="2"/>
                        <a:buNone/>
                      </a:pPr>
                      <a:r>
                        <a:rPr lang="en-US" sz="1000" u="sng" kern="1200" dirty="0">
                          <a:solidFill>
                            <a:schemeClr val="dk1"/>
                          </a:solidFill>
                          <a:effectLst/>
                          <a:latin typeface="+mn-lt"/>
                          <a:ea typeface="+mn-ea"/>
                          <a:cs typeface="+mn-cs"/>
                        </a:rPr>
                        <a:t>Develop Dashboard for Delivering feedback to Key Customer stakeholders</a:t>
                      </a:r>
                    </a:p>
                    <a:p>
                      <a:pPr marL="342900" lvl="0" indent="-342900" algn="l" defTabSz="914270" rtl="0" eaLnBrk="1" latinLnBrk="0" hangingPunct="1">
                        <a:lnSpc>
                          <a:spcPct val="107000"/>
                        </a:lnSpc>
                        <a:spcAft>
                          <a:spcPts val="0"/>
                        </a:spcAft>
                        <a:buFont typeface="Symbol" panose="05050102010706020507" pitchFamily="18" charset="2"/>
                        <a:buChar char=""/>
                      </a:pPr>
                      <a:r>
                        <a:rPr lang="en-US" sz="1000" kern="1200" dirty="0">
                          <a:solidFill>
                            <a:schemeClr val="dk1"/>
                          </a:solidFill>
                          <a:effectLst/>
                          <a:latin typeface="+mn-lt"/>
                          <a:ea typeface="+mn-ea"/>
                          <a:cs typeface="+mn-cs"/>
                        </a:rPr>
                        <a:t>Report</a:t>
                      </a:r>
                      <a:r>
                        <a:rPr lang="en-US" sz="1000" kern="1200" baseline="0" dirty="0">
                          <a:solidFill>
                            <a:schemeClr val="dk1"/>
                          </a:solidFill>
                          <a:effectLst/>
                          <a:latin typeface="+mn-lt"/>
                          <a:ea typeface="+mn-ea"/>
                          <a:cs typeface="+mn-cs"/>
                        </a:rPr>
                        <a:t> on short and medium term customer feedback (taking credit for successful execution)</a:t>
                      </a:r>
                    </a:p>
                    <a:p>
                      <a:pPr marL="342900" lvl="0" indent="-342900" algn="l" defTabSz="914270" rtl="0" eaLnBrk="1" latinLnBrk="0" hangingPunct="1">
                        <a:lnSpc>
                          <a:spcPct val="107000"/>
                        </a:lnSpc>
                        <a:spcAft>
                          <a:spcPts val="0"/>
                        </a:spcAft>
                        <a:buFont typeface="Symbol" panose="05050102010706020507" pitchFamily="18" charset="2"/>
                        <a:buChar char=""/>
                      </a:pPr>
                      <a:r>
                        <a:rPr lang="en-US" sz="1000" kern="1200" baseline="0" dirty="0">
                          <a:solidFill>
                            <a:schemeClr val="dk1"/>
                          </a:solidFill>
                          <a:effectLst/>
                          <a:latin typeface="+mn-lt"/>
                          <a:ea typeface="+mn-ea"/>
                          <a:cs typeface="+mn-cs"/>
                        </a:rPr>
                        <a:t>Investigate feedback from value proposition review</a:t>
                      </a:r>
                    </a:p>
                    <a:p>
                      <a:pPr marL="342900" lvl="0" indent="-342900" algn="l" defTabSz="914270" rtl="0" eaLnBrk="1" latinLnBrk="0" hangingPunct="1">
                        <a:lnSpc>
                          <a:spcPct val="107000"/>
                        </a:lnSpc>
                        <a:spcAft>
                          <a:spcPts val="0"/>
                        </a:spcAft>
                        <a:buFont typeface="Symbol" panose="05050102010706020507" pitchFamily="18" charset="2"/>
                        <a:buChar char=""/>
                      </a:pPr>
                      <a:r>
                        <a:rPr lang="en-US" sz="1000" kern="1200" baseline="0" dirty="0">
                          <a:solidFill>
                            <a:schemeClr val="dk1"/>
                          </a:solidFill>
                          <a:effectLst/>
                          <a:latin typeface="+mn-lt"/>
                          <a:ea typeface="+mn-ea"/>
                          <a:cs typeface="+mn-cs"/>
                        </a:rPr>
                        <a:t>Develop future negotiation standpoint</a:t>
                      </a:r>
                    </a:p>
                    <a:p>
                      <a:pPr marL="342900" lvl="0" indent="-342900" algn="l" defTabSz="914270" rtl="0" eaLnBrk="1" latinLnBrk="0" hangingPunct="1">
                        <a:lnSpc>
                          <a:spcPct val="107000"/>
                        </a:lnSpc>
                        <a:spcAft>
                          <a:spcPts val="0"/>
                        </a:spcAft>
                        <a:buFont typeface="Symbol" panose="05050102010706020507" pitchFamily="18" charset="2"/>
                        <a:buChar char=""/>
                      </a:pPr>
                      <a:r>
                        <a:rPr lang="en-US" sz="1000" kern="1200" baseline="0" dirty="0">
                          <a:solidFill>
                            <a:schemeClr val="dk1"/>
                          </a:solidFill>
                          <a:effectLst/>
                          <a:latin typeface="+mn-lt"/>
                          <a:ea typeface="+mn-ea"/>
                          <a:cs typeface="+mn-cs"/>
                        </a:rPr>
                        <a:t>Assess the alignment with customers own Service Management and KPI dash-boarding systems</a:t>
                      </a:r>
                      <a:endParaRPr lang="en-US" sz="1000" kern="1200" dirty="0">
                        <a:solidFill>
                          <a:schemeClr val="dk1"/>
                        </a:solidFill>
                        <a:effectLst/>
                        <a:latin typeface="+mn-lt"/>
                        <a:ea typeface="+mn-ea"/>
                        <a:cs typeface="+mn-cs"/>
                      </a:endParaRPr>
                    </a:p>
                  </a:txBody>
                  <a:tcPr marL="68564" marR="68564" marT="34282" marB="34282">
                    <a:solidFill>
                      <a:srgbClr val="F7EAE9"/>
                    </a:solidFill>
                  </a:tcPr>
                </a:tc>
                <a:tc>
                  <a:txBody>
                    <a:bodyPr/>
                    <a:lstStyle/>
                    <a:p>
                      <a:pPr marL="0" marR="0" lvl="0" indent="0" algn="ctr"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dirty="0">
                          <a:effectLst/>
                        </a:rPr>
                        <a:t>NAM </a:t>
                      </a:r>
                      <a:endParaRPr lang="en-GB" sz="1000" dirty="0">
                        <a:effectLst/>
                      </a:endParaRPr>
                    </a:p>
                  </a:txBody>
                  <a:tcPr marL="68564" marR="68564" marT="34282" marB="34282" anchor="ctr">
                    <a:solidFill>
                      <a:srgbClr val="F7EAE9"/>
                    </a:solidFill>
                  </a:tcPr>
                </a:tc>
                <a:tc>
                  <a:txBody>
                    <a:bodyPr/>
                    <a:lstStyle/>
                    <a:p>
                      <a:pPr marL="0" marR="0" lvl="0" indent="0" algn="ctr"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dirty="0">
                          <a:effectLst/>
                        </a:rPr>
                        <a:t>NAM </a:t>
                      </a:r>
                      <a:endParaRPr lang="en-GB" sz="1000" dirty="0">
                        <a:effectLst/>
                      </a:endParaRPr>
                    </a:p>
                  </a:txBody>
                  <a:tcPr marL="68564" marR="68564" marT="34282" marB="34282" anchor="ctr">
                    <a:solidFill>
                      <a:srgbClr val="F7EAE9"/>
                    </a:solidFill>
                  </a:tcPr>
                </a:tc>
                <a:tc>
                  <a:txBody>
                    <a:bodyPr/>
                    <a:lstStyle/>
                    <a:p>
                      <a:pPr marL="0" marR="0" lvl="0" indent="0" algn="ctr"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kern="1200" dirty="0">
                          <a:effectLst/>
                        </a:rPr>
                        <a:t>Project Team</a:t>
                      </a:r>
                      <a:endParaRPr lang="en-GB" sz="1000" kern="1200" dirty="0">
                        <a:solidFill>
                          <a:schemeClr val="tx1"/>
                        </a:solidFill>
                        <a:effectLst/>
                        <a:latin typeface="+mn-lt"/>
                        <a:ea typeface="+mn-ea"/>
                        <a:cs typeface="+mn-cs"/>
                      </a:endParaRPr>
                    </a:p>
                  </a:txBody>
                  <a:tcPr marL="68564" marR="68564" marT="34282" marB="34282" anchor="ctr">
                    <a:solidFill>
                      <a:srgbClr val="F7EAE9"/>
                    </a:solidFill>
                  </a:tcPr>
                </a:tc>
                <a:tc>
                  <a:txBody>
                    <a:bodyPr/>
                    <a:lstStyle/>
                    <a:p>
                      <a:pPr marL="0" marR="0" lvl="0" indent="0" algn="ctr" defTabSz="91427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kern="1200" dirty="0">
                          <a:effectLst/>
                        </a:rPr>
                        <a:t>Project Team</a:t>
                      </a:r>
                      <a:endParaRPr lang="en-GB" sz="1000" kern="1200" dirty="0">
                        <a:solidFill>
                          <a:schemeClr val="tx1"/>
                        </a:solidFill>
                        <a:effectLst/>
                        <a:latin typeface="+mn-lt"/>
                        <a:ea typeface="+mn-ea"/>
                        <a:cs typeface="+mn-cs"/>
                      </a:endParaRPr>
                    </a:p>
                  </a:txBody>
                  <a:tcPr marL="68564" marR="68564" marT="34282" marB="34282" anchor="ctr">
                    <a:solidFill>
                      <a:srgbClr val="F7EAE9"/>
                    </a:solidFill>
                  </a:tcPr>
                </a:tc>
                <a:extLst>
                  <a:ext uri="{0D108BD9-81ED-4DB2-BD59-A6C34878D82A}">
                    <a16:rowId xmlns:a16="http://schemas.microsoft.com/office/drawing/2014/main" val="1226360581"/>
                  </a:ext>
                </a:extLst>
              </a:tr>
            </a:tbl>
          </a:graphicData>
        </a:graphic>
      </p:graphicFrame>
    </p:spTree>
    <p:extLst>
      <p:ext uri="{BB962C8B-B14F-4D97-AF65-F5344CB8AC3E}">
        <p14:creationId xmlns:p14="http://schemas.microsoft.com/office/powerpoint/2010/main" val="74619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7" name="Title 1"/>
          <p:cNvSpPr txBox="1">
            <a:spLocks/>
          </p:cNvSpPr>
          <p:nvPr/>
        </p:nvSpPr>
        <p:spPr>
          <a:xfrm>
            <a:off x="2667689" y="0"/>
            <a:ext cx="6474658" cy="514350"/>
          </a:xfrm>
          <a:prstGeom prst="rect">
            <a:avLst/>
          </a:prstGeom>
        </p:spPr>
        <p:txBody>
          <a:bodyPr lIns="91417" tIns="45708" rIns="91417" bIns="45708"/>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699" b="1" i="1" dirty="0">
                <a:solidFill>
                  <a:prstClr val="white"/>
                </a:solidFill>
                <a:latin typeface="Calibri"/>
              </a:rPr>
              <a:t>Concentrated Sales Process</a:t>
            </a:r>
          </a:p>
        </p:txBody>
      </p:sp>
      <p:sp>
        <p:nvSpPr>
          <p:cNvPr id="27"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5</a:t>
            </a:fld>
            <a:endParaRPr lang="en-US" sz="975" b="1" dirty="0">
              <a:solidFill>
                <a:prstClr val="black"/>
              </a:solidFill>
              <a:latin typeface="Calibri"/>
            </a:endParaRPr>
          </a:p>
        </p:txBody>
      </p:sp>
      <p:pic>
        <p:nvPicPr>
          <p:cNvPr id="7" name="Picture 6">
            <a:extLst>
              <a:ext uri="{FF2B5EF4-FFF2-40B4-BE49-F238E27FC236}">
                <a16:creationId xmlns:a16="http://schemas.microsoft.com/office/drawing/2014/main" id="{140488D2-C34C-4E71-DD58-4E4F6C7CB8C5}"/>
              </a:ext>
            </a:extLst>
          </p:cNvPr>
          <p:cNvPicPr>
            <a:picLocks noChangeAspect="1"/>
          </p:cNvPicPr>
          <p:nvPr/>
        </p:nvPicPr>
        <p:blipFill>
          <a:blip r:embed="rId3"/>
          <a:stretch>
            <a:fillRect/>
          </a:stretch>
        </p:blipFill>
        <p:spPr>
          <a:xfrm>
            <a:off x="919455" y="713726"/>
            <a:ext cx="6947137" cy="4206329"/>
          </a:xfrm>
          <a:prstGeom prst="rect">
            <a:avLst/>
          </a:prstGeom>
        </p:spPr>
      </p:pic>
    </p:spTree>
    <p:extLst>
      <p:ext uri="{BB962C8B-B14F-4D97-AF65-F5344CB8AC3E}">
        <p14:creationId xmlns:p14="http://schemas.microsoft.com/office/powerpoint/2010/main" val="3490773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50</a:t>
            </a:fld>
            <a:endParaRPr lang="en-US" sz="975" b="1" dirty="0">
              <a:solidFill>
                <a:prstClr val="black"/>
              </a:solidFill>
              <a:latin typeface="Calibri"/>
            </a:endParaRPr>
          </a:p>
        </p:txBody>
      </p:sp>
      <p:sp>
        <p:nvSpPr>
          <p:cNvPr id="2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5: LEARNINGS</a:t>
            </a:r>
          </a:p>
        </p:txBody>
      </p:sp>
      <p:sp>
        <p:nvSpPr>
          <p:cNvPr id="8" name="Rectangle 10">
            <a:extLst>
              <a:ext uri="{FF2B5EF4-FFF2-40B4-BE49-F238E27FC236}">
                <a16:creationId xmlns:a16="http://schemas.microsoft.com/office/drawing/2014/main" id="{96F85632-A13D-405E-8B9F-3332274AE8CC}"/>
              </a:ext>
            </a:extLst>
          </p:cNvPr>
          <p:cNvSpPr/>
          <p:nvPr/>
        </p:nvSpPr>
        <p:spPr>
          <a:xfrm>
            <a:off x="93737" y="869232"/>
            <a:ext cx="5789855" cy="4022069"/>
          </a:xfrm>
          <a:prstGeom prst="rect">
            <a:avLst/>
          </a:prstGeom>
          <a:solidFill>
            <a:schemeClr val="bg1">
              <a:lumMod val="95000"/>
            </a:schemeClr>
          </a:solidFill>
          <a:ln w="9525" cap="flat" cmpd="sng" algn="ctr">
            <a:solidFill>
              <a:srgbClr val="60849D">
                <a:lumMod val="40000"/>
                <a:lumOff val="60000"/>
              </a:srgbClr>
            </a:solidFill>
            <a:prstDash val="solid"/>
          </a:ln>
          <a:effectLst>
            <a:outerShdw blurRad="50800" dist="38100" dir="2700000" algn="tl" rotWithShape="0">
              <a:prstClr val="black">
                <a:alpha val="40000"/>
              </a:prstClr>
            </a:outerShdw>
          </a:effectLst>
        </p:spPr>
        <p:txBody>
          <a:bodyPr lIns="80981" tIns="31194" rIns="62387" bIns="31194" rtlCol="0" anchor="t" anchorCtr="0"/>
          <a:lstStyle/>
          <a:p>
            <a:pPr defTabSz="685520">
              <a:lnSpc>
                <a:spcPct val="107000"/>
              </a:lnSpc>
            </a:pPr>
            <a:r>
              <a:rPr lang="en-US" sz="1050" b="1" u="sng" dirty="0">
                <a:solidFill>
                  <a:prstClr val="black"/>
                </a:solidFill>
                <a:latin typeface="Calibri"/>
              </a:rPr>
              <a:t>Step 5.1   Project Management</a:t>
            </a:r>
          </a:p>
          <a:p>
            <a:pPr marL="128553" indent="-128553" defTabSz="634516">
              <a:spcAft>
                <a:spcPts val="225"/>
              </a:spcAft>
              <a:buFont typeface="Arial" panose="020B0604020202020204" pitchFamily="34" charset="0"/>
              <a:buChar char="•"/>
            </a:pPr>
            <a:r>
              <a:rPr lang="en-GB" sz="900" dirty="0">
                <a:solidFill>
                  <a:prstClr val="black"/>
                </a:solidFill>
                <a:latin typeface="Calibri"/>
              </a:rPr>
              <a:t>Identify a project leader with skillsets relevant to the specific project </a:t>
            </a:r>
          </a:p>
          <a:p>
            <a:pPr marL="128553" indent="-128553" defTabSz="634516">
              <a:spcAft>
                <a:spcPts val="225"/>
              </a:spcAft>
              <a:buFont typeface="Arial" panose="020B0604020202020204" pitchFamily="34" charset="0"/>
              <a:buChar char="•"/>
            </a:pPr>
            <a:r>
              <a:rPr lang="en-GB" sz="900" dirty="0">
                <a:solidFill>
                  <a:prstClr val="black"/>
                </a:solidFill>
                <a:latin typeface="Calibri"/>
              </a:rPr>
              <a:t>Establish cross functional teams early with specific knowledge in the organisations for:</a:t>
            </a:r>
          </a:p>
          <a:p>
            <a:pPr marL="471313" lvl="1" indent="-128553" defTabSz="634516">
              <a:spcAft>
                <a:spcPts val="225"/>
              </a:spcAft>
              <a:buFont typeface="Arial" panose="020B0604020202020204" pitchFamily="34" charset="0"/>
              <a:buChar char="•"/>
            </a:pPr>
            <a:r>
              <a:rPr lang="en-GB" sz="900" dirty="0">
                <a:solidFill>
                  <a:prstClr val="black"/>
                </a:solidFill>
                <a:latin typeface="Calibri"/>
              </a:rPr>
              <a:t>Commercials / </a:t>
            </a:r>
            <a:r>
              <a:rPr lang="en-GB" sz="900" dirty="0" err="1">
                <a:solidFill>
                  <a:prstClr val="black"/>
                </a:solidFill>
                <a:latin typeface="Calibri"/>
              </a:rPr>
              <a:t>Legal’s</a:t>
            </a:r>
            <a:r>
              <a:rPr lang="en-GB" sz="900" dirty="0">
                <a:solidFill>
                  <a:prstClr val="black"/>
                </a:solidFill>
                <a:latin typeface="Calibri"/>
              </a:rPr>
              <a:t> / risk management</a:t>
            </a:r>
          </a:p>
          <a:p>
            <a:pPr marL="471313" lvl="1" indent="-128553" defTabSz="634516">
              <a:spcAft>
                <a:spcPts val="225"/>
              </a:spcAft>
              <a:buFont typeface="Arial" panose="020B0604020202020204" pitchFamily="34" charset="0"/>
              <a:buChar char="•"/>
            </a:pPr>
            <a:r>
              <a:rPr lang="en-GB" sz="900" dirty="0">
                <a:solidFill>
                  <a:prstClr val="black"/>
                </a:solidFill>
                <a:latin typeface="Calibri"/>
              </a:rPr>
              <a:t>Operations – manufacturing / sourcing / planning</a:t>
            </a:r>
          </a:p>
          <a:p>
            <a:pPr marL="471313" lvl="1" indent="-128553" defTabSz="634516">
              <a:spcAft>
                <a:spcPts val="225"/>
              </a:spcAft>
              <a:buFont typeface="Arial" panose="020B0604020202020204" pitchFamily="34" charset="0"/>
              <a:buChar char="•"/>
            </a:pPr>
            <a:r>
              <a:rPr lang="en-GB" sz="900" dirty="0">
                <a:solidFill>
                  <a:prstClr val="black"/>
                </a:solidFill>
                <a:latin typeface="Calibri"/>
              </a:rPr>
              <a:t>Logistics – services / partner capabilities</a:t>
            </a:r>
          </a:p>
          <a:p>
            <a:pPr marL="471313" lvl="1" indent="-128553" defTabSz="634516">
              <a:spcAft>
                <a:spcPts val="225"/>
              </a:spcAft>
              <a:buFont typeface="Arial" panose="020B0604020202020204" pitchFamily="34" charset="0"/>
              <a:buChar char="•"/>
            </a:pPr>
            <a:r>
              <a:rPr lang="en-GB" sz="900" dirty="0">
                <a:solidFill>
                  <a:prstClr val="black"/>
                </a:solidFill>
                <a:latin typeface="Calibri"/>
              </a:rPr>
              <a:t>Aftermarket – service / warranty / support capabilities / connectivity / consumables</a:t>
            </a:r>
          </a:p>
          <a:p>
            <a:pPr defTabSz="685617" fontAlgn="base">
              <a:spcBef>
                <a:spcPct val="0"/>
              </a:spcBef>
              <a:spcAft>
                <a:spcPct val="0"/>
              </a:spcAft>
              <a:defRPr/>
            </a:pPr>
            <a:endParaRPr lang="en-US" sz="825" kern="0" dirty="0">
              <a:solidFill>
                <a:prstClr val="black"/>
              </a:solidFill>
              <a:latin typeface="Calibri"/>
            </a:endParaRPr>
          </a:p>
          <a:p>
            <a:pPr defTabSz="634516">
              <a:spcAft>
                <a:spcPts val="225"/>
              </a:spcAft>
            </a:pPr>
            <a:r>
              <a:rPr lang="en-GB" sz="1050" b="1" u="sng" dirty="0">
                <a:solidFill>
                  <a:prstClr val="black"/>
                </a:solidFill>
                <a:latin typeface="Calibri"/>
              </a:rPr>
              <a:t>Project Manager</a:t>
            </a:r>
          </a:p>
          <a:p>
            <a:pPr marL="128553" indent="-128553" defTabSz="634516">
              <a:spcAft>
                <a:spcPts val="225"/>
              </a:spcAft>
              <a:buFont typeface="Arial" panose="020B0604020202020204" pitchFamily="34" charset="0"/>
              <a:buChar char="•"/>
            </a:pPr>
            <a:r>
              <a:rPr lang="en-GB" sz="900" dirty="0">
                <a:solidFill>
                  <a:prstClr val="black"/>
                </a:solidFill>
                <a:latin typeface="Calibri"/>
              </a:rPr>
              <a:t>Be prepared to engage the project team direct with the customers project team and support customer internal champions / stakeholders</a:t>
            </a:r>
          </a:p>
          <a:p>
            <a:pPr marL="128528" indent="-128528" defTabSz="685480">
              <a:spcAft>
                <a:spcPts val="225"/>
              </a:spcAft>
              <a:buFont typeface="Arial" panose="020B0604020202020204" pitchFamily="34" charset="0"/>
              <a:buChar char="•"/>
              <a:defRPr/>
            </a:pPr>
            <a:r>
              <a:rPr lang="en-GB" sz="900" dirty="0">
                <a:solidFill>
                  <a:prstClr val="black"/>
                </a:solidFill>
                <a:latin typeface="Calibri"/>
              </a:rPr>
              <a:t>Don’t underestimate the demands of project management – “these projects are normally in addition to the day job”</a:t>
            </a:r>
          </a:p>
          <a:p>
            <a:pPr marL="128528" indent="-128528" defTabSz="685480">
              <a:spcAft>
                <a:spcPts val="225"/>
              </a:spcAft>
              <a:buFont typeface="Arial" panose="020B0604020202020204" pitchFamily="34" charset="0"/>
              <a:buChar char="•"/>
              <a:defRPr/>
            </a:pPr>
            <a:r>
              <a:rPr lang="en-GB" sz="900" dirty="0">
                <a:solidFill>
                  <a:prstClr val="black"/>
                </a:solidFill>
                <a:latin typeface="Calibri"/>
              </a:rPr>
              <a:t>Ensure resources are available to deploy the project</a:t>
            </a:r>
          </a:p>
          <a:p>
            <a:pPr marL="128553" indent="-128553" defTabSz="634516">
              <a:spcAft>
                <a:spcPts val="225"/>
              </a:spcAft>
              <a:buFont typeface="Arial" panose="020B0604020202020204" pitchFamily="34" charset="0"/>
              <a:buChar char="•"/>
              <a:defRPr/>
            </a:pPr>
            <a:r>
              <a:rPr lang="en-GB" sz="900" dirty="0">
                <a:solidFill>
                  <a:prstClr val="black"/>
                </a:solidFill>
                <a:latin typeface="Calibri"/>
              </a:rPr>
              <a:t>There can be difficulty in aligning our internal business units with needs of different geographical regions</a:t>
            </a:r>
          </a:p>
          <a:p>
            <a:pPr defTabSz="685617" fontAlgn="base">
              <a:spcBef>
                <a:spcPct val="0"/>
              </a:spcBef>
              <a:spcAft>
                <a:spcPct val="0"/>
              </a:spcAft>
              <a:defRPr/>
            </a:pPr>
            <a:endParaRPr lang="en-US" sz="825" kern="0" dirty="0">
              <a:solidFill>
                <a:prstClr val="black"/>
              </a:solidFill>
              <a:latin typeface="Calibri"/>
            </a:endParaRPr>
          </a:p>
          <a:p>
            <a:pPr defTabSz="685520">
              <a:lnSpc>
                <a:spcPct val="107000"/>
              </a:lnSpc>
            </a:pPr>
            <a:r>
              <a:rPr lang="en-US" sz="1050" b="1" u="sng" dirty="0">
                <a:solidFill>
                  <a:prstClr val="black"/>
                </a:solidFill>
                <a:latin typeface="Calibri"/>
              </a:rPr>
              <a:t>CEP</a:t>
            </a:r>
          </a:p>
          <a:p>
            <a:pPr defTabSz="685520">
              <a:lnSpc>
                <a:spcPct val="107000"/>
              </a:lnSpc>
              <a:defRPr/>
            </a:pPr>
            <a:r>
              <a:rPr lang="en-GB" sz="900" dirty="0">
                <a:solidFill>
                  <a:prstClr val="black"/>
                </a:solidFill>
                <a:latin typeface="Calibri"/>
              </a:rPr>
              <a:t>Including CEP element supports the value proposition but requires detailed customer management. CEP processes add complexity into what is generally a narrow timeline </a:t>
            </a:r>
          </a:p>
          <a:p>
            <a:pPr defTabSz="685617" fontAlgn="base">
              <a:spcBef>
                <a:spcPct val="0"/>
              </a:spcBef>
              <a:spcAft>
                <a:spcPct val="0"/>
              </a:spcAft>
              <a:defRPr/>
            </a:pPr>
            <a:endParaRPr lang="en-US" sz="825" kern="0" dirty="0">
              <a:solidFill>
                <a:prstClr val="black"/>
              </a:solidFill>
              <a:latin typeface="Calibri"/>
            </a:endParaRPr>
          </a:p>
          <a:p>
            <a:pPr defTabSz="685480">
              <a:spcAft>
                <a:spcPts val="225"/>
              </a:spcAft>
              <a:defRPr/>
            </a:pPr>
            <a:r>
              <a:rPr lang="en-US" sz="1050" b="1" u="sng" dirty="0">
                <a:solidFill>
                  <a:prstClr val="black"/>
                </a:solidFill>
                <a:latin typeface="Calibri"/>
              </a:rPr>
              <a:t>Step 5.2   Manage the Customer</a:t>
            </a:r>
          </a:p>
          <a:p>
            <a:pPr marL="128528" indent="-128528" defTabSz="685480">
              <a:spcAft>
                <a:spcPts val="225"/>
              </a:spcAft>
              <a:buFont typeface="Arial" panose="020B0604020202020204" pitchFamily="34" charset="0"/>
              <a:buChar char="•"/>
              <a:defRPr/>
            </a:pPr>
            <a:r>
              <a:rPr lang="en-GB" sz="900" dirty="0">
                <a:solidFill>
                  <a:prstClr val="black"/>
                </a:solidFill>
                <a:latin typeface="Calibri"/>
              </a:rPr>
              <a:t>Make the effort to validate customer data. Always assume customer information needs validating.</a:t>
            </a:r>
          </a:p>
          <a:p>
            <a:pPr marL="128528" indent="-128528" defTabSz="685480">
              <a:spcAft>
                <a:spcPts val="225"/>
              </a:spcAft>
              <a:buFont typeface="Arial" panose="020B0604020202020204" pitchFamily="34" charset="0"/>
              <a:buChar char="•"/>
              <a:defRPr/>
            </a:pPr>
            <a:r>
              <a:rPr lang="en-GB" sz="900" dirty="0">
                <a:solidFill>
                  <a:prstClr val="black"/>
                </a:solidFill>
                <a:latin typeface="Calibri"/>
              </a:rPr>
              <a:t>Maintain close stakeholder communications</a:t>
            </a:r>
          </a:p>
          <a:p>
            <a:pPr marL="128528" indent="-128528" defTabSz="685480">
              <a:spcAft>
                <a:spcPts val="225"/>
              </a:spcAft>
              <a:buFont typeface="Arial" panose="020B0604020202020204" pitchFamily="34" charset="0"/>
              <a:buChar char="•"/>
              <a:defRPr/>
            </a:pPr>
            <a:r>
              <a:rPr lang="en-GB" sz="900" dirty="0">
                <a:solidFill>
                  <a:prstClr val="black"/>
                </a:solidFill>
                <a:latin typeface="Calibri"/>
              </a:rPr>
              <a:t>Customer often delay actual PO due to internal sign off – needed to manage the customer to prevent timeline compression</a:t>
            </a:r>
          </a:p>
          <a:p>
            <a:pPr marL="128528" indent="-128528" defTabSz="685480">
              <a:spcAft>
                <a:spcPts val="225"/>
              </a:spcAft>
              <a:buFont typeface="Arial" panose="020B0604020202020204" pitchFamily="34" charset="0"/>
              <a:buChar char="•"/>
              <a:defRPr/>
            </a:pPr>
            <a:r>
              <a:rPr lang="en-GB" sz="900" dirty="0">
                <a:solidFill>
                  <a:prstClr val="black"/>
                </a:solidFill>
                <a:latin typeface="Calibri"/>
              </a:rPr>
              <a:t>Be responsive to changing customer values and needs</a:t>
            </a:r>
            <a:endParaRPr lang="en-US" sz="825" dirty="0">
              <a:solidFill>
                <a:prstClr val="black"/>
              </a:solidFill>
              <a:latin typeface="Calibri"/>
            </a:endParaRPr>
          </a:p>
        </p:txBody>
      </p:sp>
      <p:graphicFrame>
        <p:nvGraphicFramePr>
          <p:cNvPr id="10" name="Table 2"/>
          <p:cNvGraphicFramePr>
            <a:graphicFrameLocks noGrp="1"/>
          </p:cNvGraphicFramePr>
          <p:nvPr>
            <p:extLst>
              <p:ext uri="{D42A27DB-BD31-4B8C-83A1-F6EECF244321}">
                <p14:modId xmlns:p14="http://schemas.microsoft.com/office/powerpoint/2010/main" val="2248623615"/>
              </p:ext>
            </p:extLst>
          </p:nvPr>
        </p:nvGraphicFramePr>
        <p:xfrm>
          <a:off x="5965302" y="602429"/>
          <a:ext cx="3092256" cy="4292007"/>
        </p:xfrm>
        <a:graphic>
          <a:graphicData uri="http://schemas.openxmlformats.org/drawingml/2006/table">
            <a:tbl>
              <a:tblPr>
                <a:effectLst>
                  <a:outerShdw blurRad="50800" dist="38100" dir="2700000" algn="tl" rotWithShape="0">
                    <a:prstClr val="black">
                      <a:alpha val="40000"/>
                    </a:prstClr>
                  </a:outerShdw>
                </a:effectLst>
              </a:tblPr>
              <a:tblGrid>
                <a:gridCol w="773064">
                  <a:extLst>
                    <a:ext uri="{9D8B030D-6E8A-4147-A177-3AD203B41FA5}">
                      <a16:colId xmlns:a16="http://schemas.microsoft.com/office/drawing/2014/main" val="20001"/>
                    </a:ext>
                  </a:extLst>
                </a:gridCol>
                <a:gridCol w="773064">
                  <a:extLst>
                    <a:ext uri="{9D8B030D-6E8A-4147-A177-3AD203B41FA5}">
                      <a16:colId xmlns:a16="http://schemas.microsoft.com/office/drawing/2014/main" val="20002"/>
                    </a:ext>
                  </a:extLst>
                </a:gridCol>
                <a:gridCol w="773064">
                  <a:extLst>
                    <a:ext uri="{9D8B030D-6E8A-4147-A177-3AD203B41FA5}">
                      <a16:colId xmlns:a16="http://schemas.microsoft.com/office/drawing/2014/main" val="20003"/>
                    </a:ext>
                  </a:extLst>
                </a:gridCol>
                <a:gridCol w="773064">
                  <a:extLst>
                    <a:ext uri="{9D8B030D-6E8A-4147-A177-3AD203B41FA5}">
                      <a16:colId xmlns:a16="http://schemas.microsoft.com/office/drawing/2014/main" val="20004"/>
                    </a:ext>
                  </a:extLst>
                </a:gridCol>
              </a:tblGrid>
              <a:tr h="269938">
                <a:tc>
                  <a:txBody>
                    <a:bodyPr/>
                    <a:lstStyle/>
                    <a:p>
                      <a:pPr algn="ctr" rtl="0" fontAlgn="ctr"/>
                      <a:r>
                        <a:rPr lang="en-GB" sz="1000" b="1" i="0" u="none" strike="noStrike" dirty="0">
                          <a:solidFill>
                            <a:srgbClr val="FFFFFF"/>
                          </a:solidFill>
                          <a:effectLst/>
                          <a:latin typeface="Calibri"/>
                        </a:rPr>
                        <a:t>R</a:t>
                      </a:r>
                      <a:r>
                        <a:rPr lang="en-GB" sz="1000" b="0" i="0" u="none" strike="noStrike" dirty="0">
                          <a:solidFill>
                            <a:srgbClr val="FFFFFF"/>
                          </a:solidFill>
                          <a:effectLst/>
                          <a:latin typeface="Calibri"/>
                        </a:rPr>
                        <a:t>esponsible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75000"/>
                      </a:schemeClr>
                    </a:solidFill>
                  </a:tcPr>
                </a:tc>
                <a:tc>
                  <a:txBody>
                    <a:bodyPr/>
                    <a:lstStyle/>
                    <a:p>
                      <a:pPr algn="ctr" rtl="0" fontAlgn="ctr"/>
                      <a:r>
                        <a:rPr lang="en-GB" sz="1000" b="1" i="0" u="none" strike="noStrike" dirty="0">
                          <a:solidFill>
                            <a:srgbClr val="FFFFFF"/>
                          </a:solidFill>
                          <a:effectLst/>
                          <a:latin typeface="Calibri"/>
                        </a:rPr>
                        <a:t>A</a:t>
                      </a:r>
                      <a:r>
                        <a:rPr lang="en-GB" sz="1000" b="0" i="0" u="none" strike="noStrike" dirty="0">
                          <a:solidFill>
                            <a:srgbClr val="FFFFFF"/>
                          </a:solidFill>
                          <a:effectLst/>
                          <a:latin typeface="Calibri"/>
                        </a:rPr>
                        <a:t>ccountable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75000"/>
                      </a:schemeClr>
                    </a:solidFill>
                  </a:tcPr>
                </a:tc>
                <a:tc>
                  <a:txBody>
                    <a:bodyPr/>
                    <a:lstStyle/>
                    <a:p>
                      <a:pPr algn="ctr" rtl="0" fontAlgn="ctr"/>
                      <a:r>
                        <a:rPr lang="en-GB" sz="1000" b="1" i="0" u="none" strike="noStrike" dirty="0">
                          <a:solidFill>
                            <a:srgbClr val="FFFFFF"/>
                          </a:solidFill>
                          <a:effectLst/>
                          <a:latin typeface="Calibri"/>
                        </a:rPr>
                        <a:t>C</a:t>
                      </a:r>
                      <a:r>
                        <a:rPr lang="en-GB" sz="1000" b="0" i="0" u="none" strike="noStrike" dirty="0">
                          <a:solidFill>
                            <a:srgbClr val="FFFFFF"/>
                          </a:solidFill>
                          <a:effectLst/>
                          <a:latin typeface="Calibri"/>
                        </a:rPr>
                        <a:t>onsulted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75000"/>
                      </a:schemeClr>
                    </a:solidFill>
                  </a:tcPr>
                </a:tc>
                <a:tc>
                  <a:txBody>
                    <a:bodyPr/>
                    <a:lstStyle/>
                    <a:p>
                      <a:pPr algn="ctr" rtl="0" fontAlgn="ctr"/>
                      <a:r>
                        <a:rPr lang="en-GB" sz="1000" b="1" i="0" u="none" strike="noStrike" dirty="0">
                          <a:solidFill>
                            <a:srgbClr val="FFFFFF"/>
                          </a:solidFill>
                          <a:effectLst/>
                          <a:latin typeface="Calibri"/>
                        </a:rPr>
                        <a:t>I</a:t>
                      </a:r>
                      <a:r>
                        <a:rPr lang="en-GB" sz="1000" b="0" i="0" u="none" strike="noStrike" dirty="0">
                          <a:solidFill>
                            <a:srgbClr val="FFFFFF"/>
                          </a:solidFill>
                          <a:effectLst/>
                          <a:latin typeface="Calibri"/>
                        </a:rPr>
                        <a:t>nformed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4022069">
                <a:tc>
                  <a:txBody>
                    <a:bodyPr/>
                    <a:lstStyle/>
                    <a:p>
                      <a:pPr indent="0" algn="ctr">
                        <a:lnSpc>
                          <a:spcPct val="100000"/>
                        </a:lnSpc>
                        <a:spcBef>
                          <a:spcPts val="0"/>
                        </a:spcBef>
                        <a:spcAft>
                          <a:spcPts val="0"/>
                        </a:spcAft>
                      </a:pPr>
                      <a:endParaRPr lang="en-US" sz="800" dirty="0">
                        <a:effectLst/>
                        <a:latin typeface="Calibri" panose="020F0502020204030204" pitchFamily="34" charset="0"/>
                      </a:endParaRPr>
                    </a:p>
                    <a:p>
                      <a:pPr indent="0" algn="ctr">
                        <a:lnSpc>
                          <a:spcPct val="100000"/>
                        </a:lnSpc>
                        <a:spcBef>
                          <a:spcPts val="0"/>
                        </a:spcBef>
                        <a:spcAft>
                          <a:spcPts val="0"/>
                        </a:spcAft>
                      </a:pPr>
                      <a:r>
                        <a:rPr lang="en-US" sz="800" dirty="0">
                          <a:effectLst/>
                          <a:latin typeface="Calibri" panose="020F0502020204030204" pitchFamily="34" charset="0"/>
                        </a:rPr>
                        <a:t>NAM or appointed Project Manager / BU Leadership</a:t>
                      </a:r>
                    </a:p>
                    <a:p>
                      <a:pPr indent="0" algn="ctr">
                        <a:lnSpc>
                          <a:spcPct val="100000"/>
                        </a:lnSpc>
                        <a:spcBef>
                          <a:spcPts val="0"/>
                        </a:spcBef>
                        <a:spcAft>
                          <a:spcPts val="0"/>
                        </a:spcAft>
                      </a:pPr>
                      <a:endParaRPr lang="en-US" sz="800" dirty="0">
                        <a:effectLst/>
                        <a:latin typeface="Calibri" panose="020F0502020204030204" pitchFamily="34" charset="0"/>
                      </a:endParaRPr>
                    </a:p>
                    <a:p>
                      <a:pPr indent="0" algn="ctr">
                        <a:lnSpc>
                          <a:spcPct val="100000"/>
                        </a:lnSpc>
                        <a:spcBef>
                          <a:spcPts val="0"/>
                        </a:spcBef>
                        <a:spcAft>
                          <a:spcPts val="0"/>
                        </a:spcAft>
                      </a:pPr>
                      <a:endParaRPr lang="en-US"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marL="0" marR="0" indent="0" algn="ctr" defTabSz="846247" rtl="0" eaLnBrk="1" fontAlgn="auto" latinLnBrk="0" hangingPunct="1">
                        <a:lnSpc>
                          <a:spcPct val="100000"/>
                        </a:lnSpc>
                        <a:spcBef>
                          <a:spcPts val="0"/>
                        </a:spcBef>
                        <a:spcAft>
                          <a:spcPts val="0"/>
                        </a:spcAft>
                        <a:buClrTx/>
                        <a:buSzTx/>
                        <a:buFontTx/>
                        <a:buNone/>
                        <a:tabLst/>
                        <a:defRPr/>
                      </a:pPr>
                      <a:endParaRPr lang="en-US" sz="800" dirty="0">
                        <a:effectLst/>
                        <a:latin typeface="Calibri" panose="020F0502020204030204" pitchFamily="34" charset="0"/>
                      </a:endParaRPr>
                    </a:p>
                    <a:p>
                      <a:pPr marL="0" marR="0" indent="0" algn="ctr" defTabSz="846247" rtl="0" eaLnBrk="1" fontAlgn="auto" latinLnBrk="0" hangingPunct="1">
                        <a:lnSpc>
                          <a:spcPct val="100000"/>
                        </a:lnSpc>
                        <a:spcBef>
                          <a:spcPts val="0"/>
                        </a:spcBef>
                        <a:spcAft>
                          <a:spcPts val="0"/>
                        </a:spcAft>
                        <a:buClrTx/>
                        <a:buSzTx/>
                        <a:buFontTx/>
                        <a:buNone/>
                        <a:tabLst/>
                        <a:defRPr/>
                      </a:pPr>
                      <a:endParaRPr lang="en-US" sz="800" dirty="0">
                        <a:effectLst/>
                        <a:latin typeface="Calibri" panose="020F0502020204030204" pitchFamily="34" charset="0"/>
                      </a:endParaRPr>
                    </a:p>
                    <a:p>
                      <a:pPr marL="0" marR="0" indent="0" algn="ctr" defTabSz="846247" rtl="0" eaLnBrk="1" fontAlgn="auto" latinLnBrk="0" hangingPunct="1">
                        <a:lnSpc>
                          <a:spcPct val="100000"/>
                        </a:lnSpc>
                        <a:spcBef>
                          <a:spcPts val="0"/>
                        </a:spcBef>
                        <a:spcAft>
                          <a:spcPts val="0"/>
                        </a:spcAft>
                        <a:buClrTx/>
                        <a:buSzTx/>
                        <a:buFontTx/>
                        <a:buNone/>
                        <a:tabLst/>
                        <a:defRPr/>
                      </a:pPr>
                      <a:endParaRPr lang="en-US" sz="800" dirty="0">
                        <a:effectLst/>
                        <a:latin typeface="Calibri" panose="020F0502020204030204" pitchFamily="34" charset="0"/>
                      </a:endParaRPr>
                    </a:p>
                    <a:p>
                      <a:pPr marL="0" marR="0" indent="0" algn="ctr" defTabSz="846247" rtl="0" eaLnBrk="1" fontAlgn="auto" latinLnBrk="0" hangingPunct="1">
                        <a:lnSpc>
                          <a:spcPct val="100000"/>
                        </a:lnSpc>
                        <a:spcBef>
                          <a:spcPts val="0"/>
                        </a:spcBef>
                        <a:spcAft>
                          <a:spcPts val="0"/>
                        </a:spcAft>
                        <a:buClrTx/>
                        <a:buSzTx/>
                        <a:buFontTx/>
                        <a:buNone/>
                        <a:tabLst/>
                        <a:defRPr/>
                      </a:pPr>
                      <a:r>
                        <a:rPr lang="en-US" sz="800" dirty="0">
                          <a:effectLst/>
                          <a:latin typeface="Calibri" panose="020F0502020204030204" pitchFamily="34" charset="0"/>
                        </a:rPr>
                        <a:t>NAM or appointed Project Manager</a:t>
                      </a: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marL="0" marR="0" lvl="0" indent="0" algn="ctr" defTabSz="846247" rtl="0" eaLnBrk="1" fontAlgn="auto" latinLnBrk="0" hangingPunct="1">
                        <a:lnSpc>
                          <a:spcPct val="100000"/>
                        </a:lnSpc>
                        <a:spcBef>
                          <a:spcPts val="0"/>
                        </a:spcBef>
                        <a:spcAft>
                          <a:spcPts val="0"/>
                        </a:spcAft>
                        <a:buClrTx/>
                        <a:buSzTx/>
                        <a:buFontTx/>
                        <a:buNone/>
                        <a:tabLst/>
                        <a:defRPr/>
                      </a:pPr>
                      <a:r>
                        <a:rPr lang="en-GB" sz="800" kern="1200" dirty="0">
                          <a:effectLst/>
                          <a:latin typeface="Calibri" panose="020F0502020204030204" pitchFamily="34" charset="0"/>
                        </a:rPr>
                        <a:t>NAM &amp; Engineering Team </a:t>
                      </a:r>
                      <a:endParaRPr lang="en-GB" sz="800" kern="1200" dirty="0">
                        <a:solidFill>
                          <a:schemeClr val="tx1"/>
                        </a:solidFill>
                        <a:effectLst/>
                        <a:latin typeface="Calibri" panose="020F0502020204030204" pitchFamily="34" charset="0"/>
                        <a:ea typeface="+mn-ea"/>
                        <a:cs typeface="+mn-cs"/>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lang="en-US" sz="800" kern="1200" dirty="0">
                        <a:effectLst/>
                        <a:latin typeface="Calibri" panose="020F0502020204030204" pitchFamily="34" charset="0"/>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lang="en-US" sz="800" kern="1200" dirty="0">
                        <a:effectLst/>
                        <a:latin typeface="Calibri" panose="020F0502020204030204" pitchFamily="34" charset="0"/>
                      </a:endParaRPr>
                    </a:p>
                    <a:p>
                      <a:pPr marL="0" marR="0" lvl="0" indent="0" algn="ctr" defTabSz="846247" rtl="0" eaLnBrk="1" fontAlgn="auto" latinLnBrk="0" hangingPunct="1">
                        <a:lnSpc>
                          <a:spcPct val="100000"/>
                        </a:lnSpc>
                        <a:spcBef>
                          <a:spcPts val="0"/>
                        </a:spcBef>
                        <a:spcAft>
                          <a:spcPts val="0"/>
                        </a:spcAft>
                        <a:buClrTx/>
                        <a:buSzTx/>
                        <a:buFontTx/>
                        <a:buNone/>
                        <a:tabLst/>
                        <a:defRPr/>
                      </a:pPr>
                      <a:endParaRPr lang="en-US" sz="800" kern="1200" dirty="0">
                        <a:effectLst/>
                        <a:latin typeface="Calibri" panose="020F0502020204030204" pitchFamily="34" charset="0"/>
                      </a:endParaRPr>
                    </a:p>
                    <a:p>
                      <a:pPr marL="0" marR="0" lvl="0" indent="0" algn="ctr" defTabSz="846247" rtl="0" eaLnBrk="1" fontAlgn="auto" latinLnBrk="0" hangingPunct="1">
                        <a:lnSpc>
                          <a:spcPct val="100000"/>
                        </a:lnSpc>
                        <a:spcBef>
                          <a:spcPts val="0"/>
                        </a:spcBef>
                        <a:spcAft>
                          <a:spcPts val="0"/>
                        </a:spcAft>
                        <a:buClrTx/>
                        <a:buSzTx/>
                        <a:buFontTx/>
                        <a:buNone/>
                        <a:tabLst/>
                        <a:defRPr/>
                      </a:pPr>
                      <a:r>
                        <a:rPr lang="en-US" sz="800" kern="1200" dirty="0">
                          <a:effectLst/>
                          <a:latin typeface="Calibri" panose="020F0502020204030204" pitchFamily="34" charset="0"/>
                        </a:rPr>
                        <a:t>Customer Care Team / NAM</a:t>
                      </a:r>
                      <a:endParaRPr lang="en-GB" sz="800" kern="1200" dirty="0">
                        <a:solidFill>
                          <a:schemeClr val="tx1"/>
                        </a:solidFill>
                        <a:effectLst/>
                        <a:latin typeface="Calibri" panose="020F0502020204030204" pitchFamily="34" charset="0"/>
                        <a:ea typeface="+mn-ea"/>
                        <a:cs typeface="+mn-cs"/>
                      </a:endParaRPr>
                    </a:p>
                  </a:txBody>
                  <a:tcPr marL="68564" marR="68564" marT="34282" marB="3428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r>
                        <a:rPr lang="en-GB" sz="800" dirty="0">
                          <a:effectLst/>
                          <a:latin typeface="Calibri" panose="020F0502020204030204" pitchFamily="34" charset="0"/>
                        </a:rPr>
                        <a:t>NAM</a:t>
                      </a: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r>
                        <a:rPr lang="en-GB" sz="800" dirty="0">
                          <a:effectLst/>
                          <a:latin typeface="Calibri" panose="020F0502020204030204" pitchFamily="34" charset="0"/>
                        </a:rPr>
                        <a:t>NAM</a:t>
                      </a: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US" sz="800" dirty="0">
                        <a:effectLst/>
                        <a:latin typeface="Calibri" panose="020F0502020204030204" pitchFamily="34" charset="0"/>
                      </a:endParaRPr>
                    </a:p>
                    <a:p>
                      <a:pPr indent="0" algn="ctr">
                        <a:lnSpc>
                          <a:spcPct val="100000"/>
                        </a:lnSpc>
                        <a:spcBef>
                          <a:spcPts val="0"/>
                        </a:spcBef>
                        <a:spcAft>
                          <a:spcPts val="0"/>
                        </a:spcAft>
                      </a:pPr>
                      <a:r>
                        <a:rPr lang="en-US" sz="800" dirty="0">
                          <a:effectLst/>
                          <a:latin typeface="Calibri" panose="020F0502020204030204" pitchFamily="34" charset="0"/>
                        </a:rPr>
                        <a:t>NAM</a:t>
                      </a: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endParaRPr lang="en-GB" sz="800" dirty="0">
                        <a:effectLst/>
                        <a:latin typeface="Calibri" panose="020F0502020204030204" pitchFamily="34" charset="0"/>
                      </a:endParaRPr>
                    </a:p>
                    <a:p>
                      <a:pPr indent="0" algn="ctr">
                        <a:lnSpc>
                          <a:spcPct val="100000"/>
                        </a:lnSpc>
                        <a:spcBef>
                          <a:spcPts val="0"/>
                        </a:spcBef>
                        <a:spcAft>
                          <a:spcPts val="0"/>
                        </a:spcAft>
                      </a:pPr>
                      <a:r>
                        <a:rPr lang="en-US" sz="800" dirty="0">
                          <a:effectLst/>
                          <a:latin typeface="Calibri" panose="020F0502020204030204" pitchFamily="34" charset="0"/>
                        </a:rPr>
                        <a:t>NAM</a:t>
                      </a:r>
                    </a:p>
                  </a:txBody>
                  <a:tcPr marL="68564" marR="68564" marT="34282" marB="3428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r>
                        <a:rPr lang="en-GB" sz="800" kern="1200" dirty="0">
                          <a:effectLst/>
                          <a:latin typeface="Calibri" panose="020F0502020204030204" pitchFamily="34" charset="0"/>
                        </a:rPr>
                        <a:t>Project Team</a:t>
                      </a: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r>
                        <a:rPr lang="en-GB" sz="800" kern="1200" dirty="0">
                          <a:effectLst/>
                          <a:latin typeface="Calibri" panose="020F0502020204030204" pitchFamily="34" charset="0"/>
                        </a:rPr>
                        <a:t>Project Team</a:t>
                      </a: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endParaRPr lang="en-GB" sz="800" kern="1200" dirty="0">
                        <a:effectLst/>
                        <a:latin typeface="Calibri" panose="020F0502020204030204" pitchFamily="34" charset="0"/>
                      </a:endParaRPr>
                    </a:p>
                    <a:p>
                      <a:pPr marL="0" lvl="0" indent="0" algn="ctr" defTabSz="914270" rtl="0" eaLnBrk="1" latinLnBrk="0" hangingPunct="1">
                        <a:lnSpc>
                          <a:spcPct val="100000"/>
                        </a:lnSpc>
                        <a:spcBef>
                          <a:spcPts val="0"/>
                        </a:spcBef>
                        <a:spcAft>
                          <a:spcPts val="0"/>
                        </a:spcAft>
                        <a:buFont typeface="Symbol" panose="05050102010706020507" pitchFamily="18" charset="2"/>
                        <a:buNone/>
                      </a:pPr>
                      <a:r>
                        <a:rPr lang="en-GB" sz="800" kern="1200" dirty="0">
                          <a:effectLst/>
                          <a:latin typeface="Calibri" panose="020F0502020204030204" pitchFamily="34" charset="0"/>
                        </a:rPr>
                        <a:t>Project Team</a:t>
                      </a:r>
                    </a:p>
                  </a:txBody>
                  <a:tcPr marL="68564" marR="68564" marT="34282" marB="3428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800" kern="1200" dirty="0">
                          <a:effectLst/>
                          <a:latin typeface="Calibri" panose="020F0502020204030204" pitchFamily="34" charset="0"/>
                        </a:rPr>
                        <a:t>Project Team</a:t>
                      </a: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800" kern="1200" dirty="0">
                          <a:effectLst/>
                          <a:latin typeface="Calibri" panose="020F0502020204030204" pitchFamily="34" charset="0"/>
                        </a:rPr>
                        <a:t>Project Team</a:t>
                      </a: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800" kern="1200" dirty="0">
                          <a:effectLst/>
                          <a:latin typeface="Calibri" panose="020F0502020204030204" pitchFamily="34" charset="0"/>
                        </a:rPr>
                        <a:t>Project Team</a:t>
                      </a: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dirty="0">
                        <a:effectLst/>
                        <a:latin typeface="Calibri" panose="020F0502020204030204" pitchFamily="34" charset="0"/>
                      </a:endParaRPr>
                    </a:p>
                    <a:p>
                      <a:pPr marL="0" marR="0" lvl="0" indent="0" algn="ctr" defTabSz="91427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800" kern="1200" dirty="0">
                          <a:effectLst/>
                          <a:latin typeface="Calibri" panose="020F0502020204030204" pitchFamily="34" charset="0"/>
                        </a:rPr>
                        <a:t>Project Team</a:t>
                      </a:r>
                    </a:p>
                  </a:txBody>
                  <a:tcPr marL="68564" marR="68564" marT="34282" marB="3428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25694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1"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51</a:t>
            </a:fld>
            <a:endParaRPr lang="en-US" sz="975" b="1" dirty="0">
              <a:solidFill>
                <a:prstClr val="black"/>
              </a:solidFill>
              <a:latin typeface="Calibri"/>
            </a:endParaRPr>
          </a:p>
        </p:txBody>
      </p:sp>
      <p:sp>
        <p:nvSpPr>
          <p:cNvPr id="5"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5: KEY TAKEAWAYS</a:t>
            </a:r>
          </a:p>
        </p:txBody>
      </p:sp>
      <p:sp>
        <p:nvSpPr>
          <p:cNvPr id="2" name="TextBox 1"/>
          <p:cNvSpPr txBox="1"/>
          <p:nvPr/>
        </p:nvSpPr>
        <p:spPr>
          <a:xfrm>
            <a:off x="552477" y="916756"/>
            <a:ext cx="8169917" cy="3785652"/>
          </a:xfrm>
          <a:prstGeom prst="rect">
            <a:avLst/>
          </a:prstGeom>
          <a:noFill/>
        </p:spPr>
        <p:txBody>
          <a:bodyPr wrap="square" rtlCol="0">
            <a:spAutoFit/>
          </a:bodyPr>
          <a:lstStyle/>
          <a:p>
            <a:pPr marL="257106" indent="-257106" defTabSz="779025">
              <a:buFont typeface="Arial" panose="020B0604020202020204" pitchFamily="34" charset="0"/>
              <a:buChar char="•"/>
            </a:pPr>
            <a:r>
              <a:rPr lang="en-GB" b="1" dirty="0">
                <a:solidFill>
                  <a:prstClr val="black"/>
                </a:solidFill>
                <a:latin typeface="Calibri"/>
              </a:rPr>
              <a:t>Importance of Project Management (Critical for Roll outs/larger contracts </a:t>
            </a:r>
            <a:r>
              <a:rPr lang="en-GB" dirty="0">
                <a:solidFill>
                  <a:prstClr val="black"/>
                </a:solidFill>
                <a:latin typeface="Calibri"/>
              </a:rPr>
              <a:t>– coordination of our functional requirements &amp; customer requirements on an ongoing basis – managing changes, customer expectations &amp; problems that inevitably happen - helps deliver </a:t>
            </a:r>
            <a:r>
              <a:rPr lang="en-GB" b="1" dirty="0">
                <a:solidFill>
                  <a:prstClr val="black"/>
                </a:solidFill>
                <a:latin typeface="Calibri"/>
              </a:rPr>
              <a:t>good execution </a:t>
            </a:r>
            <a:r>
              <a:rPr lang="en-GB" dirty="0">
                <a:solidFill>
                  <a:prstClr val="black"/>
                </a:solidFill>
                <a:latin typeface="Calibri"/>
              </a:rPr>
              <a:t>&amp; </a:t>
            </a:r>
            <a:r>
              <a:rPr lang="en-GB" b="1" dirty="0">
                <a:solidFill>
                  <a:prstClr val="black"/>
                </a:solidFill>
                <a:latin typeface="Calibri"/>
              </a:rPr>
              <a:t>high levels of customer satisfaction &amp; engagement</a:t>
            </a:r>
          </a:p>
          <a:p>
            <a:pPr marL="257106" indent="-257106" defTabSz="779025">
              <a:buFont typeface="Arial" panose="020B0604020202020204" pitchFamily="34" charset="0"/>
              <a:buChar char="•"/>
            </a:pPr>
            <a:endParaRPr lang="en-GB" dirty="0">
              <a:solidFill>
                <a:prstClr val="black"/>
              </a:solidFill>
              <a:latin typeface="Calibri"/>
            </a:endParaRPr>
          </a:p>
          <a:p>
            <a:pPr marL="257106" indent="-257106" defTabSz="779025">
              <a:buFont typeface="Arial" panose="020B0604020202020204" pitchFamily="34" charset="0"/>
              <a:buChar char="•"/>
            </a:pPr>
            <a:r>
              <a:rPr lang="en-GB" dirty="0">
                <a:solidFill>
                  <a:prstClr val="black"/>
                </a:solidFill>
                <a:latin typeface="Calibri"/>
              </a:rPr>
              <a:t>Understanding </a:t>
            </a:r>
            <a:r>
              <a:rPr lang="en-GB" b="1" dirty="0">
                <a:solidFill>
                  <a:prstClr val="black"/>
                </a:solidFill>
                <a:latin typeface="Calibri"/>
              </a:rPr>
              <a:t>our performance with the Customer </a:t>
            </a:r>
            <a:r>
              <a:rPr lang="en-GB" dirty="0">
                <a:solidFill>
                  <a:prstClr val="black"/>
                </a:solidFill>
                <a:latin typeface="Calibri"/>
              </a:rPr>
              <a:t>(usually an 80 customer) &amp; understanding the </a:t>
            </a:r>
            <a:r>
              <a:rPr lang="en-GB" b="1" dirty="0">
                <a:solidFill>
                  <a:prstClr val="black"/>
                </a:solidFill>
                <a:latin typeface="Calibri"/>
              </a:rPr>
              <a:t>Customers perception of our performance </a:t>
            </a:r>
            <a:r>
              <a:rPr lang="en-GB" dirty="0">
                <a:solidFill>
                  <a:prstClr val="black"/>
                </a:solidFill>
                <a:latin typeface="Calibri"/>
              </a:rPr>
              <a:t>– First level - inside out data but we need Second level - outside in data from the Customer (Why wouldn’t we want this from our most important customers?)</a:t>
            </a:r>
          </a:p>
          <a:p>
            <a:pPr marL="257106" indent="-257106" defTabSz="779025">
              <a:buFont typeface="Arial" panose="020B0604020202020204" pitchFamily="34" charset="0"/>
              <a:buChar char="•"/>
            </a:pPr>
            <a:endParaRPr lang="en-GB" dirty="0">
              <a:solidFill>
                <a:prstClr val="black"/>
              </a:solidFill>
              <a:latin typeface="Calibri"/>
            </a:endParaRPr>
          </a:p>
          <a:p>
            <a:pPr marL="646619" lvl="1" indent="-257106" defTabSz="779025">
              <a:buFont typeface="Arial" panose="020B0604020202020204" pitchFamily="34" charset="0"/>
              <a:buChar char="•"/>
            </a:pPr>
            <a:r>
              <a:rPr lang="en-GB" dirty="0">
                <a:solidFill>
                  <a:prstClr val="black"/>
                </a:solidFill>
                <a:latin typeface="Calibri"/>
              </a:rPr>
              <a:t>Inside Out data – On time delivery, rejects, warranty </a:t>
            </a:r>
            <a:r>
              <a:rPr lang="en-GB" dirty="0" err="1">
                <a:solidFill>
                  <a:prstClr val="black"/>
                </a:solidFill>
                <a:latin typeface="Calibri"/>
              </a:rPr>
              <a:t>etc</a:t>
            </a:r>
            <a:r>
              <a:rPr lang="en-GB" dirty="0">
                <a:solidFill>
                  <a:prstClr val="black"/>
                </a:solidFill>
                <a:latin typeface="Calibri"/>
              </a:rPr>
              <a:t> although a differentiator – can be considered table stakes by Customers</a:t>
            </a:r>
          </a:p>
          <a:p>
            <a:pPr marL="646619" lvl="1" indent="-257106" defTabSz="779025">
              <a:buFont typeface="Arial" panose="020B0604020202020204" pitchFamily="34" charset="0"/>
              <a:buChar char="•"/>
            </a:pPr>
            <a:endParaRPr lang="en-GB" dirty="0">
              <a:solidFill>
                <a:prstClr val="black"/>
              </a:solidFill>
              <a:latin typeface="Calibri"/>
            </a:endParaRPr>
          </a:p>
          <a:p>
            <a:pPr marL="646619" lvl="1" indent="-257106" defTabSz="779025">
              <a:buFont typeface="Arial" panose="020B0604020202020204" pitchFamily="34" charset="0"/>
              <a:buChar char="•"/>
            </a:pPr>
            <a:r>
              <a:rPr lang="en-GB" dirty="0">
                <a:solidFill>
                  <a:prstClr val="black"/>
                </a:solidFill>
                <a:latin typeface="Calibri"/>
              </a:rPr>
              <a:t>Outside In data – Qualitative information – often perceived added value areas that can provide clear competitive &amp; negotiation advantages or potential disadvantages – scope of capability, do what we say, consistent performance, easy to work with, </a:t>
            </a:r>
            <a:r>
              <a:rPr lang="en-GB">
                <a:solidFill>
                  <a:prstClr val="black"/>
                </a:solidFill>
                <a:latin typeface="Calibri"/>
              </a:rPr>
              <a:t>flexible approach etc.</a:t>
            </a:r>
            <a:endParaRPr lang="en-GB" dirty="0">
              <a:solidFill>
                <a:prstClr val="black"/>
              </a:solidFill>
              <a:latin typeface="Calibri"/>
            </a:endParaRPr>
          </a:p>
        </p:txBody>
      </p:sp>
    </p:spTree>
    <p:extLst>
      <p:ext uri="{BB962C8B-B14F-4D97-AF65-F5344CB8AC3E}">
        <p14:creationId xmlns:p14="http://schemas.microsoft.com/office/powerpoint/2010/main" val="214899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ieren 19"/>
          <p:cNvGrpSpPr/>
          <p:nvPr/>
        </p:nvGrpSpPr>
        <p:grpSpPr>
          <a:xfrm>
            <a:off x="78231" y="754676"/>
            <a:ext cx="8987540" cy="3533315"/>
            <a:chOff x="102140" y="652912"/>
            <a:chExt cx="11987720" cy="4711086"/>
          </a:xfrm>
        </p:grpSpPr>
        <p:sp>
          <p:nvSpPr>
            <p:cNvPr id="21" name="Rectangle 10"/>
            <p:cNvSpPr/>
            <p:nvPr/>
          </p:nvSpPr>
          <p:spPr>
            <a:xfrm>
              <a:off x="147245" y="2195998"/>
              <a:ext cx="2340000" cy="3168000"/>
            </a:xfrm>
            <a:prstGeom prst="rect">
              <a:avLst/>
            </a:prstGeom>
            <a:solidFill>
              <a:schemeClr val="tx2">
                <a:lumMod val="20000"/>
                <a:lumOff val="80000"/>
              </a:schemeClr>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1.1  Identify</a:t>
              </a:r>
            </a:p>
            <a:p>
              <a:pPr defTabSz="779025" fontAlgn="base">
                <a:spcBef>
                  <a:spcPct val="0"/>
                </a:spcBef>
                <a:spcAft>
                  <a:spcPct val="0"/>
                </a:spcAft>
              </a:pPr>
              <a:r>
                <a:rPr lang="en-US" sz="675" b="1" dirty="0">
                  <a:solidFill>
                    <a:prstClr val="black"/>
                  </a:solidFill>
                  <a:latin typeface="Calibri" panose="020F0502020204030204" pitchFamily="34" charset="0"/>
                  <a:cs typeface="Calibri" panose="020F0502020204030204" pitchFamily="34" charset="0"/>
                </a:rPr>
                <a:t>your ’80’ target sub-segments </a:t>
              </a:r>
              <a:r>
                <a:rPr lang="en-US" sz="675" dirty="0">
                  <a:solidFill>
                    <a:prstClr val="black"/>
                  </a:solidFill>
                  <a:latin typeface="Calibri" panose="020F0502020204030204" pitchFamily="34" charset="0"/>
                  <a:cs typeface="Calibri" panose="020F0502020204030204" pitchFamily="34" charset="0"/>
                </a:rPr>
                <a:t>based on FTB data, external data for Market Growth Areas and </a:t>
              </a:r>
              <a:r>
                <a:rPr lang="en-US" sz="675" b="1" dirty="0">
                  <a:solidFill>
                    <a:prstClr val="black"/>
                  </a:solidFill>
                  <a:latin typeface="Calibri" panose="020F0502020204030204" pitchFamily="34" charset="0"/>
                  <a:cs typeface="Calibri" panose="020F0502020204030204" pitchFamily="34" charset="0"/>
                </a:rPr>
                <a:t>product match-making</a:t>
              </a:r>
              <a:r>
                <a:rPr lang="en-US" sz="675" dirty="0">
                  <a:solidFill>
                    <a:prstClr val="black"/>
                  </a:solidFill>
                  <a:latin typeface="Calibri" panose="020F0502020204030204" pitchFamily="34" charset="0"/>
                  <a:cs typeface="Calibri" panose="020F0502020204030204" pitchFamily="34" charset="0"/>
                </a:rPr>
                <a:t> (type of products we are selling to ’80’ accounts)</a:t>
              </a: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Develop </a:t>
              </a:r>
              <a:r>
                <a:rPr lang="en-US" sz="675" b="1" dirty="0">
                  <a:solidFill>
                    <a:prstClr val="black"/>
                  </a:solidFill>
                  <a:latin typeface="Calibri" panose="020F0502020204030204" pitchFamily="34" charset="0"/>
                  <a:cs typeface="Calibri" panose="020F0502020204030204" pitchFamily="34" charset="0"/>
                </a:rPr>
                <a:t>criteria of a ‘good’ prospect </a:t>
              </a:r>
              <a:r>
                <a:rPr lang="en-US" sz="675" dirty="0">
                  <a:solidFill>
                    <a:prstClr val="black"/>
                  </a:solidFill>
                  <a:latin typeface="Calibri" panose="020F0502020204030204" pitchFamily="34" charset="0"/>
                  <a:cs typeface="Calibri" panose="020F0502020204030204" pitchFamily="34" charset="0"/>
                </a:rPr>
                <a:t>in the market. </a:t>
              </a:r>
              <a:endParaRPr lang="en-US" sz="600" i="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1.2  Evaluate</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and filter the most attractive opportunities based on </a:t>
              </a:r>
              <a:r>
                <a:rPr lang="en-US" sz="675" u="sng" dirty="0">
                  <a:solidFill>
                    <a:prstClr val="black"/>
                  </a:solidFill>
                  <a:latin typeface="Calibri" panose="020F0502020204030204" pitchFamily="34" charset="0"/>
                  <a:cs typeface="Calibri" panose="020F0502020204030204" pitchFamily="34" charset="0"/>
                </a:rPr>
                <a:t>business criteria </a:t>
              </a:r>
              <a:r>
                <a:rPr lang="en-US" sz="675" dirty="0">
                  <a:solidFill>
                    <a:prstClr val="black"/>
                  </a:solidFill>
                  <a:latin typeface="Calibri" panose="020F0502020204030204" pitchFamily="34" charset="0"/>
                  <a:cs typeface="Calibri" panose="020F0502020204030204" pitchFamily="34" charset="0"/>
                </a:rPr>
                <a:t>and </a:t>
              </a:r>
              <a:r>
                <a:rPr lang="en-US" sz="675" u="sng" dirty="0">
                  <a:solidFill>
                    <a:prstClr val="black"/>
                  </a:solidFill>
                  <a:latin typeface="Calibri" panose="020F0502020204030204" pitchFamily="34" charset="0"/>
                  <a:cs typeface="Calibri" panose="020F0502020204030204" pitchFamily="34" charset="0"/>
                </a:rPr>
                <a:t>thresholds</a:t>
              </a:r>
            </a:p>
            <a:p>
              <a:pPr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1.3  Prioritize</a:t>
              </a:r>
              <a:r>
                <a:rPr lang="en-US" sz="750" dirty="0">
                  <a:solidFill>
                    <a:prstClr val="black"/>
                  </a:solidFill>
                  <a:latin typeface="Calibri" panose="020F0502020204030204" pitchFamily="34" charset="0"/>
                  <a:cs typeface="Calibri" panose="020F0502020204030204" pitchFamily="34" charset="0"/>
                </a:rPr>
                <a:t> </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80’ customers/opportunities that will enable maximum focus on high potential opportunities (business impact, time/effort &amp; resources/investments to implement)</a:t>
              </a:r>
              <a:endParaRPr lang="en-US" sz="675"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endParaRPr lang="en-US" sz="675" dirty="0">
                <a:solidFill>
                  <a:prstClr val="black"/>
                </a:solidFill>
                <a:latin typeface="Calibri"/>
              </a:endParaRPr>
            </a:p>
          </p:txBody>
        </p:sp>
        <p:sp>
          <p:nvSpPr>
            <p:cNvPr id="22" name="Rectangle 10"/>
            <p:cNvSpPr/>
            <p:nvPr/>
          </p:nvSpPr>
          <p:spPr>
            <a:xfrm>
              <a:off x="2540167"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a:r>
                <a:rPr lang="en-US" sz="750" b="1" dirty="0">
                  <a:solidFill>
                    <a:prstClr val="black"/>
                  </a:solidFill>
                  <a:latin typeface="Calibri"/>
                </a:rPr>
                <a:t>2.1  Identify Contacts &amp; Classification with different Roles</a:t>
              </a:r>
            </a:p>
            <a:p>
              <a:pPr defTabSz="779025"/>
              <a:r>
                <a:rPr lang="en-US" sz="675" dirty="0">
                  <a:solidFill>
                    <a:prstClr val="black"/>
                  </a:solidFill>
                  <a:latin typeface="Calibri"/>
                </a:rPr>
                <a:t>Sum up findings out of STEP 1 and set up timeline for the whole STEP 2. Identify and include all customer in a list.</a:t>
              </a:r>
            </a:p>
            <a:p>
              <a:pPr defTabSz="779025"/>
              <a:endParaRPr lang="en-US" sz="675" dirty="0">
                <a:solidFill>
                  <a:prstClr val="black"/>
                </a:solidFill>
                <a:latin typeface="Calibri"/>
              </a:endParaRPr>
            </a:p>
            <a:p>
              <a:pPr defTabSz="779025"/>
              <a:r>
                <a:rPr lang="en-US" sz="750" b="1" dirty="0">
                  <a:solidFill>
                    <a:prstClr val="black"/>
                  </a:solidFill>
                  <a:latin typeface="Calibri"/>
                </a:rPr>
                <a:t>2.2  Profiling of the Customer Network</a:t>
              </a:r>
            </a:p>
            <a:p>
              <a:pPr defTabSz="779025"/>
              <a:r>
                <a:rPr lang="en-US" sz="675" dirty="0">
                  <a:solidFill>
                    <a:prstClr val="black"/>
                  </a:solidFill>
                  <a:latin typeface="Calibri"/>
                </a:rPr>
                <a:t>Develop customer contact profile and assign customer classification. Connect customer contacts with ITW representatives.</a:t>
              </a:r>
            </a:p>
            <a:p>
              <a:pPr defTabSz="779025"/>
              <a:endParaRPr lang="en-US" sz="675" dirty="0">
                <a:solidFill>
                  <a:prstClr val="black"/>
                </a:solidFill>
                <a:latin typeface="Calibri"/>
              </a:endParaRPr>
            </a:p>
            <a:p>
              <a:pPr defTabSz="779025"/>
              <a:r>
                <a:rPr lang="en-US" sz="750" b="1" dirty="0">
                  <a:solidFill>
                    <a:prstClr val="black"/>
                  </a:solidFill>
                  <a:latin typeface="Calibri"/>
                </a:rPr>
                <a:t>2.3  Understand Customer Procurement Process</a:t>
              </a:r>
            </a:p>
            <a:p>
              <a:pPr defTabSz="779025"/>
              <a:r>
                <a:rPr lang="en-US" sz="675" dirty="0">
                  <a:solidFill>
                    <a:prstClr val="black"/>
                  </a:solidFill>
                  <a:latin typeface="Calibri"/>
                </a:rPr>
                <a:t>Identify customer Procurement process</a:t>
              </a:r>
            </a:p>
            <a:p>
              <a:pPr defTabSz="779025"/>
              <a:endParaRPr lang="en-US" sz="675" b="1" dirty="0">
                <a:solidFill>
                  <a:prstClr val="black"/>
                </a:solidFill>
                <a:latin typeface="Calibri"/>
              </a:endParaRPr>
            </a:p>
            <a:p>
              <a:pPr defTabSz="779025"/>
              <a:r>
                <a:rPr lang="en-US" sz="750" b="1" dirty="0">
                  <a:solidFill>
                    <a:prstClr val="black"/>
                  </a:solidFill>
                  <a:latin typeface="Calibri"/>
                </a:rPr>
                <a:t>2.4  80/20 Focusing</a:t>
              </a:r>
            </a:p>
            <a:p>
              <a:pPr defTabSz="779025"/>
              <a:r>
                <a:rPr lang="en-US" sz="675" dirty="0">
                  <a:solidFill>
                    <a:prstClr val="black"/>
                  </a:solidFill>
                  <a:latin typeface="Calibri"/>
                </a:rPr>
                <a:t>Selection of 80 customer contacts</a:t>
              </a:r>
            </a:p>
            <a:p>
              <a:pPr defTabSz="779025"/>
              <a:endParaRPr lang="en-US" sz="675" dirty="0">
                <a:solidFill>
                  <a:prstClr val="black"/>
                </a:solidFill>
                <a:latin typeface="Calibri"/>
              </a:endParaRPr>
            </a:p>
            <a:p>
              <a:pPr defTabSz="779025"/>
              <a:r>
                <a:rPr lang="en-US" sz="750" b="1" dirty="0">
                  <a:solidFill>
                    <a:prstClr val="black"/>
                  </a:solidFill>
                  <a:latin typeface="Calibri"/>
                </a:rPr>
                <a:t>2.5  Relationship-Management Actions</a:t>
              </a:r>
            </a:p>
            <a:p>
              <a:pPr defTabSz="779025"/>
              <a:r>
                <a:rPr lang="en-US" sz="675" dirty="0">
                  <a:solidFill>
                    <a:prstClr val="black"/>
                  </a:solidFill>
                  <a:latin typeface="Calibri"/>
                </a:rPr>
                <a:t>Set up an Action Plan for identified Key Contacts</a:t>
              </a:r>
            </a:p>
          </p:txBody>
        </p:sp>
        <p:sp>
          <p:nvSpPr>
            <p:cNvPr id="23" name="Rectangle 10"/>
            <p:cNvSpPr/>
            <p:nvPr/>
          </p:nvSpPr>
          <p:spPr>
            <a:xfrm>
              <a:off x="4926000"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a:r>
                <a:rPr lang="en-US" sz="750" b="1" dirty="0">
                  <a:solidFill>
                    <a:prstClr val="black"/>
                  </a:solidFill>
                  <a:latin typeface="Calibri"/>
                </a:rPr>
                <a:t>3.1  Define customer’s needs, pain points &amp; opportunities</a:t>
              </a:r>
            </a:p>
            <a:p>
              <a:pPr marL="192830" indent="-192830" defTabSz="779025">
                <a:buFont typeface="+mj-lt"/>
                <a:buAutoNum type="alphaUcPeriod"/>
              </a:pPr>
              <a:endParaRPr lang="en-US" sz="675" dirty="0">
                <a:solidFill>
                  <a:prstClr val="black"/>
                </a:solidFill>
                <a:latin typeface="Calibri"/>
              </a:endParaRPr>
            </a:p>
            <a:p>
              <a:pPr defTabSz="779025"/>
              <a:r>
                <a:rPr lang="en-US" sz="750" b="1" dirty="0">
                  <a:solidFill>
                    <a:prstClr val="black"/>
                  </a:solidFill>
                  <a:latin typeface="Calibri"/>
                </a:rPr>
                <a:t>3.2  Determine Product/Service Strategy</a:t>
              </a:r>
            </a:p>
            <a:p>
              <a:pPr marL="283424" lvl="1" indent="-101223" defTabSz="779025">
                <a:buFont typeface="Arial" panose="020B0604020202020204" pitchFamily="34" charset="0"/>
                <a:buChar char="•"/>
              </a:pPr>
              <a:r>
                <a:rPr lang="en-US" sz="675" dirty="0">
                  <a:solidFill>
                    <a:prstClr val="black"/>
                  </a:solidFill>
                  <a:latin typeface="Calibri"/>
                </a:rPr>
                <a:t>Does current product or customized solution meet the needs or require an enhancement?</a:t>
              </a:r>
            </a:p>
            <a:p>
              <a:pPr marL="283424" lvl="1" indent="-101223" defTabSz="779025">
                <a:buFont typeface="Arial" panose="020B0604020202020204" pitchFamily="34" charset="0"/>
                <a:buChar char="•"/>
              </a:pPr>
              <a:r>
                <a:rPr lang="en-US" sz="675" dirty="0">
                  <a:solidFill>
                    <a:prstClr val="black"/>
                  </a:solidFill>
                  <a:latin typeface="Calibri"/>
                </a:rPr>
                <a:t>Risk Assessment</a:t>
              </a:r>
            </a:p>
            <a:p>
              <a:pPr marL="192830" indent="-192830" defTabSz="779025">
                <a:buFont typeface="+mj-lt"/>
                <a:buAutoNum type="alphaUcPeriod"/>
              </a:pPr>
              <a:endParaRPr lang="en-US" sz="675" dirty="0">
                <a:solidFill>
                  <a:prstClr val="black"/>
                </a:solidFill>
                <a:latin typeface="Calibri"/>
              </a:endParaRPr>
            </a:p>
            <a:p>
              <a:pPr defTabSz="779025"/>
              <a:r>
                <a:rPr lang="en-US" sz="675" b="1" dirty="0">
                  <a:solidFill>
                    <a:prstClr val="black"/>
                  </a:solidFill>
                  <a:latin typeface="Calibri"/>
                </a:rPr>
                <a:t>3.3  </a:t>
              </a:r>
              <a:r>
                <a:rPr lang="en-US" sz="750" b="1" dirty="0">
                  <a:solidFill>
                    <a:prstClr val="black"/>
                  </a:solidFill>
                  <a:latin typeface="Calibri"/>
                </a:rPr>
                <a:t>Customize our Value Proposition</a:t>
              </a:r>
            </a:p>
            <a:p>
              <a:pPr marL="283424" lvl="1" indent="-101223" defTabSz="779025">
                <a:buFont typeface="Arial" panose="020B0604020202020204" pitchFamily="34" charset="0"/>
                <a:buChar char="•"/>
              </a:pPr>
              <a:r>
                <a:rPr lang="en-US" sz="675" dirty="0">
                  <a:solidFill>
                    <a:prstClr val="black"/>
                  </a:solidFill>
                  <a:latin typeface="Calibri"/>
                </a:rPr>
                <a:t>Uptime</a:t>
              </a:r>
            </a:p>
            <a:p>
              <a:pPr marL="283424" lvl="1" indent="-101223" defTabSz="779025">
                <a:buFont typeface="Arial" panose="020B0604020202020204" pitchFamily="34" charset="0"/>
                <a:buChar char="•"/>
              </a:pPr>
              <a:r>
                <a:rPr lang="en-US" sz="675" dirty="0">
                  <a:solidFill>
                    <a:prstClr val="black"/>
                  </a:solidFill>
                  <a:latin typeface="Calibri"/>
                </a:rPr>
                <a:t>Quantify lost sales,</a:t>
              </a:r>
            </a:p>
            <a:p>
              <a:pPr marL="283424" lvl="1" indent="-101223" defTabSz="779025">
                <a:buFont typeface="Arial" panose="020B0604020202020204" pitchFamily="34" charset="0"/>
                <a:buChar char="•"/>
              </a:pPr>
              <a:r>
                <a:rPr lang="en-US" sz="675" dirty="0">
                  <a:solidFill>
                    <a:prstClr val="black"/>
                  </a:solidFill>
                  <a:latin typeface="Calibri"/>
                </a:rPr>
                <a:t>Impact to retailer</a:t>
              </a:r>
            </a:p>
            <a:p>
              <a:pPr marL="283424" lvl="1" indent="-101223" defTabSz="779025">
                <a:buFont typeface="Arial" panose="020B0604020202020204" pitchFamily="34" charset="0"/>
                <a:buChar char="•"/>
              </a:pPr>
              <a:r>
                <a:rPr lang="en-US" sz="675" dirty="0">
                  <a:solidFill>
                    <a:prstClr val="black"/>
                  </a:solidFill>
                  <a:latin typeface="Calibri"/>
                </a:rPr>
                <a:t>Inventory</a:t>
              </a:r>
            </a:p>
            <a:p>
              <a:pPr marL="283424" lvl="1" indent="-101223" defTabSz="779025">
                <a:buFont typeface="Arial" panose="020B0604020202020204" pitchFamily="34" charset="0"/>
                <a:buChar char="•"/>
              </a:pPr>
              <a:r>
                <a:rPr lang="en-US" sz="675" dirty="0">
                  <a:solidFill>
                    <a:prstClr val="black"/>
                  </a:solidFill>
                  <a:latin typeface="Calibri"/>
                </a:rPr>
                <a:t>Financial impact/Payback scenario</a:t>
              </a:r>
            </a:p>
            <a:p>
              <a:pPr marL="283424" lvl="1" indent="-101223" defTabSz="779025">
                <a:buFont typeface="Arial" panose="020B0604020202020204" pitchFamily="34" charset="0"/>
                <a:buChar char="•"/>
              </a:pPr>
              <a:r>
                <a:rPr lang="en-US" sz="675" dirty="0">
                  <a:solidFill>
                    <a:prstClr val="black"/>
                  </a:solidFill>
                  <a:latin typeface="Calibri"/>
                </a:rPr>
                <a:t>Efficiency</a:t>
              </a:r>
            </a:p>
            <a:p>
              <a:pPr marL="283424" lvl="1" indent="-101223" defTabSz="779025">
                <a:buFont typeface="Arial" panose="020B0604020202020204" pitchFamily="34" charset="0"/>
                <a:buChar char="•"/>
              </a:pPr>
              <a:r>
                <a:rPr lang="en-US" sz="675" dirty="0">
                  <a:solidFill>
                    <a:prstClr val="black"/>
                  </a:solidFill>
                  <a:latin typeface="Calibri"/>
                </a:rPr>
                <a:t>Safety</a:t>
              </a:r>
            </a:p>
          </p:txBody>
        </p:sp>
        <p:sp>
          <p:nvSpPr>
            <p:cNvPr id="24" name="Rectangle 11"/>
            <p:cNvSpPr/>
            <p:nvPr/>
          </p:nvSpPr>
          <p:spPr>
            <a:xfrm>
              <a:off x="7323037"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4.1  Product Testing</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Understand, engage in, and execute the product testing phase</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4.2  Finalization of Specification</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Completely align w/ our customer on physical and performance specifications</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4.3  Establish Pricing</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4.4  Documented Commitment to Purchase</a:t>
              </a:r>
            </a:p>
            <a:p>
              <a:pPr defTabSz="779025" fontAlgn="base">
                <a:spcBef>
                  <a:spcPct val="0"/>
                </a:spcBef>
                <a:spcAft>
                  <a:spcPct val="0"/>
                </a:spcAft>
              </a:pPr>
              <a:endParaRPr lang="en-US" sz="750" b="1"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4.5  Deployment Strategy</a:t>
              </a:r>
            </a:p>
            <a:p>
              <a:pPr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Effectively execute a deployment strategy, and facilitate a transition to Step 5</a:t>
              </a:r>
            </a:p>
          </p:txBody>
        </p:sp>
        <p:sp>
          <p:nvSpPr>
            <p:cNvPr id="28" name="Rectangle 12"/>
            <p:cNvSpPr/>
            <p:nvPr/>
          </p:nvSpPr>
          <p:spPr>
            <a:xfrm>
              <a:off x="9722004" y="2195998"/>
              <a:ext cx="2340000" cy="3168000"/>
            </a:xfrm>
            <a:prstGeom prst="rect">
              <a:avLst/>
            </a:prstGeom>
            <a:solidFill>
              <a:schemeClr val="bg1"/>
            </a:solidFill>
            <a:ln w="15875" cmpd="sng">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981" tIns="31194" rIns="62387" bIns="31194" rtlCol="0" anchor="t" anchorCtr="0"/>
            <a:lstStyle/>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5.1  Project Deployment</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Project Management</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Operations</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Supply</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Aftersales</a:t>
              </a:r>
            </a:p>
            <a:p>
              <a:pPr marL="798538" lvl="2" indent="-214255" defTabSz="779025" fontAlgn="base">
                <a:spcBef>
                  <a:spcPct val="0"/>
                </a:spcBef>
                <a:spcAft>
                  <a:spcPct val="0"/>
                </a:spcAft>
                <a:buFont typeface="Arial" panose="020B0604020202020204" pitchFamily="34" charset="0"/>
                <a:buChar char="•"/>
              </a:pPr>
              <a:endParaRPr lang="en-US" sz="675" dirty="0">
                <a:solidFill>
                  <a:prstClr val="black"/>
                </a:solidFill>
                <a:latin typeface="Calibri" panose="020F0502020204030204" pitchFamily="34" charset="0"/>
                <a:cs typeface="Calibri" panose="020F0502020204030204" pitchFamily="34" charset="0"/>
              </a:endParaRPr>
            </a:p>
            <a:p>
              <a:pPr defTabSz="779025" fontAlgn="base">
                <a:spcBef>
                  <a:spcPct val="0"/>
                </a:spcBef>
                <a:spcAft>
                  <a:spcPct val="0"/>
                </a:spcAft>
              </a:pPr>
              <a:r>
                <a:rPr lang="en-US" sz="750" b="1" dirty="0">
                  <a:solidFill>
                    <a:prstClr val="black"/>
                  </a:solidFill>
                  <a:latin typeface="Calibri" panose="020F0502020204030204" pitchFamily="34" charset="0"/>
                  <a:cs typeface="Calibri" panose="020F0502020204030204" pitchFamily="34" charset="0"/>
                </a:rPr>
                <a:t>5.2  Follow Up</a:t>
              </a: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Inside – Out</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Quantitative Performance Tracking</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Financial validation</a:t>
              </a:r>
            </a:p>
            <a:p>
              <a:pPr marL="1168537" lvl="3" defTabSz="779025" fontAlgn="base">
                <a:spcBef>
                  <a:spcPct val="0"/>
                </a:spcBef>
                <a:spcAft>
                  <a:spcPct val="0"/>
                </a:spcAft>
              </a:pPr>
              <a:endParaRPr lang="en-US" sz="675" dirty="0">
                <a:solidFill>
                  <a:prstClr val="black"/>
                </a:solidFill>
                <a:latin typeface="Calibri" panose="020F0502020204030204" pitchFamily="34" charset="0"/>
                <a:cs typeface="Calibri" panose="020F0502020204030204" pitchFamily="34" charset="0"/>
              </a:endParaRPr>
            </a:p>
            <a:p>
              <a:pPr marL="215942" lvl="2" indent="-134964" defTabSz="779025" fontAlgn="base">
                <a:spcBef>
                  <a:spcPct val="0"/>
                </a:spcBef>
                <a:spcAft>
                  <a:spcPct val="0"/>
                </a:spcAft>
                <a:buFont typeface="Arial" panose="020B0604020202020204" pitchFamily="34" charset="0"/>
                <a:buChar char="•"/>
              </a:pPr>
              <a:r>
                <a:rPr lang="en-US" sz="675" dirty="0">
                  <a:solidFill>
                    <a:prstClr val="black"/>
                  </a:solidFill>
                  <a:latin typeface="Calibri" panose="020F0502020204030204" pitchFamily="34" charset="0"/>
                  <a:cs typeface="Calibri" panose="020F0502020204030204" pitchFamily="34" charset="0"/>
                </a:rPr>
                <a:t>Outside – In</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Qualitative Performance Tracking</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Internal &amp; External Feedback</a:t>
              </a:r>
            </a:p>
            <a:p>
              <a:pPr marL="323914" lvl="2" defTabSz="779025" fontAlgn="base">
                <a:spcBef>
                  <a:spcPct val="0"/>
                </a:spcBef>
                <a:spcAft>
                  <a:spcPct val="0"/>
                </a:spcAft>
              </a:pPr>
              <a:r>
                <a:rPr lang="en-US" sz="675" dirty="0">
                  <a:solidFill>
                    <a:prstClr val="black"/>
                  </a:solidFill>
                  <a:latin typeface="Calibri" panose="020F0502020204030204" pitchFamily="34" charset="0"/>
                  <a:cs typeface="Calibri" panose="020F0502020204030204" pitchFamily="34" charset="0"/>
                </a:rPr>
                <a:t>Leverage Performance with Customer</a:t>
              </a:r>
            </a:p>
          </p:txBody>
        </p:sp>
        <p:grpSp>
          <p:nvGrpSpPr>
            <p:cNvPr id="29" name="Gruppieren 28"/>
            <p:cNvGrpSpPr/>
            <p:nvPr/>
          </p:nvGrpSpPr>
          <p:grpSpPr>
            <a:xfrm>
              <a:off x="102140" y="1241790"/>
              <a:ext cx="11987720" cy="792000"/>
              <a:chOff x="144000" y="1188000"/>
              <a:chExt cx="11987720" cy="792000"/>
            </a:xfrm>
          </p:grpSpPr>
          <p:sp>
            <p:nvSpPr>
              <p:cNvPr id="31" name="Chevron 4"/>
              <p:cNvSpPr/>
              <p:nvPr/>
            </p:nvSpPr>
            <p:spPr>
              <a:xfrm>
                <a:off x="144000" y="1188000"/>
                <a:ext cx="2412000" cy="792000"/>
              </a:xfrm>
              <a:prstGeom prst="chevron">
                <a:avLst/>
              </a:prstGeom>
              <a:solidFill>
                <a:schemeClr val="tx2">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black"/>
                    </a:solidFill>
                    <a:latin typeface="Calibri"/>
                  </a:rPr>
                  <a:t>1. Segmentation &amp; Customer Analysis</a:t>
                </a:r>
              </a:p>
            </p:txBody>
          </p:sp>
          <p:sp>
            <p:nvSpPr>
              <p:cNvPr id="32" name="Chevron 5"/>
              <p:cNvSpPr/>
              <p:nvPr/>
            </p:nvSpPr>
            <p:spPr>
              <a:xfrm>
                <a:off x="2537930" y="1188000"/>
                <a:ext cx="2412000" cy="792000"/>
              </a:xfrm>
              <a:prstGeom prst="chevron">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2. Mapping the Customer</a:t>
                </a:r>
              </a:p>
            </p:txBody>
          </p:sp>
          <p:sp>
            <p:nvSpPr>
              <p:cNvPr id="33" name="Chevron 6"/>
              <p:cNvSpPr/>
              <p:nvPr/>
            </p:nvSpPr>
            <p:spPr>
              <a:xfrm>
                <a:off x="4931860" y="1188000"/>
                <a:ext cx="2412000" cy="792000"/>
              </a:xfrm>
              <a:prstGeom prst="chevron">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3. Customize the Value Proposition</a:t>
                </a:r>
              </a:p>
            </p:txBody>
          </p:sp>
          <p:sp>
            <p:nvSpPr>
              <p:cNvPr id="34" name="Chevron 7"/>
              <p:cNvSpPr/>
              <p:nvPr/>
            </p:nvSpPr>
            <p:spPr>
              <a:xfrm>
                <a:off x="7325790" y="1188000"/>
                <a:ext cx="2412000" cy="792000"/>
              </a:xfrm>
              <a:prstGeom prst="chevron">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4. Setting the Plan to Win</a:t>
                </a:r>
              </a:p>
            </p:txBody>
          </p:sp>
          <p:sp>
            <p:nvSpPr>
              <p:cNvPr id="35" name="Chevron 8"/>
              <p:cNvSpPr/>
              <p:nvPr/>
            </p:nvSpPr>
            <p:spPr>
              <a:xfrm>
                <a:off x="9719720" y="1188000"/>
                <a:ext cx="2412000" cy="792000"/>
              </a:xfrm>
              <a:prstGeom prst="chevron">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lIns="62387" tIns="31194" rIns="62387" bIns="31194" rtlCol="0" anchor="ctr"/>
              <a:lstStyle/>
              <a:p>
                <a:pPr algn="ctr" defTabSz="669073"/>
                <a:r>
                  <a:rPr lang="en-US" sz="1125" b="1" dirty="0">
                    <a:solidFill>
                      <a:prstClr val="white"/>
                    </a:solidFill>
                    <a:latin typeface="Calibri"/>
                  </a:rPr>
                  <a:t>5. Deploy &amp; Follow Up</a:t>
                </a:r>
              </a:p>
            </p:txBody>
          </p:sp>
        </p:grpSp>
        <p:sp>
          <p:nvSpPr>
            <p:cNvPr id="30" name="TextBox 17"/>
            <p:cNvSpPr txBox="1"/>
            <p:nvPr/>
          </p:nvSpPr>
          <p:spPr>
            <a:xfrm>
              <a:off x="293831" y="652912"/>
              <a:ext cx="5041664" cy="430887"/>
            </a:xfrm>
            <a:prstGeom prst="rect">
              <a:avLst/>
            </a:prstGeom>
            <a:noFill/>
          </p:spPr>
          <p:txBody>
            <a:bodyPr wrap="none" rtlCol="0">
              <a:spAutoFit/>
            </a:bodyPr>
            <a:lstStyle/>
            <a:p>
              <a:pPr defTabSz="779025"/>
              <a:r>
                <a:rPr lang="en-US" b="1" dirty="0">
                  <a:solidFill>
                    <a:prstClr val="black"/>
                  </a:solidFill>
                  <a:latin typeface="Calibri"/>
                </a:rPr>
                <a:t>Concentrated / Key / Development Accounts </a:t>
              </a:r>
            </a:p>
          </p:txBody>
        </p:sp>
      </p:grpSp>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7" name="Title 1"/>
          <p:cNvSpPr txBox="1">
            <a:spLocks/>
          </p:cNvSpPr>
          <p:nvPr/>
        </p:nvSpPr>
        <p:spPr>
          <a:xfrm>
            <a:off x="2667689" y="0"/>
            <a:ext cx="6474658" cy="514350"/>
          </a:xfrm>
          <a:prstGeom prst="rect">
            <a:avLst/>
          </a:prstGeom>
        </p:spPr>
        <p:txBody>
          <a:bodyPr lIns="91417" tIns="45708" rIns="91417" bIns="45708"/>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699" b="1" i="1" dirty="0">
                <a:solidFill>
                  <a:prstClr val="white"/>
                </a:solidFill>
                <a:latin typeface="Calibri"/>
              </a:rPr>
              <a:t>Concentrated Sales Process – Step 1</a:t>
            </a:r>
          </a:p>
        </p:txBody>
      </p:sp>
      <p:sp>
        <p:nvSpPr>
          <p:cNvPr id="27"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6</a:t>
            </a:fld>
            <a:endParaRPr lang="en-US" sz="975" b="1" dirty="0">
              <a:solidFill>
                <a:prstClr val="black"/>
              </a:solidFill>
              <a:latin typeface="Calibri"/>
            </a:endParaRPr>
          </a:p>
        </p:txBody>
      </p:sp>
      <p:sp>
        <p:nvSpPr>
          <p:cNvPr id="25" name="Freeform 5"/>
          <p:cNvSpPr>
            <a:spLocks noEditPoints="1"/>
          </p:cNvSpPr>
          <p:nvPr/>
        </p:nvSpPr>
        <p:spPr bwMode="auto">
          <a:xfrm>
            <a:off x="31697" y="1077947"/>
            <a:ext cx="1874394" cy="3381483"/>
          </a:xfrm>
          <a:custGeom>
            <a:avLst/>
            <a:gdLst>
              <a:gd name="T0" fmla="*/ 196 w 351"/>
              <a:gd name="T1" fmla="*/ 1 h 353"/>
              <a:gd name="T2" fmla="*/ 173 w 351"/>
              <a:gd name="T3" fmla="*/ 1 h 353"/>
              <a:gd name="T4" fmla="*/ 115 w 351"/>
              <a:gd name="T5" fmla="*/ 9 h 353"/>
              <a:gd name="T6" fmla="*/ 43 w 351"/>
              <a:gd name="T7" fmla="*/ 13 h 353"/>
              <a:gd name="T8" fmla="*/ 39 w 351"/>
              <a:gd name="T9" fmla="*/ 14 h 353"/>
              <a:gd name="T10" fmla="*/ 40 w 351"/>
              <a:gd name="T11" fmla="*/ 11 h 353"/>
              <a:gd name="T12" fmla="*/ 40 w 351"/>
              <a:gd name="T13" fmla="*/ 17 h 353"/>
              <a:gd name="T14" fmla="*/ 39 w 351"/>
              <a:gd name="T15" fmla="*/ 12 h 353"/>
              <a:gd name="T16" fmla="*/ 38 w 351"/>
              <a:gd name="T17" fmla="*/ 12 h 353"/>
              <a:gd name="T18" fmla="*/ 37 w 351"/>
              <a:gd name="T19" fmla="*/ 13 h 353"/>
              <a:gd name="T20" fmla="*/ 36 w 351"/>
              <a:gd name="T21" fmla="*/ 16 h 353"/>
              <a:gd name="T22" fmla="*/ 35 w 351"/>
              <a:gd name="T23" fmla="*/ 21 h 353"/>
              <a:gd name="T24" fmla="*/ 108 w 351"/>
              <a:gd name="T25" fmla="*/ 17 h 353"/>
              <a:gd name="T26" fmla="*/ 39 w 351"/>
              <a:gd name="T27" fmla="*/ 16 h 353"/>
              <a:gd name="T28" fmla="*/ 35 w 351"/>
              <a:gd name="T29" fmla="*/ 13 h 353"/>
              <a:gd name="T30" fmla="*/ 34 w 351"/>
              <a:gd name="T31" fmla="*/ 13 h 353"/>
              <a:gd name="T32" fmla="*/ 345 w 351"/>
              <a:gd name="T33" fmla="*/ 303 h 353"/>
              <a:gd name="T34" fmla="*/ 345 w 351"/>
              <a:gd name="T35" fmla="*/ 325 h 353"/>
              <a:gd name="T36" fmla="*/ 317 w 351"/>
              <a:gd name="T37" fmla="*/ 342 h 353"/>
              <a:gd name="T38" fmla="*/ 111 w 351"/>
              <a:gd name="T39" fmla="*/ 352 h 353"/>
              <a:gd name="T40" fmla="*/ 11 w 351"/>
              <a:gd name="T41" fmla="*/ 332 h 353"/>
              <a:gd name="T42" fmla="*/ 3 w 351"/>
              <a:gd name="T43" fmla="*/ 285 h 353"/>
              <a:gd name="T44" fmla="*/ 1 w 351"/>
              <a:gd name="T45" fmla="*/ 149 h 353"/>
              <a:gd name="T46" fmla="*/ 5 w 351"/>
              <a:gd name="T47" fmla="*/ 66 h 353"/>
              <a:gd name="T48" fmla="*/ 7 w 351"/>
              <a:gd name="T49" fmla="*/ 37 h 353"/>
              <a:gd name="T50" fmla="*/ 6 w 351"/>
              <a:gd name="T51" fmla="*/ 29 h 353"/>
              <a:gd name="T52" fmla="*/ 11 w 351"/>
              <a:gd name="T53" fmla="*/ 21 h 353"/>
              <a:gd name="T54" fmla="*/ 21 w 351"/>
              <a:gd name="T55" fmla="*/ 20 h 353"/>
              <a:gd name="T56" fmla="*/ 25 w 351"/>
              <a:gd name="T57" fmla="*/ 29 h 353"/>
              <a:gd name="T58" fmla="*/ 24 w 351"/>
              <a:gd name="T59" fmla="*/ 36 h 353"/>
              <a:gd name="T60" fmla="*/ 20 w 351"/>
              <a:gd name="T61" fmla="*/ 85 h 353"/>
              <a:gd name="T62" fmla="*/ 18 w 351"/>
              <a:gd name="T63" fmla="*/ 276 h 353"/>
              <a:gd name="T64" fmla="*/ 21 w 351"/>
              <a:gd name="T65" fmla="*/ 324 h 353"/>
              <a:gd name="T66" fmla="*/ 21 w 351"/>
              <a:gd name="T67" fmla="*/ 324 h 353"/>
              <a:gd name="T68" fmla="*/ 32 w 351"/>
              <a:gd name="T69" fmla="*/ 327 h 353"/>
              <a:gd name="T70" fmla="*/ 239 w 351"/>
              <a:gd name="T71" fmla="*/ 336 h 353"/>
              <a:gd name="T72" fmla="*/ 331 w 351"/>
              <a:gd name="T73" fmla="*/ 324 h 353"/>
              <a:gd name="T74" fmla="*/ 335 w 351"/>
              <a:gd name="T75" fmla="*/ 325 h 353"/>
              <a:gd name="T76" fmla="*/ 331 w 351"/>
              <a:gd name="T77" fmla="*/ 322 h 353"/>
              <a:gd name="T78" fmla="*/ 335 w 351"/>
              <a:gd name="T79" fmla="*/ 43 h 353"/>
              <a:gd name="T80" fmla="*/ 332 w 351"/>
              <a:gd name="T81" fmla="*/ 21 h 353"/>
              <a:gd name="T82" fmla="*/ 334 w 351"/>
              <a:gd name="T83" fmla="*/ 20 h 353"/>
              <a:gd name="T84" fmla="*/ 321 w 351"/>
              <a:gd name="T85" fmla="*/ 18 h 353"/>
              <a:gd name="T86" fmla="*/ 217 w 351"/>
              <a:gd name="T87" fmla="*/ 13 h 353"/>
              <a:gd name="T88" fmla="*/ 117 w 351"/>
              <a:gd name="T89" fmla="*/ 15 h 353"/>
              <a:gd name="T90" fmla="*/ 36 w 351"/>
              <a:gd name="T91" fmla="*/ 18 h 353"/>
              <a:gd name="T92" fmla="*/ 123 w 351"/>
              <a:gd name="T93" fmla="*/ 12 h 353"/>
              <a:gd name="T94" fmla="*/ 130 w 351"/>
              <a:gd name="T95" fmla="*/ 9 h 353"/>
              <a:gd name="T96" fmla="*/ 139 w 351"/>
              <a:gd name="T97" fmla="*/ 8 h 353"/>
              <a:gd name="T98" fmla="*/ 130 w 351"/>
              <a:gd name="T99" fmla="*/ 8 h 353"/>
              <a:gd name="T100" fmla="*/ 132 w 351"/>
              <a:gd name="T101" fmla="*/ 7 h 353"/>
              <a:gd name="T102" fmla="*/ 79 w 351"/>
              <a:gd name="T103" fmla="*/ 9 h 353"/>
              <a:gd name="T104" fmla="*/ 122 w 351"/>
              <a:gd name="T105" fmla="*/ 6 h 353"/>
              <a:gd name="T106" fmla="*/ 164 w 351"/>
              <a:gd name="T107" fmla="*/ 3 h 353"/>
              <a:gd name="T108" fmla="*/ 264 w 351"/>
              <a:gd name="T109" fmla="*/ 1 h 353"/>
              <a:gd name="T110" fmla="*/ 341 w 351"/>
              <a:gd name="T111" fmla="*/ 11 h 353"/>
              <a:gd name="T112" fmla="*/ 348 w 351"/>
              <a:gd name="T113" fmla="*/ 34 h 353"/>
              <a:gd name="T114" fmla="*/ 129 w 351"/>
              <a:gd name="T115" fmla="*/ 7 h 353"/>
              <a:gd name="T116" fmla="*/ 156 w 351"/>
              <a:gd name="T11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1" h="353">
                <a:moveTo>
                  <a:pt x="273" y="14"/>
                </a:moveTo>
                <a:cubicBezTo>
                  <a:pt x="272" y="14"/>
                  <a:pt x="270" y="14"/>
                  <a:pt x="268" y="14"/>
                </a:cubicBezTo>
                <a:cubicBezTo>
                  <a:pt x="269" y="14"/>
                  <a:pt x="271" y="14"/>
                  <a:pt x="273" y="14"/>
                </a:cubicBezTo>
                <a:close/>
                <a:moveTo>
                  <a:pt x="208" y="1"/>
                </a:moveTo>
                <a:cubicBezTo>
                  <a:pt x="207" y="1"/>
                  <a:pt x="206" y="1"/>
                  <a:pt x="203" y="1"/>
                </a:cubicBezTo>
                <a:cubicBezTo>
                  <a:pt x="203" y="1"/>
                  <a:pt x="207" y="1"/>
                  <a:pt x="208" y="1"/>
                </a:cubicBezTo>
                <a:close/>
                <a:moveTo>
                  <a:pt x="196" y="1"/>
                </a:moveTo>
                <a:cubicBezTo>
                  <a:pt x="198" y="1"/>
                  <a:pt x="201" y="1"/>
                  <a:pt x="201" y="0"/>
                </a:cubicBezTo>
                <a:cubicBezTo>
                  <a:pt x="200" y="0"/>
                  <a:pt x="197" y="0"/>
                  <a:pt x="196" y="1"/>
                </a:cubicBezTo>
                <a:close/>
                <a:moveTo>
                  <a:pt x="182" y="3"/>
                </a:moveTo>
                <a:cubicBezTo>
                  <a:pt x="180" y="3"/>
                  <a:pt x="177" y="3"/>
                  <a:pt x="177" y="3"/>
                </a:cubicBezTo>
                <a:cubicBezTo>
                  <a:pt x="178" y="3"/>
                  <a:pt x="181" y="3"/>
                  <a:pt x="182" y="3"/>
                </a:cubicBezTo>
                <a:close/>
                <a:moveTo>
                  <a:pt x="164" y="1"/>
                </a:moveTo>
                <a:cubicBezTo>
                  <a:pt x="168" y="1"/>
                  <a:pt x="171" y="1"/>
                  <a:pt x="173" y="1"/>
                </a:cubicBezTo>
                <a:cubicBezTo>
                  <a:pt x="169" y="1"/>
                  <a:pt x="165" y="1"/>
                  <a:pt x="164" y="1"/>
                </a:cubicBezTo>
                <a:close/>
                <a:moveTo>
                  <a:pt x="132" y="13"/>
                </a:moveTo>
                <a:cubicBezTo>
                  <a:pt x="135" y="13"/>
                  <a:pt x="144" y="12"/>
                  <a:pt x="148" y="12"/>
                </a:cubicBezTo>
                <a:lnTo>
                  <a:pt x="132" y="13"/>
                </a:lnTo>
                <a:close/>
                <a:moveTo>
                  <a:pt x="131" y="8"/>
                </a:moveTo>
                <a:cubicBezTo>
                  <a:pt x="127" y="8"/>
                  <a:pt x="127" y="8"/>
                  <a:pt x="127" y="8"/>
                </a:cubicBezTo>
                <a:cubicBezTo>
                  <a:pt x="125" y="9"/>
                  <a:pt x="114" y="9"/>
                  <a:pt x="115" y="9"/>
                </a:cubicBezTo>
                <a:cubicBezTo>
                  <a:pt x="122" y="9"/>
                  <a:pt x="131" y="8"/>
                  <a:pt x="137" y="8"/>
                </a:cubicBezTo>
                <a:cubicBezTo>
                  <a:pt x="135" y="8"/>
                  <a:pt x="133" y="8"/>
                  <a:pt x="131" y="8"/>
                </a:cubicBezTo>
                <a:close/>
                <a:moveTo>
                  <a:pt x="71" y="10"/>
                </a:moveTo>
                <a:cubicBezTo>
                  <a:pt x="68" y="10"/>
                  <a:pt x="68" y="10"/>
                  <a:pt x="68" y="10"/>
                </a:cubicBezTo>
                <a:cubicBezTo>
                  <a:pt x="68" y="10"/>
                  <a:pt x="68" y="11"/>
                  <a:pt x="69" y="11"/>
                </a:cubicBezTo>
                <a:cubicBezTo>
                  <a:pt x="70" y="10"/>
                  <a:pt x="71" y="10"/>
                  <a:pt x="71" y="10"/>
                </a:cubicBezTo>
                <a:close/>
                <a:moveTo>
                  <a:pt x="43" y="13"/>
                </a:moveTo>
                <a:cubicBezTo>
                  <a:pt x="39" y="14"/>
                  <a:pt x="39" y="14"/>
                  <a:pt x="39" y="14"/>
                </a:cubicBezTo>
                <a:cubicBezTo>
                  <a:pt x="39" y="14"/>
                  <a:pt x="39" y="14"/>
                  <a:pt x="39" y="14"/>
                </a:cubicBezTo>
                <a:cubicBezTo>
                  <a:pt x="39" y="14"/>
                  <a:pt x="39" y="14"/>
                  <a:pt x="39" y="14"/>
                </a:cubicBezTo>
                <a:cubicBezTo>
                  <a:pt x="40" y="14"/>
                  <a:pt x="40" y="14"/>
                  <a:pt x="40" y="14"/>
                </a:cubicBezTo>
                <a:lnTo>
                  <a:pt x="43" y="13"/>
                </a:lnTo>
                <a:close/>
                <a:moveTo>
                  <a:pt x="39" y="14"/>
                </a:moveTo>
                <a:cubicBezTo>
                  <a:pt x="39" y="14"/>
                  <a:pt x="39" y="14"/>
                  <a:pt x="39" y="14"/>
                </a:cubicBezTo>
                <a:cubicBezTo>
                  <a:pt x="39" y="14"/>
                  <a:pt x="38" y="14"/>
                  <a:pt x="38" y="14"/>
                </a:cubicBezTo>
                <a:cubicBezTo>
                  <a:pt x="38" y="14"/>
                  <a:pt x="38" y="14"/>
                  <a:pt x="39" y="14"/>
                </a:cubicBezTo>
                <a:close/>
                <a:moveTo>
                  <a:pt x="39" y="14"/>
                </a:moveTo>
                <a:cubicBezTo>
                  <a:pt x="39" y="14"/>
                  <a:pt x="39" y="14"/>
                  <a:pt x="39" y="14"/>
                </a:cubicBezTo>
                <a:cubicBezTo>
                  <a:pt x="39" y="14"/>
                  <a:pt x="39" y="14"/>
                  <a:pt x="39" y="14"/>
                </a:cubicBezTo>
                <a:cubicBezTo>
                  <a:pt x="39" y="14"/>
                  <a:pt x="39" y="14"/>
                  <a:pt x="39" y="14"/>
                </a:cubicBezTo>
                <a:close/>
                <a:moveTo>
                  <a:pt x="40" y="11"/>
                </a:moveTo>
                <a:cubicBezTo>
                  <a:pt x="40" y="11"/>
                  <a:pt x="40" y="11"/>
                  <a:pt x="40" y="11"/>
                </a:cubicBezTo>
                <a:cubicBezTo>
                  <a:pt x="40" y="11"/>
                  <a:pt x="40" y="11"/>
                  <a:pt x="40" y="11"/>
                </a:cubicBezTo>
                <a:cubicBezTo>
                  <a:pt x="40" y="11"/>
                  <a:pt x="40" y="11"/>
                  <a:pt x="40" y="11"/>
                </a:cubicBezTo>
                <a:cubicBezTo>
                  <a:pt x="39" y="11"/>
                  <a:pt x="39" y="11"/>
                  <a:pt x="39" y="11"/>
                </a:cubicBezTo>
                <a:cubicBezTo>
                  <a:pt x="39" y="11"/>
                  <a:pt x="40" y="11"/>
                  <a:pt x="40" y="11"/>
                </a:cubicBezTo>
                <a:close/>
                <a:moveTo>
                  <a:pt x="39" y="18"/>
                </a:moveTo>
                <a:cubicBezTo>
                  <a:pt x="39" y="17"/>
                  <a:pt x="40" y="18"/>
                  <a:pt x="40" y="17"/>
                </a:cubicBezTo>
                <a:cubicBezTo>
                  <a:pt x="40" y="17"/>
                  <a:pt x="39" y="17"/>
                  <a:pt x="39" y="18"/>
                </a:cubicBezTo>
                <a:close/>
                <a:moveTo>
                  <a:pt x="39" y="12"/>
                </a:moveTo>
                <a:cubicBezTo>
                  <a:pt x="39" y="12"/>
                  <a:pt x="39" y="12"/>
                  <a:pt x="39" y="12"/>
                </a:cubicBezTo>
                <a:cubicBezTo>
                  <a:pt x="39" y="12"/>
                  <a:pt x="39" y="12"/>
                  <a:pt x="39" y="12"/>
                </a:cubicBezTo>
                <a:close/>
                <a:moveTo>
                  <a:pt x="39" y="12"/>
                </a:moveTo>
                <a:cubicBezTo>
                  <a:pt x="39" y="11"/>
                  <a:pt x="39" y="11"/>
                  <a:pt x="39" y="11"/>
                </a:cubicBezTo>
                <a:cubicBezTo>
                  <a:pt x="39" y="11"/>
                  <a:pt x="39" y="11"/>
                  <a:pt x="39" y="12"/>
                </a:cubicBezTo>
                <a:close/>
                <a:moveTo>
                  <a:pt x="39" y="19"/>
                </a:moveTo>
                <a:cubicBezTo>
                  <a:pt x="39" y="19"/>
                  <a:pt x="39" y="19"/>
                  <a:pt x="39" y="19"/>
                </a:cubicBezTo>
                <a:cubicBezTo>
                  <a:pt x="39" y="19"/>
                  <a:pt x="39" y="19"/>
                  <a:pt x="39" y="19"/>
                </a:cubicBezTo>
                <a:close/>
                <a:moveTo>
                  <a:pt x="39" y="17"/>
                </a:moveTo>
                <a:cubicBezTo>
                  <a:pt x="39" y="17"/>
                  <a:pt x="38" y="17"/>
                  <a:pt x="38" y="18"/>
                </a:cubicBezTo>
                <a:cubicBezTo>
                  <a:pt x="38" y="18"/>
                  <a:pt x="39" y="18"/>
                  <a:pt x="39" y="17"/>
                </a:cubicBezTo>
                <a:close/>
                <a:moveTo>
                  <a:pt x="38" y="12"/>
                </a:moveTo>
                <a:cubicBezTo>
                  <a:pt x="38" y="12"/>
                  <a:pt x="38" y="11"/>
                  <a:pt x="38" y="12"/>
                </a:cubicBezTo>
                <a:cubicBezTo>
                  <a:pt x="38" y="12"/>
                  <a:pt x="38" y="12"/>
                  <a:pt x="38" y="12"/>
                </a:cubicBezTo>
                <a:close/>
                <a:moveTo>
                  <a:pt x="38" y="14"/>
                </a:moveTo>
                <a:cubicBezTo>
                  <a:pt x="38" y="14"/>
                  <a:pt x="38" y="14"/>
                  <a:pt x="38" y="14"/>
                </a:cubicBezTo>
                <a:cubicBezTo>
                  <a:pt x="38" y="14"/>
                  <a:pt x="38" y="14"/>
                  <a:pt x="38" y="14"/>
                </a:cubicBezTo>
                <a:close/>
                <a:moveTo>
                  <a:pt x="38" y="13"/>
                </a:moveTo>
                <a:cubicBezTo>
                  <a:pt x="37" y="13"/>
                  <a:pt x="37" y="13"/>
                  <a:pt x="37" y="13"/>
                </a:cubicBezTo>
                <a:cubicBezTo>
                  <a:pt x="37" y="13"/>
                  <a:pt x="37" y="13"/>
                  <a:pt x="38" y="13"/>
                </a:cubicBezTo>
                <a:close/>
                <a:moveTo>
                  <a:pt x="37" y="13"/>
                </a:moveTo>
                <a:cubicBezTo>
                  <a:pt x="37" y="13"/>
                  <a:pt x="37" y="13"/>
                  <a:pt x="37" y="13"/>
                </a:cubicBezTo>
                <a:cubicBezTo>
                  <a:pt x="37" y="13"/>
                  <a:pt x="37" y="13"/>
                  <a:pt x="37" y="13"/>
                </a:cubicBezTo>
                <a:cubicBezTo>
                  <a:pt x="37" y="13"/>
                  <a:pt x="37" y="13"/>
                  <a:pt x="37" y="13"/>
                </a:cubicBezTo>
                <a:close/>
                <a:moveTo>
                  <a:pt x="36" y="16"/>
                </a:moveTo>
                <a:cubicBezTo>
                  <a:pt x="37" y="17"/>
                  <a:pt x="37" y="16"/>
                  <a:pt x="36" y="16"/>
                </a:cubicBezTo>
                <a:close/>
                <a:moveTo>
                  <a:pt x="35" y="18"/>
                </a:moveTo>
                <a:cubicBezTo>
                  <a:pt x="35" y="18"/>
                  <a:pt x="36" y="18"/>
                  <a:pt x="36" y="18"/>
                </a:cubicBezTo>
                <a:cubicBezTo>
                  <a:pt x="36" y="18"/>
                  <a:pt x="35" y="18"/>
                  <a:pt x="35" y="18"/>
                </a:cubicBezTo>
                <a:close/>
                <a:moveTo>
                  <a:pt x="36" y="19"/>
                </a:moveTo>
                <a:cubicBezTo>
                  <a:pt x="35" y="19"/>
                  <a:pt x="36" y="19"/>
                  <a:pt x="36" y="19"/>
                </a:cubicBezTo>
                <a:close/>
                <a:moveTo>
                  <a:pt x="35" y="21"/>
                </a:moveTo>
                <a:cubicBezTo>
                  <a:pt x="35" y="21"/>
                  <a:pt x="35" y="21"/>
                  <a:pt x="35" y="21"/>
                </a:cubicBezTo>
                <a:cubicBezTo>
                  <a:pt x="35" y="21"/>
                  <a:pt x="35" y="21"/>
                  <a:pt x="35" y="21"/>
                </a:cubicBezTo>
                <a:close/>
                <a:moveTo>
                  <a:pt x="34" y="21"/>
                </a:moveTo>
                <a:cubicBezTo>
                  <a:pt x="34" y="21"/>
                  <a:pt x="34" y="21"/>
                  <a:pt x="34" y="21"/>
                </a:cubicBezTo>
                <a:close/>
                <a:moveTo>
                  <a:pt x="108" y="17"/>
                </a:moveTo>
                <a:cubicBezTo>
                  <a:pt x="103" y="18"/>
                  <a:pt x="99" y="18"/>
                  <a:pt x="95" y="18"/>
                </a:cubicBezTo>
                <a:cubicBezTo>
                  <a:pt x="98" y="18"/>
                  <a:pt x="102" y="17"/>
                  <a:pt x="104" y="18"/>
                </a:cubicBezTo>
                <a:cubicBezTo>
                  <a:pt x="105" y="17"/>
                  <a:pt x="107" y="17"/>
                  <a:pt x="108" y="17"/>
                </a:cubicBezTo>
                <a:close/>
                <a:moveTo>
                  <a:pt x="39" y="17"/>
                </a:moveTo>
                <a:cubicBezTo>
                  <a:pt x="39" y="16"/>
                  <a:pt x="39" y="17"/>
                  <a:pt x="39" y="16"/>
                </a:cubicBezTo>
                <a:cubicBezTo>
                  <a:pt x="39" y="16"/>
                  <a:pt x="40" y="16"/>
                  <a:pt x="40" y="16"/>
                </a:cubicBezTo>
                <a:cubicBezTo>
                  <a:pt x="39" y="16"/>
                  <a:pt x="38" y="16"/>
                  <a:pt x="37" y="16"/>
                </a:cubicBezTo>
                <a:cubicBezTo>
                  <a:pt x="38" y="16"/>
                  <a:pt x="38" y="17"/>
                  <a:pt x="39" y="16"/>
                </a:cubicBezTo>
                <a:cubicBezTo>
                  <a:pt x="39" y="16"/>
                  <a:pt x="39" y="16"/>
                  <a:pt x="38" y="16"/>
                </a:cubicBezTo>
                <a:cubicBezTo>
                  <a:pt x="39" y="16"/>
                  <a:pt x="39" y="16"/>
                  <a:pt x="39" y="16"/>
                </a:cubicBezTo>
                <a:cubicBezTo>
                  <a:pt x="39" y="16"/>
                  <a:pt x="39" y="17"/>
                  <a:pt x="39" y="17"/>
                </a:cubicBezTo>
                <a:cubicBezTo>
                  <a:pt x="39" y="17"/>
                  <a:pt x="39" y="17"/>
                  <a:pt x="39" y="17"/>
                </a:cubicBezTo>
                <a:close/>
                <a:moveTo>
                  <a:pt x="39" y="12"/>
                </a:moveTo>
                <a:cubicBezTo>
                  <a:pt x="38" y="12"/>
                  <a:pt x="38" y="12"/>
                  <a:pt x="39" y="12"/>
                </a:cubicBezTo>
                <a:cubicBezTo>
                  <a:pt x="39" y="12"/>
                  <a:pt x="38" y="12"/>
                  <a:pt x="38" y="12"/>
                </a:cubicBezTo>
                <a:cubicBezTo>
                  <a:pt x="38" y="12"/>
                  <a:pt x="38" y="12"/>
                  <a:pt x="39" y="12"/>
                </a:cubicBezTo>
                <a:close/>
                <a:moveTo>
                  <a:pt x="35" y="13"/>
                </a:moveTo>
                <a:cubicBezTo>
                  <a:pt x="35" y="13"/>
                  <a:pt x="35" y="13"/>
                  <a:pt x="35" y="13"/>
                </a:cubicBezTo>
                <a:cubicBezTo>
                  <a:pt x="35" y="13"/>
                  <a:pt x="36" y="13"/>
                  <a:pt x="37" y="13"/>
                </a:cubicBezTo>
                <a:cubicBezTo>
                  <a:pt x="36" y="13"/>
                  <a:pt x="36" y="13"/>
                  <a:pt x="37" y="13"/>
                </a:cubicBezTo>
                <a:cubicBezTo>
                  <a:pt x="37" y="12"/>
                  <a:pt x="38" y="13"/>
                  <a:pt x="38" y="12"/>
                </a:cubicBezTo>
                <a:cubicBezTo>
                  <a:pt x="37" y="12"/>
                  <a:pt x="36" y="12"/>
                  <a:pt x="36" y="13"/>
                </a:cubicBezTo>
                <a:cubicBezTo>
                  <a:pt x="36" y="12"/>
                  <a:pt x="35" y="12"/>
                  <a:pt x="35" y="12"/>
                </a:cubicBezTo>
                <a:cubicBezTo>
                  <a:pt x="35" y="13"/>
                  <a:pt x="34" y="12"/>
                  <a:pt x="34" y="13"/>
                </a:cubicBezTo>
                <a:cubicBezTo>
                  <a:pt x="34" y="13"/>
                  <a:pt x="35" y="13"/>
                  <a:pt x="35" y="13"/>
                </a:cubicBezTo>
                <a:close/>
                <a:moveTo>
                  <a:pt x="35" y="19"/>
                </a:moveTo>
                <a:cubicBezTo>
                  <a:pt x="35" y="19"/>
                  <a:pt x="36" y="19"/>
                  <a:pt x="36" y="19"/>
                </a:cubicBezTo>
                <a:cubicBezTo>
                  <a:pt x="36" y="19"/>
                  <a:pt x="35" y="19"/>
                  <a:pt x="35" y="19"/>
                </a:cubicBezTo>
                <a:close/>
                <a:moveTo>
                  <a:pt x="350" y="152"/>
                </a:moveTo>
                <a:cubicBezTo>
                  <a:pt x="349" y="186"/>
                  <a:pt x="348" y="220"/>
                  <a:pt x="347" y="253"/>
                </a:cubicBezTo>
                <a:cubicBezTo>
                  <a:pt x="347" y="269"/>
                  <a:pt x="346" y="288"/>
                  <a:pt x="345" y="303"/>
                </a:cubicBezTo>
                <a:cubicBezTo>
                  <a:pt x="345" y="308"/>
                  <a:pt x="345" y="312"/>
                  <a:pt x="345" y="317"/>
                </a:cubicBezTo>
                <a:cubicBezTo>
                  <a:pt x="345" y="321"/>
                  <a:pt x="345" y="321"/>
                  <a:pt x="345" y="321"/>
                </a:cubicBezTo>
                <a:cubicBezTo>
                  <a:pt x="345" y="323"/>
                  <a:pt x="345" y="323"/>
                  <a:pt x="345" y="323"/>
                </a:cubicBezTo>
                <a:cubicBezTo>
                  <a:pt x="345" y="324"/>
                  <a:pt x="345" y="324"/>
                  <a:pt x="345" y="324"/>
                </a:cubicBezTo>
                <a:cubicBezTo>
                  <a:pt x="345" y="325"/>
                  <a:pt x="345" y="325"/>
                  <a:pt x="345" y="325"/>
                </a:cubicBezTo>
                <a:cubicBezTo>
                  <a:pt x="345" y="325"/>
                  <a:pt x="345" y="325"/>
                  <a:pt x="345" y="325"/>
                </a:cubicBezTo>
                <a:cubicBezTo>
                  <a:pt x="345" y="325"/>
                  <a:pt x="345" y="325"/>
                  <a:pt x="345" y="325"/>
                </a:cubicBezTo>
                <a:cubicBezTo>
                  <a:pt x="345" y="326"/>
                  <a:pt x="345" y="326"/>
                  <a:pt x="345" y="326"/>
                </a:cubicBezTo>
                <a:cubicBezTo>
                  <a:pt x="344" y="327"/>
                  <a:pt x="344" y="327"/>
                  <a:pt x="344" y="327"/>
                </a:cubicBezTo>
                <a:cubicBezTo>
                  <a:pt x="344" y="327"/>
                  <a:pt x="344" y="328"/>
                  <a:pt x="344" y="329"/>
                </a:cubicBezTo>
                <a:cubicBezTo>
                  <a:pt x="343" y="330"/>
                  <a:pt x="343" y="331"/>
                  <a:pt x="342" y="331"/>
                </a:cubicBezTo>
                <a:cubicBezTo>
                  <a:pt x="341" y="332"/>
                  <a:pt x="340" y="333"/>
                  <a:pt x="339" y="334"/>
                </a:cubicBezTo>
                <a:cubicBezTo>
                  <a:pt x="338" y="335"/>
                  <a:pt x="336" y="336"/>
                  <a:pt x="334" y="336"/>
                </a:cubicBezTo>
                <a:cubicBezTo>
                  <a:pt x="328" y="339"/>
                  <a:pt x="322" y="340"/>
                  <a:pt x="317" y="342"/>
                </a:cubicBezTo>
                <a:cubicBezTo>
                  <a:pt x="305" y="344"/>
                  <a:pt x="294" y="345"/>
                  <a:pt x="285" y="346"/>
                </a:cubicBezTo>
                <a:cubicBezTo>
                  <a:pt x="270" y="348"/>
                  <a:pt x="255" y="349"/>
                  <a:pt x="240" y="350"/>
                </a:cubicBezTo>
                <a:cubicBezTo>
                  <a:pt x="222" y="351"/>
                  <a:pt x="222" y="351"/>
                  <a:pt x="222" y="351"/>
                </a:cubicBezTo>
                <a:cubicBezTo>
                  <a:pt x="215" y="351"/>
                  <a:pt x="215" y="351"/>
                  <a:pt x="215" y="351"/>
                </a:cubicBezTo>
                <a:cubicBezTo>
                  <a:pt x="205" y="352"/>
                  <a:pt x="195" y="352"/>
                  <a:pt x="186" y="352"/>
                </a:cubicBezTo>
                <a:cubicBezTo>
                  <a:pt x="180" y="352"/>
                  <a:pt x="175" y="352"/>
                  <a:pt x="170" y="353"/>
                </a:cubicBezTo>
                <a:cubicBezTo>
                  <a:pt x="153" y="353"/>
                  <a:pt x="131" y="352"/>
                  <a:pt x="111" y="352"/>
                </a:cubicBezTo>
                <a:cubicBezTo>
                  <a:pt x="106" y="351"/>
                  <a:pt x="101" y="351"/>
                  <a:pt x="96" y="351"/>
                </a:cubicBezTo>
                <a:cubicBezTo>
                  <a:pt x="88" y="350"/>
                  <a:pt x="88" y="350"/>
                  <a:pt x="88" y="350"/>
                </a:cubicBezTo>
                <a:cubicBezTo>
                  <a:pt x="79" y="350"/>
                  <a:pt x="67" y="349"/>
                  <a:pt x="58" y="348"/>
                </a:cubicBezTo>
                <a:cubicBezTo>
                  <a:pt x="53" y="347"/>
                  <a:pt x="48" y="346"/>
                  <a:pt x="43" y="345"/>
                </a:cubicBezTo>
                <a:cubicBezTo>
                  <a:pt x="37" y="344"/>
                  <a:pt x="32" y="343"/>
                  <a:pt x="27" y="341"/>
                </a:cubicBezTo>
                <a:cubicBezTo>
                  <a:pt x="24" y="340"/>
                  <a:pt x="22" y="339"/>
                  <a:pt x="19" y="338"/>
                </a:cubicBezTo>
                <a:cubicBezTo>
                  <a:pt x="16" y="337"/>
                  <a:pt x="14" y="335"/>
                  <a:pt x="11" y="332"/>
                </a:cubicBezTo>
                <a:cubicBezTo>
                  <a:pt x="10" y="331"/>
                  <a:pt x="9" y="329"/>
                  <a:pt x="9" y="328"/>
                </a:cubicBezTo>
                <a:cubicBezTo>
                  <a:pt x="9" y="327"/>
                  <a:pt x="9" y="326"/>
                  <a:pt x="9" y="326"/>
                </a:cubicBezTo>
                <a:cubicBezTo>
                  <a:pt x="8" y="326"/>
                  <a:pt x="8" y="326"/>
                  <a:pt x="8" y="326"/>
                </a:cubicBezTo>
                <a:cubicBezTo>
                  <a:pt x="8" y="325"/>
                  <a:pt x="8" y="325"/>
                  <a:pt x="8" y="325"/>
                </a:cubicBezTo>
                <a:cubicBezTo>
                  <a:pt x="7" y="319"/>
                  <a:pt x="7" y="319"/>
                  <a:pt x="7" y="319"/>
                </a:cubicBezTo>
                <a:cubicBezTo>
                  <a:pt x="7" y="316"/>
                  <a:pt x="6" y="312"/>
                  <a:pt x="6" y="308"/>
                </a:cubicBezTo>
                <a:cubicBezTo>
                  <a:pt x="5" y="300"/>
                  <a:pt x="4" y="292"/>
                  <a:pt x="3" y="285"/>
                </a:cubicBezTo>
                <a:cubicBezTo>
                  <a:pt x="3" y="284"/>
                  <a:pt x="3" y="284"/>
                  <a:pt x="3" y="283"/>
                </a:cubicBezTo>
                <a:cubicBezTo>
                  <a:pt x="3" y="273"/>
                  <a:pt x="2" y="262"/>
                  <a:pt x="1" y="252"/>
                </a:cubicBezTo>
                <a:cubicBezTo>
                  <a:pt x="1" y="250"/>
                  <a:pt x="1" y="250"/>
                  <a:pt x="1" y="249"/>
                </a:cubicBezTo>
                <a:cubicBezTo>
                  <a:pt x="1" y="244"/>
                  <a:pt x="1" y="241"/>
                  <a:pt x="1" y="236"/>
                </a:cubicBezTo>
                <a:cubicBezTo>
                  <a:pt x="1" y="216"/>
                  <a:pt x="0" y="202"/>
                  <a:pt x="1" y="186"/>
                </a:cubicBezTo>
                <a:cubicBezTo>
                  <a:pt x="1" y="177"/>
                  <a:pt x="1" y="166"/>
                  <a:pt x="1" y="157"/>
                </a:cubicBezTo>
                <a:cubicBezTo>
                  <a:pt x="1" y="149"/>
                  <a:pt x="1" y="149"/>
                  <a:pt x="1" y="149"/>
                </a:cubicBezTo>
                <a:cubicBezTo>
                  <a:pt x="1" y="146"/>
                  <a:pt x="1" y="145"/>
                  <a:pt x="1" y="142"/>
                </a:cubicBezTo>
                <a:cubicBezTo>
                  <a:pt x="2" y="137"/>
                  <a:pt x="2" y="137"/>
                  <a:pt x="2" y="137"/>
                </a:cubicBezTo>
                <a:cubicBezTo>
                  <a:pt x="2" y="128"/>
                  <a:pt x="2" y="128"/>
                  <a:pt x="2" y="128"/>
                </a:cubicBezTo>
                <a:cubicBezTo>
                  <a:pt x="2" y="119"/>
                  <a:pt x="2" y="119"/>
                  <a:pt x="2" y="119"/>
                </a:cubicBezTo>
                <a:cubicBezTo>
                  <a:pt x="3" y="110"/>
                  <a:pt x="3" y="110"/>
                  <a:pt x="3" y="110"/>
                </a:cubicBezTo>
                <a:cubicBezTo>
                  <a:pt x="3" y="102"/>
                  <a:pt x="3" y="95"/>
                  <a:pt x="4" y="86"/>
                </a:cubicBezTo>
                <a:cubicBezTo>
                  <a:pt x="5" y="66"/>
                  <a:pt x="5" y="66"/>
                  <a:pt x="5" y="66"/>
                </a:cubicBezTo>
                <a:cubicBezTo>
                  <a:pt x="6" y="54"/>
                  <a:pt x="6" y="54"/>
                  <a:pt x="6" y="54"/>
                </a:cubicBezTo>
                <a:cubicBezTo>
                  <a:pt x="6" y="48"/>
                  <a:pt x="6" y="48"/>
                  <a:pt x="6" y="48"/>
                </a:cubicBezTo>
                <a:cubicBezTo>
                  <a:pt x="7" y="40"/>
                  <a:pt x="7" y="40"/>
                  <a:pt x="7" y="40"/>
                </a:cubicBezTo>
                <a:cubicBezTo>
                  <a:pt x="7" y="39"/>
                  <a:pt x="7" y="39"/>
                  <a:pt x="7" y="39"/>
                </a:cubicBezTo>
                <a:cubicBezTo>
                  <a:pt x="7" y="39"/>
                  <a:pt x="7" y="39"/>
                  <a:pt x="7" y="39"/>
                </a:cubicBezTo>
                <a:cubicBezTo>
                  <a:pt x="7" y="38"/>
                  <a:pt x="7" y="38"/>
                  <a:pt x="7" y="38"/>
                </a:cubicBezTo>
                <a:cubicBezTo>
                  <a:pt x="7" y="38"/>
                  <a:pt x="7" y="38"/>
                  <a:pt x="7" y="37"/>
                </a:cubicBezTo>
                <a:cubicBezTo>
                  <a:pt x="7" y="36"/>
                  <a:pt x="7" y="35"/>
                  <a:pt x="7" y="34"/>
                </a:cubicBezTo>
                <a:cubicBezTo>
                  <a:pt x="6" y="34"/>
                  <a:pt x="6" y="34"/>
                  <a:pt x="6" y="34"/>
                </a:cubicBezTo>
                <a:cubicBezTo>
                  <a:pt x="6" y="34"/>
                  <a:pt x="6" y="33"/>
                  <a:pt x="6" y="33"/>
                </a:cubicBezTo>
                <a:cubicBezTo>
                  <a:pt x="6" y="33"/>
                  <a:pt x="7" y="32"/>
                  <a:pt x="7" y="31"/>
                </a:cubicBezTo>
                <a:cubicBezTo>
                  <a:pt x="6" y="31"/>
                  <a:pt x="6" y="31"/>
                  <a:pt x="6" y="31"/>
                </a:cubicBezTo>
                <a:cubicBezTo>
                  <a:pt x="6" y="30"/>
                  <a:pt x="7" y="30"/>
                  <a:pt x="7" y="30"/>
                </a:cubicBezTo>
                <a:cubicBezTo>
                  <a:pt x="7" y="29"/>
                  <a:pt x="6" y="29"/>
                  <a:pt x="6" y="29"/>
                </a:cubicBezTo>
                <a:cubicBezTo>
                  <a:pt x="6" y="29"/>
                  <a:pt x="7" y="28"/>
                  <a:pt x="7" y="28"/>
                </a:cubicBezTo>
                <a:cubicBezTo>
                  <a:pt x="7" y="28"/>
                  <a:pt x="7" y="28"/>
                  <a:pt x="7" y="28"/>
                </a:cubicBezTo>
                <a:cubicBezTo>
                  <a:pt x="7" y="27"/>
                  <a:pt x="8" y="26"/>
                  <a:pt x="8" y="25"/>
                </a:cubicBezTo>
                <a:cubicBezTo>
                  <a:pt x="8" y="25"/>
                  <a:pt x="8" y="25"/>
                  <a:pt x="8" y="25"/>
                </a:cubicBezTo>
                <a:cubicBezTo>
                  <a:pt x="8" y="24"/>
                  <a:pt x="9" y="23"/>
                  <a:pt x="10" y="22"/>
                </a:cubicBezTo>
                <a:cubicBezTo>
                  <a:pt x="10" y="22"/>
                  <a:pt x="10" y="22"/>
                  <a:pt x="10" y="22"/>
                </a:cubicBezTo>
                <a:cubicBezTo>
                  <a:pt x="10" y="22"/>
                  <a:pt x="11" y="22"/>
                  <a:pt x="11" y="21"/>
                </a:cubicBezTo>
                <a:cubicBezTo>
                  <a:pt x="11" y="21"/>
                  <a:pt x="11" y="21"/>
                  <a:pt x="12" y="21"/>
                </a:cubicBezTo>
                <a:cubicBezTo>
                  <a:pt x="12" y="21"/>
                  <a:pt x="12" y="21"/>
                  <a:pt x="13" y="20"/>
                </a:cubicBezTo>
                <a:cubicBezTo>
                  <a:pt x="13" y="20"/>
                  <a:pt x="13" y="20"/>
                  <a:pt x="14" y="20"/>
                </a:cubicBezTo>
                <a:cubicBezTo>
                  <a:pt x="14" y="20"/>
                  <a:pt x="15" y="20"/>
                  <a:pt x="15" y="19"/>
                </a:cubicBezTo>
                <a:cubicBezTo>
                  <a:pt x="16" y="20"/>
                  <a:pt x="17" y="19"/>
                  <a:pt x="18" y="20"/>
                </a:cubicBezTo>
                <a:cubicBezTo>
                  <a:pt x="19" y="20"/>
                  <a:pt x="19" y="19"/>
                  <a:pt x="19" y="20"/>
                </a:cubicBezTo>
                <a:cubicBezTo>
                  <a:pt x="19" y="20"/>
                  <a:pt x="20" y="20"/>
                  <a:pt x="21" y="20"/>
                </a:cubicBezTo>
                <a:cubicBezTo>
                  <a:pt x="21" y="20"/>
                  <a:pt x="21" y="21"/>
                  <a:pt x="21" y="21"/>
                </a:cubicBezTo>
                <a:cubicBezTo>
                  <a:pt x="21" y="21"/>
                  <a:pt x="22" y="21"/>
                  <a:pt x="22" y="21"/>
                </a:cubicBezTo>
                <a:cubicBezTo>
                  <a:pt x="22" y="22"/>
                  <a:pt x="24" y="23"/>
                  <a:pt x="24" y="24"/>
                </a:cubicBezTo>
                <a:cubicBezTo>
                  <a:pt x="24" y="24"/>
                  <a:pt x="24" y="25"/>
                  <a:pt x="24" y="25"/>
                </a:cubicBezTo>
                <a:cubicBezTo>
                  <a:pt x="24" y="25"/>
                  <a:pt x="25" y="26"/>
                  <a:pt x="25" y="26"/>
                </a:cubicBezTo>
                <a:cubicBezTo>
                  <a:pt x="25" y="27"/>
                  <a:pt x="25" y="27"/>
                  <a:pt x="25" y="28"/>
                </a:cubicBezTo>
                <a:cubicBezTo>
                  <a:pt x="25" y="28"/>
                  <a:pt x="25" y="28"/>
                  <a:pt x="25" y="29"/>
                </a:cubicBezTo>
                <a:cubicBezTo>
                  <a:pt x="25" y="29"/>
                  <a:pt x="26" y="30"/>
                  <a:pt x="26" y="30"/>
                </a:cubicBezTo>
                <a:cubicBezTo>
                  <a:pt x="26" y="31"/>
                  <a:pt x="26" y="31"/>
                  <a:pt x="26" y="32"/>
                </a:cubicBezTo>
                <a:cubicBezTo>
                  <a:pt x="26" y="32"/>
                  <a:pt x="26" y="32"/>
                  <a:pt x="26" y="32"/>
                </a:cubicBezTo>
                <a:cubicBezTo>
                  <a:pt x="26" y="33"/>
                  <a:pt x="25" y="33"/>
                  <a:pt x="25" y="33"/>
                </a:cubicBezTo>
                <a:cubicBezTo>
                  <a:pt x="25" y="34"/>
                  <a:pt x="25" y="34"/>
                  <a:pt x="25" y="34"/>
                </a:cubicBezTo>
                <a:cubicBezTo>
                  <a:pt x="25" y="34"/>
                  <a:pt x="24" y="34"/>
                  <a:pt x="24" y="35"/>
                </a:cubicBezTo>
                <a:cubicBezTo>
                  <a:pt x="24" y="35"/>
                  <a:pt x="25" y="36"/>
                  <a:pt x="24" y="36"/>
                </a:cubicBezTo>
                <a:cubicBezTo>
                  <a:pt x="24" y="37"/>
                  <a:pt x="24" y="38"/>
                  <a:pt x="24" y="39"/>
                </a:cubicBezTo>
                <a:cubicBezTo>
                  <a:pt x="23" y="39"/>
                  <a:pt x="23" y="39"/>
                  <a:pt x="23" y="39"/>
                </a:cubicBezTo>
                <a:cubicBezTo>
                  <a:pt x="23" y="40"/>
                  <a:pt x="23" y="40"/>
                  <a:pt x="23" y="40"/>
                </a:cubicBezTo>
                <a:cubicBezTo>
                  <a:pt x="23" y="40"/>
                  <a:pt x="23" y="40"/>
                  <a:pt x="23" y="40"/>
                </a:cubicBezTo>
                <a:cubicBezTo>
                  <a:pt x="23" y="43"/>
                  <a:pt x="23" y="43"/>
                  <a:pt x="23" y="43"/>
                </a:cubicBezTo>
                <a:cubicBezTo>
                  <a:pt x="22" y="51"/>
                  <a:pt x="22" y="59"/>
                  <a:pt x="21" y="66"/>
                </a:cubicBezTo>
                <a:cubicBezTo>
                  <a:pt x="21" y="72"/>
                  <a:pt x="20" y="78"/>
                  <a:pt x="20" y="85"/>
                </a:cubicBezTo>
                <a:cubicBezTo>
                  <a:pt x="19" y="104"/>
                  <a:pt x="18" y="123"/>
                  <a:pt x="17" y="141"/>
                </a:cubicBezTo>
                <a:cubicBezTo>
                  <a:pt x="17" y="152"/>
                  <a:pt x="16" y="167"/>
                  <a:pt x="16" y="176"/>
                </a:cubicBezTo>
                <a:cubicBezTo>
                  <a:pt x="16" y="189"/>
                  <a:pt x="16" y="200"/>
                  <a:pt x="16" y="211"/>
                </a:cubicBezTo>
                <a:cubicBezTo>
                  <a:pt x="16" y="232"/>
                  <a:pt x="16" y="232"/>
                  <a:pt x="16" y="232"/>
                </a:cubicBezTo>
                <a:cubicBezTo>
                  <a:pt x="16" y="238"/>
                  <a:pt x="16" y="238"/>
                  <a:pt x="16" y="238"/>
                </a:cubicBezTo>
                <a:cubicBezTo>
                  <a:pt x="17" y="258"/>
                  <a:pt x="17" y="258"/>
                  <a:pt x="17" y="258"/>
                </a:cubicBezTo>
                <a:cubicBezTo>
                  <a:pt x="17" y="264"/>
                  <a:pt x="17" y="270"/>
                  <a:pt x="18" y="276"/>
                </a:cubicBezTo>
                <a:cubicBezTo>
                  <a:pt x="18" y="285"/>
                  <a:pt x="19" y="296"/>
                  <a:pt x="21" y="307"/>
                </a:cubicBezTo>
                <a:cubicBezTo>
                  <a:pt x="21" y="312"/>
                  <a:pt x="22" y="318"/>
                  <a:pt x="23" y="323"/>
                </a:cubicBezTo>
                <a:cubicBezTo>
                  <a:pt x="23" y="323"/>
                  <a:pt x="23" y="323"/>
                  <a:pt x="23" y="323"/>
                </a:cubicBezTo>
                <a:cubicBezTo>
                  <a:pt x="23" y="323"/>
                  <a:pt x="23" y="323"/>
                  <a:pt x="23" y="323"/>
                </a:cubicBezTo>
                <a:cubicBezTo>
                  <a:pt x="23" y="323"/>
                  <a:pt x="23" y="323"/>
                  <a:pt x="23" y="323"/>
                </a:cubicBezTo>
                <a:cubicBezTo>
                  <a:pt x="22" y="323"/>
                  <a:pt x="22" y="323"/>
                  <a:pt x="22" y="323"/>
                </a:cubicBezTo>
                <a:cubicBezTo>
                  <a:pt x="22" y="324"/>
                  <a:pt x="21" y="324"/>
                  <a:pt x="21" y="324"/>
                </a:cubicBezTo>
                <a:cubicBezTo>
                  <a:pt x="21" y="324"/>
                  <a:pt x="21" y="324"/>
                  <a:pt x="21" y="324"/>
                </a:cubicBezTo>
                <a:cubicBezTo>
                  <a:pt x="21" y="324"/>
                  <a:pt x="21" y="324"/>
                  <a:pt x="21" y="324"/>
                </a:cubicBezTo>
                <a:cubicBezTo>
                  <a:pt x="21" y="324"/>
                  <a:pt x="21" y="324"/>
                  <a:pt x="21" y="324"/>
                </a:cubicBezTo>
                <a:cubicBezTo>
                  <a:pt x="21" y="324"/>
                  <a:pt x="21" y="324"/>
                  <a:pt x="21" y="324"/>
                </a:cubicBezTo>
                <a:cubicBezTo>
                  <a:pt x="21" y="324"/>
                  <a:pt x="21" y="324"/>
                  <a:pt x="21" y="324"/>
                </a:cubicBezTo>
                <a:cubicBezTo>
                  <a:pt x="20" y="324"/>
                  <a:pt x="20" y="324"/>
                  <a:pt x="21" y="324"/>
                </a:cubicBezTo>
                <a:cubicBezTo>
                  <a:pt x="21" y="324"/>
                  <a:pt x="21" y="324"/>
                  <a:pt x="21" y="324"/>
                </a:cubicBezTo>
                <a:cubicBezTo>
                  <a:pt x="21" y="324"/>
                  <a:pt x="21" y="324"/>
                  <a:pt x="21" y="324"/>
                </a:cubicBezTo>
                <a:cubicBezTo>
                  <a:pt x="22" y="324"/>
                  <a:pt x="24" y="324"/>
                  <a:pt x="23" y="324"/>
                </a:cubicBezTo>
                <a:cubicBezTo>
                  <a:pt x="23" y="324"/>
                  <a:pt x="23" y="324"/>
                  <a:pt x="23" y="324"/>
                </a:cubicBezTo>
                <a:cubicBezTo>
                  <a:pt x="23" y="323"/>
                  <a:pt x="23" y="323"/>
                  <a:pt x="23" y="323"/>
                </a:cubicBezTo>
                <a:cubicBezTo>
                  <a:pt x="23" y="323"/>
                  <a:pt x="23" y="323"/>
                  <a:pt x="23" y="323"/>
                </a:cubicBezTo>
                <a:cubicBezTo>
                  <a:pt x="23" y="323"/>
                  <a:pt x="24" y="324"/>
                  <a:pt x="25" y="324"/>
                </a:cubicBezTo>
                <a:cubicBezTo>
                  <a:pt x="27" y="325"/>
                  <a:pt x="29" y="326"/>
                  <a:pt x="32" y="327"/>
                </a:cubicBezTo>
                <a:cubicBezTo>
                  <a:pt x="33" y="328"/>
                  <a:pt x="34" y="328"/>
                  <a:pt x="35" y="328"/>
                </a:cubicBezTo>
                <a:cubicBezTo>
                  <a:pt x="49" y="332"/>
                  <a:pt x="62" y="333"/>
                  <a:pt x="75" y="335"/>
                </a:cubicBezTo>
                <a:cubicBezTo>
                  <a:pt x="91" y="336"/>
                  <a:pt x="111" y="337"/>
                  <a:pt x="128" y="338"/>
                </a:cubicBezTo>
                <a:cubicBezTo>
                  <a:pt x="143" y="338"/>
                  <a:pt x="158" y="338"/>
                  <a:pt x="173" y="338"/>
                </a:cubicBezTo>
                <a:cubicBezTo>
                  <a:pt x="185" y="338"/>
                  <a:pt x="197" y="338"/>
                  <a:pt x="208" y="337"/>
                </a:cubicBezTo>
                <a:cubicBezTo>
                  <a:pt x="221" y="337"/>
                  <a:pt x="221" y="337"/>
                  <a:pt x="221" y="337"/>
                </a:cubicBezTo>
                <a:cubicBezTo>
                  <a:pt x="239" y="336"/>
                  <a:pt x="239" y="336"/>
                  <a:pt x="239" y="336"/>
                </a:cubicBezTo>
                <a:cubicBezTo>
                  <a:pt x="250" y="335"/>
                  <a:pt x="261" y="335"/>
                  <a:pt x="272" y="333"/>
                </a:cubicBezTo>
                <a:cubicBezTo>
                  <a:pt x="282" y="333"/>
                  <a:pt x="292" y="331"/>
                  <a:pt x="302" y="330"/>
                </a:cubicBezTo>
                <a:cubicBezTo>
                  <a:pt x="305" y="329"/>
                  <a:pt x="309" y="329"/>
                  <a:pt x="312" y="328"/>
                </a:cubicBezTo>
                <a:cubicBezTo>
                  <a:pt x="315" y="328"/>
                  <a:pt x="317" y="327"/>
                  <a:pt x="319" y="327"/>
                </a:cubicBezTo>
                <a:cubicBezTo>
                  <a:pt x="322" y="326"/>
                  <a:pt x="325" y="325"/>
                  <a:pt x="328" y="324"/>
                </a:cubicBezTo>
                <a:cubicBezTo>
                  <a:pt x="329" y="324"/>
                  <a:pt x="330" y="323"/>
                  <a:pt x="331" y="323"/>
                </a:cubicBezTo>
                <a:cubicBezTo>
                  <a:pt x="331" y="324"/>
                  <a:pt x="331" y="324"/>
                  <a:pt x="331" y="324"/>
                </a:cubicBezTo>
                <a:cubicBezTo>
                  <a:pt x="331" y="325"/>
                  <a:pt x="331" y="325"/>
                  <a:pt x="331" y="325"/>
                </a:cubicBezTo>
                <a:cubicBezTo>
                  <a:pt x="330" y="325"/>
                  <a:pt x="330" y="325"/>
                  <a:pt x="330" y="325"/>
                </a:cubicBezTo>
                <a:cubicBezTo>
                  <a:pt x="327" y="325"/>
                  <a:pt x="332"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5" y="325"/>
                  <a:pt x="335" y="325"/>
                  <a:pt x="335" y="325"/>
                </a:cubicBezTo>
                <a:cubicBezTo>
                  <a:pt x="336" y="325"/>
                  <a:pt x="335" y="325"/>
                  <a:pt x="335" y="325"/>
                </a:cubicBezTo>
                <a:cubicBezTo>
                  <a:pt x="334" y="324"/>
                  <a:pt x="333" y="324"/>
                  <a:pt x="333" y="323"/>
                </a:cubicBezTo>
                <a:cubicBezTo>
                  <a:pt x="332" y="323"/>
                  <a:pt x="332" y="322"/>
                  <a:pt x="331" y="322"/>
                </a:cubicBezTo>
                <a:cubicBezTo>
                  <a:pt x="331" y="322"/>
                  <a:pt x="331" y="322"/>
                  <a:pt x="331" y="322"/>
                </a:cubicBezTo>
                <a:cubicBezTo>
                  <a:pt x="331" y="322"/>
                  <a:pt x="331" y="322"/>
                  <a:pt x="331" y="322"/>
                </a:cubicBezTo>
                <a:cubicBezTo>
                  <a:pt x="331" y="322"/>
                  <a:pt x="331" y="323"/>
                  <a:pt x="331" y="323"/>
                </a:cubicBezTo>
                <a:cubicBezTo>
                  <a:pt x="332" y="302"/>
                  <a:pt x="332" y="302"/>
                  <a:pt x="332" y="302"/>
                </a:cubicBezTo>
                <a:cubicBezTo>
                  <a:pt x="332" y="282"/>
                  <a:pt x="333" y="263"/>
                  <a:pt x="334" y="241"/>
                </a:cubicBezTo>
                <a:cubicBezTo>
                  <a:pt x="334" y="225"/>
                  <a:pt x="335" y="208"/>
                  <a:pt x="335" y="190"/>
                </a:cubicBezTo>
                <a:cubicBezTo>
                  <a:pt x="336" y="167"/>
                  <a:pt x="337" y="143"/>
                  <a:pt x="337" y="119"/>
                </a:cubicBezTo>
                <a:cubicBezTo>
                  <a:pt x="337" y="93"/>
                  <a:pt x="337" y="67"/>
                  <a:pt x="335" y="43"/>
                </a:cubicBezTo>
                <a:cubicBezTo>
                  <a:pt x="335" y="42"/>
                  <a:pt x="335" y="41"/>
                  <a:pt x="335" y="39"/>
                </a:cubicBezTo>
                <a:cubicBezTo>
                  <a:pt x="335" y="36"/>
                  <a:pt x="335" y="37"/>
                  <a:pt x="334" y="34"/>
                </a:cubicBezTo>
                <a:cubicBezTo>
                  <a:pt x="334" y="32"/>
                  <a:pt x="335" y="33"/>
                  <a:pt x="334" y="32"/>
                </a:cubicBezTo>
                <a:cubicBezTo>
                  <a:pt x="334" y="29"/>
                  <a:pt x="334" y="27"/>
                  <a:pt x="333" y="24"/>
                </a:cubicBezTo>
                <a:cubicBezTo>
                  <a:pt x="333" y="23"/>
                  <a:pt x="333" y="22"/>
                  <a:pt x="332" y="21"/>
                </a:cubicBezTo>
                <a:cubicBezTo>
                  <a:pt x="332" y="21"/>
                  <a:pt x="332" y="21"/>
                  <a:pt x="332" y="21"/>
                </a:cubicBezTo>
                <a:cubicBezTo>
                  <a:pt x="332" y="21"/>
                  <a:pt x="332" y="21"/>
                  <a:pt x="332" y="21"/>
                </a:cubicBezTo>
                <a:cubicBezTo>
                  <a:pt x="332" y="21"/>
                  <a:pt x="333" y="21"/>
                  <a:pt x="333" y="20"/>
                </a:cubicBezTo>
                <a:cubicBezTo>
                  <a:pt x="333" y="20"/>
                  <a:pt x="333" y="20"/>
                  <a:pt x="333" y="20"/>
                </a:cubicBezTo>
                <a:cubicBezTo>
                  <a:pt x="334" y="20"/>
                  <a:pt x="334" y="20"/>
                  <a:pt x="334" y="20"/>
                </a:cubicBezTo>
                <a:cubicBezTo>
                  <a:pt x="334" y="20"/>
                  <a:pt x="334" y="19"/>
                  <a:pt x="334" y="19"/>
                </a:cubicBezTo>
                <a:cubicBezTo>
                  <a:pt x="334" y="19"/>
                  <a:pt x="334" y="19"/>
                  <a:pt x="334" y="19"/>
                </a:cubicBezTo>
                <a:cubicBezTo>
                  <a:pt x="334" y="19"/>
                  <a:pt x="334" y="19"/>
                  <a:pt x="334" y="19"/>
                </a:cubicBezTo>
                <a:cubicBezTo>
                  <a:pt x="334" y="20"/>
                  <a:pt x="334" y="20"/>
                  <a:pt x="334" y="20"/>
                </a:cubicBezTo>
                <a:cubicBezTo>
                  <a:pt x="333" y="20"/>
                  <a:pt x="333" y="20"/>
                  <a:pt x="333" y="20"/>
                </a:cubicBezTo>
                <a:cubicBezTo>
                  <a:pt x="333" y="20"/>
                  <a:pt x="333" y="20"/>
                  <a:pt x="333" y="20"/>
                </a:cubicBezTo>
                <a:cubicBezTo>
                  <a:pt x="333" y="21"/>
                  <a:pt x="332" y="21"/>
                  <a:pt x="332" y="21"/>
                </a:cubicBezTo>
                <a:cubicBezTo>
                  <a:pt x="332" y="21"/>
                  <a:pt x="332" y="21"/>
                  <a:pt x="332" y="21"/>
                </a:cubicBezTo>
                <a:cubicBezTo>
                  <a:pt x="332" y="21"/>
                  <a:pt x="331" y="21"/>
                  <a:pt x="331" y="20"/>
                </a:cubicBezTo>
                <a:cubicBezTo>
                  <a:pt x="330" y="20"/>
                  <a:pt x="329" y="20"/>
                  <a:pt x="328" y="19"/>
                </a:cubicBezTo>
                <a:cubicBezTo>
                  <a:pt x="326" y="19"/>
                  <a:pt x="323" y="18"/>
                  <a:pt x="321" y="18"/>
                </a:cubicBezTo>
                <a:cubicBezTo>
                  <a:pt x="311" y="16"/>
                  <a:pt x="300" y="15"/>
                  <a:pt x="290" y="14"/>
                </a:cubicBezTo>
                <a:cubicBezTo>
                  <a:pt x="287" y="14"/>
                  <a:pt x="290" y="14"/>
                  <a:pt x="288" y="14"/>
                </a:cubicBezTo>
                <a:cubicBezTo>
                  <a:pt x="276" y="13"/>
                  <a:pt x="259" y="13"/>
                  <a:pt x="244" y="13"/>
                </a:cubicBezTo>
                <a:cubicBezTo>
                  <a:pt x="226" y="13"/>
                  <a:pt x="226" y="13"/>
                  <a:pt x="226" y="13"/>
                </a:cubicBezTo>
                <a:cubicBezTo>
                  <a:pt x="225" y="13"/>
                  <a:pt x="225" y="13"/>
                  <a:pt x="224" y="13"/>
                </a:cubicBezTo>
                <a:cubicBezTo>
                  <a:pt x="222" y="13"/>
                  <a:pt x="223" y="13"/>
                  <a:pt x="222" y="13"/>
                </a:cubicBezTo>
                <a:cubicBezTo>
                  <a:pt x="217" y="13"/>
                  <a:pt x="217" y="13"/>
                  <a:pt x="217" y="13"/>
                </a:cubicBezTo>
                <a:cubicBezTo>
                  <a:pt x="202" y="13"/>
                  <a:pt x="188" y="13"/>
                  <a:pt x="173" y="14"/>
                </a:cubicBezTo>
                <a:cubicBezTo>
                  <a:pt x="170" y="13"/>
                  <a:pt x="170" y="13"/>
                  <a:pt x="166" y="14"/>
                </a:cubicBezTo>
                <a:cubicBezTo>
                  <a:pt x="163" y="14"/>
                  <a:pt x="163" y="14"/>
                  <a:pt x="160" y="14"/>
                </a:cubicBezTo>
                <a:cubicBezTo>
                  <a:pt x="160" y="14"/>
                  <a:pt x="156" y="14"/>
                  <a:pt x="156" y="14"/>
                </a:cubicBezTo>
                <a:cubicBezTo>
                  <a:pt x="155" y="14"/>
                  <a:pt x="156" y="14"/>
                  <a:pt x="155" y="14"/>
                </a:cubicBezTo>
                <a:cubicBezTo>
                  <a:pt x="153" y="14"/>
                  <a:pt x="144" y="14"/>
                  <a:pt x="138" y="14"/>
                </a:cubicBezTo>
                <a:cubicBezTo>
                  <a:pt x="132" y="15"/>
                  <a:pt x="125" y="15"/>
                  <a:pt x="117" y="15"/>
                </a:cubicBezTo>
                <a:cubicBezTo>
                  <a:pt x="125" y="15"/>
                  <a:pt x="131" y="14"/>
                  <a:pt x="133" y="14"/>
                </a:cubicBezTo>
                <a:cubicBezTo>
                  <a:pt x="125" y="14"/>
                  <a:pt x="112" y="14"/>
                  <a:pt x="105" y="14"/>
                </a:cubicBezTo>
                <a:cubicBezTo>
                  <a:pt x="47" y="18"/>
                  <a:pt x="47" y="18"/>
                  <a:pt x="47" y="18"/>
                </a:cubicBezTo>
                <a:cubicBezTo>
                  <a:pt x="45" y="18"/>
                  <a:pt x="45" y="18"/>
                  <a:pt x="45" y="18"/>
                </a:cubicBezTo>
                <a:cubicBezTo>
                  <a:pt x="39" y="18"/>
                  <a:pt x="39" y="18"/>
                  <a:pt x="39" y="18"/>
                </a:cubicBezTo>
                <a:cubicBezTo>
                  <a:pt x="38" y="18"/>
                  <a:pt x="38" y="18"/>
                  <a:pt x="38" y="18"/>
                </a:cubicBezTo>
                <a:cubicBezTo>
                  <a:pt x="38" y="18"/>
                  <a:pt x="37" y="18"/>
                  <a:pt x="36" y="18"/>
                </a:cubicBezTo>
                <a:cubicBezTo>
                  <a:pt x="38" y="18"/>
                  <a:pt x="38" y="18"/>
                  <a:pt x="38" y="18"/>
                </a:cubicBezTo>
                <a:cubicBezTo>
                  <a:pt x="39" y="18"/>
                  <a:pt x="39" y="18"/>
                  <a:pt x="39" y="18"/>
                </a:cubicBezTo>
                <a:cubicBezTo>
                  <a:pt x="41" y="18"/>
                  <a:pt x="41" y="18"/>
                  <a:pt x="41" y="18"/>
                </a:cubicBezTo>
                <a:cubicBezTo>
                  <a:pt x="99" y="15"/>
                  <a:pt x="99" y="15"/>
                  <a:pt x="99" y="15"/>
                </a:cubicBezTo>
                <a:cubicBezTo>
                  <a:pt x="143" y="13"/>
                  <a:pt x="143" y="13"/>
                  <a:pt x="143" y="13"/>
                </a:cubicBezTo>
                <a:cubicBezTo>
                  <a:pt x="151" y="12"/>
                  <a:pt x="155" y="12"/>
                  <a:pt x="151" y="12"/>
                </a:cubicBezTo>
                <a:cubicBezTo>
                  <a:pt x="141" y="12"/>
                  <a:pt x="132" y="12"/>
                  <a:pt x="123" y="12"/>
                </a:cubicBezTo>
                <a:cubicBezTo>
                  <a:pt x="121" y="12"/>
                  <a:pt x="119" y="12"/>
                  <a:pt x="121" y="12"/>
                </a:cubicBezTo>
                <a:cubicBezTo>
                  <a:pt x="141" y="11"/>
                  <a:pt x="164" y="10"/>
                  <a:pt x="181" y="10"/>
                </a:cubicBezTo>
                <a:cubicBezTo>
                  <a:pt x="183" y="10"/>
                  <a:pt x="187" y="9"/>
                  <a:pt x="190" y="9"/>
                </a:cubicBezTo>
                <a:cubicBezTo>
                  <a:pt x="191" y="9"/>
                  <a:pt x="192" y="9"/>
                  <a:pt x="194" y="9"/>
                </a:cubicBezTo>
                <a:cubicBezTo>
                  <a:pt x="193" y="9"/>
                  <a:pt x="192" y="9"/>
                  <a:pt x="192" y="9"/>
                </a:cubicBezTo>
                <a:cubicBezTo>
                  <a:pt x="173" y="9"/>
                  <a:pt x="158" y="9"/>
                  <a:pt x="138" y="10"/>
                </a:cubicBezTo>
                <a:cubicBezTo>
                  <a:pt x="130" y="9"/>
                  <a:pt x="130" y="9"/>
                  <a:pt x="130" y="9"/>
                </a:cubicBezTo>
                <a:cubicBezTo>
                  <a:pt x="124" y="10"/>
                  <a:pt x="114" y="10"/>
                  <a:pt x="106" y="10"/>
                </a:cubicBezTo>
                <a:cubicBezTo>
                  <a:pt x="104" y="10"/>
                  <a:pt x="105" y="10"/>
                  <a:pt x="104" y="10"/>
                </a:cubicBezTo>
                <a:cubicBezTo>
                  <a:pt x="85" y="11"/>
                  <a:pt x="68" y="12"/>
                  <a:pt x="51" y="13"/>
                </a:cubicBezTo>
                <a:cubicBezTo>
                  <a:pt x="66" y="12"/>
                  <a:pt x="81" y="11"/>
                  <a:pt x="94" y="11"/>
                </a:cubicBezTo>
                <a:cubicBezTo>
                  <a:pt x="96" y="10"/>
                  <a:pt x="97" y="10"/>
                  <a:pt x="98" y="10"/>
                </a:cubicBezTo>
                <a:cubicBezTo>
                  <a:pt x="143" y="8"/>
                  <a:pt x="143" y="8"/>
                  <a:pt x="143" y="8"/>
                </a:cubicBezTo>
                <a:cubicBezTo>
                  <a:pt x="145" y="8"/>
                  <a:pt x="145" y="8"/>
                  <a:pt x="139" y="8"/>
                </a:cubicBezTo>
                <a:cubicBezTo>
                  <a:pt x="141" y="8"/>
                  <a:pt x="142" y="8"/>
                  <a:pt x="144" y="8"/>
                </a:cubicBezTo>
                <a:cubicBezTo>
                  <a:pt x="144" y="8"/>
                  <a:pt x="144" y="8"/>
                  <a:pt x="143" y="8"/>
                </a:cubicBezTo>
                <a:cubicBezTo>
                  <a:pt x="160" y="7"/>
                  <a:pt x="160" y="7"/>
                  <a:pt x="160" y="7"/>
                </a:cubicBezTo>
                <a:cubicBezTo>
                  <a:pt x="161" y="7"/>
                  <a:pt x="162" y="7"/>
                  <a:pt x="161" y="7"/>
                </a:cubicBezTo>
                <a:cubicBezTo>
                  <a:pt x="142" y="7"/>
                  <a:pt x="142" y="7"/>
                  <a:pt x="142" y="7"/>
                </a:cubicBezTo>
                <a:cubicBezTo>
                  <a:pt x="139" y="7"/>
                  <a:pt x="136" y="8"/>
                  <a:pt x="133" y="8"/>
                </a:cubicBezTo>
                <a:cubicBezTo>
                  <a:pt x="132" y="8"/>
                  <a:pt x="132" y="8"/>
                  <a:pt x="130" y="8"/>
                </a:cubicBezTo>
                <a:cubicBezTo>
                  <a:pt x="124" y="8"/>
                  <a:pt x="124" y="8"/>
                  <a:pt x="124" y="8"/>
                </a:cubicBezTo>
                <a:cubicBezTo>
                  <a:pt x="119" y="8"/>
                  <a:pt x="119" y="8"/>
                  <a:pt x="119" y="8"/>
                </a:cubicBezTo>
                <a:cubicBezTo>
                  <a:pt x="112" y="8"/>
                  <a:pt x="104" y="9"/>
                  <a:pt x="96" y="9"/>
                </a:cubicBezTo>
                <a:cubicBezTo>
                  <a:pt x="90" y="10"/>
                  <a:pt x="84" y="10"/>
                  <a:pt x="78" y="10"/>
                </a:cubicBezTo>
                <a:cubicBezTo>
                  <a:pt x="80" y="10"/>
                  <a:pt x="85" y="10"/>
                  <a:pt x="90" y="9"/>
                </a:cubicBezTo>
                <a:cubicBezTo>
                  <a:pt x="105" y="9"/>
                  <a:pt x="122" y="7"/>
                  <a:pt x="135" y="7"/>
                </a:cubicBezTo>
                <a:cubicBezTo>
                  <a:pt x="136" y="7"/>
                  <a:pt x="134" y="7"/>
                  <a:pt x="132" y="7"/>
                </a:cubicBezTo>
                <a:cubicBezTo>
                  <a:pt x="122" y="7"/>
                  <a:pt x="122" y="7"/>
                  <a:pt x="122" y="7"/>
                </a:cubicBezTo>
                <a:cubicBezTo>
                  <a:pt x="120" y="7"/>
                  <a:pt x="123" y="7"/>
                  <a:pt x="121" y="7"/>
                </a:cubicBezTo>
                <a:cubicBezTo>
                  <a:pt x="92" y="9"/>
                  <a:pt x="92" y="9"/>
                  <a:pt x="92" y="9"/>
                </a:cubicBezTo>
                <a:cubicBezTo>
                  <a:pt x="91" y="9"/>
                  <a:pt x="88" y="9"/>
                  <a:pt x="90" y="8"/>
                </a:cubicBezTo>
                <a:cubicBezTo>
                  <a:pt x="89" y="8"/>
                  <a:pt x="88" y="8"/>
                  <a:pt x="87" y="8"/>
                </a:cubicBezTo>
                <a:cubicBezTo>
                  <a:pt x="84" y="9"/>
                  <a:pt x="87" y="8"/>
                  <a:pt x="86" y="9"/>
                </a:cubicBezTo>
                <a:cubicBezTo>
                  <a:pt x="85" y="8"/>
                  <a:pt x="81" y="9"/>
                  <a:pt x="79" y="9"/>
                </a:cubicBezTo>
                <a:cubicBezTo>
                  <a:pt x="66" y="10"/>
                  <a:pt x="55" y="10"/>
                  <a:pt x="41" y="11"/>
                </a:cubicBezTo>
                <a:cubicBezTo>
                  <a:pt x="50" y="10"/>
                  <a:pt x="63" y="10"/>
                  <a:pt x="76" y="9"/>
                </a:cubicBezTo>
                <a:cubicBezTo>
                  <a:pt x="79" y="9"/>
                  <a:pt x="76" y="9"/>
                  <a:pt x="77" y="9"/>
                </a:cubicBezTo>
                <a:cubicBezTo>
                  <a:pt x="87" y="8"/>
                  <a:pt x="87" y="8"/>
                  <a:pt x="87" y="8"/>
                </a:cubicBezTo>
                <a:cubicBezTo>
                  <a:pt x="91" y="8"/>
                  <a:pt x="93" y="8"/>
                  <a:pt x="96" y="8"/>
                </a:cubicBezTo>
                <a:cubicBezTo>
                  <a:pt x="110" y="7"/>
                  <a:pt x="110" y="7"/>
                  <a:pt x="110" y="7"/>
                </a:cubicBezTo>
                <a:cubicBezTo>
                  <a:pt x="114" y="7"/>
                  <a:pt x="117" y="6"/>
                  <a:pt x="122" y="6"/>
                </a:cubicBezTo>
                <a:cubicBezTo>
                  <a:pt x="124" y="6"/>
                  <a:pt x="123" y="6"/>
                  <a:pt x="126" y="6"/>
                </a:cubicBezTo>
                <a:cubicBezTo>
                  <a:pt x="127" y="6"/>
                  <a:pt x="123" y="6"/>
                  <a:pt x="125" y="5"/>
                </a:cubicBezTo>
                <a:cubicBezTo>
                  <a:pt x="128" y="5"/>
                  <a:pt x="125" y="6"/>
                  <a:pt x="127" y="5"/>
                </a:cubicBezTo>
                <a:cubicBezTo>
                  <a:pt x="130" y="5"/>
                  <a:pt x="131" y="5"/>
                  <a:pt x="132" y="5"/>
                </a:cubicBezTo>
                <a:cubicBezTo>
                  <a:pt x="138" y="5"/>
                  <a:pt x="144" y="5"/>
                  <a:pt x="151" y="4"/>
                </a:cubicBezTo>
                <a:cubicBezTo>
                  <a:pt x="153" y="4"/>
                  <a:pt x="148" y="4"/>
                  <a:pt x="150" y="4"/>
                </a:cubicBezTo>
                <a:cubicBezTo>
                  <a:pt x="153" y="4"/>
                  <a:pt x="162" y="4"/>
                  <a:pt x="164" y="3"/>
                </a:cubicBezTo>
                <a:cubicBezTo>
                  <a:pt x="171" y="3"/>
                  <a:pt x="175" y="3"/>
                  <a:pt x="184" y="3"/>
                </a:cubicBezTo>
                <a:cubicBezTo>
                  <a:pt x="186" y="3"/>
                  <a:pt x="184" y="3"/>
                  <a:pt x="185" y="3"/>
                </a:cubicBezTo>
                <a:cubicBezTo>
                  <a:pt x="190" y="2"/>
                  <a:pt x="193" y="3"/>
                  <a:pt x="199" y="2"/>
                </a:cubicBezTo>
                <a:cubicBezTo>
                  <a:pt x="202" y="2"/>
                  <a:pt x="209" y="2"/>
                  <a:pt x="213" y="2"/>
                </a:cubicBezTo>
                <a:cubicBezTo>
                  <a:pt x="214" y="2"/>
                  <a:pt x="210" y="2"/>
                  <a:pt x="207" y="2"/>
                </a:cubicBezTo>
                <a:cubicBezTo>
                  <a:pt x="209" y="2"/>
                  <a:pt x="214" y="2"/>
                  <a:pt x="216" y="2"/>
                </a:cubicBezTo>
                <a:cubicBezTo>
                  <a:pt x="232" y="1"/>
                  <a:pt x="245" y="1"/>
                  <a:pt x="264" y="1"/>
                </a:cubicBezTo>
                <a:cubicBezTo>
                  <a:pt x="267" y="1"/>
                  <a:pt x="268" y="1"/>
                  <a:pt x="270" y="1"/>
                </a:cubicBezTo>
                <a:cubicBezTo>
                  <a:pt x="271" y="1"/>
                  <a:pt x="271" y="1"/>
                  <a:pt x="270" y="1"/>
                </a:cubicBezTo>
                <a:cubicBezTo>
                  <a:pt x="281" y="1"/>
                  <a:pt x="304" y="3"/>
                  <a:pt x="310" y="3"/>
                </a:cubicBezTo>
                <a:cubicBezTo>
                  <a:pt x="313" y="3"/>
                  <a:pt x="309" y="3"/>
                  <a:pt x="311" y="3"/>
                </a:cubicBezTo>
                <a:cubicBezTo>
                  <a:pt x="315" y="4"/>
                  <a:pt x="321" y="5"/>
                  <a:pt x="324" y="5"/>
                </a:cubicBezTo>
                <a:cubicBezTo>
                  <a:pt x="327" y="5"/>
                  <a:pt x="329" y="6"/>
                  <a:pt x="332" y="7"/>
                </a:cubicBezTo>
                <a:cubicBezTo>
                  <a:pt x="335" y="8"/>
                  <a:pt x="338" y="9"/>
                  <a:pt x="341" y="11"/>
                </a:cubicBezTo>
                <a:cubicBezTo>
                  <a:pt x="341" y="12"/>
                  <a:pt x="342" y="12"/>
                  <a:pt x="342" y="13"/>
                </a:cubicBezTo>
                <a:cubicBezTo>
                  <a:pt x="343" y="13"/>
                  <a:pt x="343" y="13"/>
                  <a:pt x="343" y="13"/>
                </a:cubicBezTo>
                <a:cubicBezTo>
                  <a:pt x="343" y="14"/>
                  <a:pt x="343" y="14"/>
                  <a:pt x="343" y="14"/>
                </a:cubicBezTo>
                <a:cubicBezTo>
                  <a:pt x="344" y="15"/>
                  <a:pt x="344" y="16"/>
                  <a:pt x="344" y="16"/>
                </a:cubicBezTo>
                <a:cubicBezTo>
                  <a:pt x="345" y="18"/>
                  <a:pt x="345" y="19"/>
                  <a:pt x="346" y="20"/>
                </a:cubicBezTo>
                <a:cubicBezTo>
                  <a:pt x="346" y="23"/>
                  <a:pt x="347" y="25"/>
                  <a:pt x="347" y="27"/>
                </a:cubicBezTo>
                <a:cubicBezTo>
                  <a:pt x="348" y="30"/>
                  <a:pt x="348" y="33"/>
                  <a:pt x="348" y="34"/>
                </a:cubicBezTo>
                <a:cubicBezTo>
                  <a:pt x="349" y="38"/>
                  <a:pt x="349" y="46"/>
                  <a:pt x="349" y="52"/>
                </a:cubicBezTo>
                <a:cubicBezTo>
                  <a:pt x="351" y="85"/>
                  <a:pt x="351" y="118"/>
                  <a:pt x="350" y="152"/>
                </a:cubicBezTo>
                <a:close/>
                <a:moveTo>
                  <a:pt x="148" y="5"/>
                </a:moveTo>
                <a:cubicBezTo>
                  <a:pt x="143" y="5"/>
                  <a:pt x="141" y="5"/>
                  <a:pt x="135" y="5"/>
                </a:cubicBezTo>
                <a:cubicBezTo>
                  <a:pt x="133" y="6"/>
                  <a:pt x="132" y="6"/>
                  <a:pt x="128" y="6"/>
                </a:cubicBezTo>
                <a:cubicBezTo>
                  <a:pt x="128" y="6"/>
                  <a:pt x="119" y="6"/>
                  <a:pt x="120" y="7"/>
                </a:cubicBezTo>
                <a:cubicBezTo>
                  <a:pt x="124" y="7"/>
                  <a:pt x="127" y="7"/>
                  <a:pt x="129" y="7"/>
                </a:cubicBezTo>
                <a:cubicBezTo>
                  <a:pt x="131" y="6"/>
                  <a:pt x="129" y="6"/>
                  <a:pt x="130" y="6"/>
                </a:cubicBezTo>
                <a:cubicBezTo>
                  <a:pt x="135" y="6"/>
                  <a:pt x="143" y="6"/>
                  <a:pt x="149" y="5"/>
                </a:cubicBezTo>
                <a:cubicBezTo>
                  <a:pt x="149" y="5"/>
                  <a:pt x="147" y="5"/>
                  <a:pt x="148" y="5"/>
                </a:cubicBezTo>
                <a:close/>
                <a:moveTo>
                  <a:pt x="149" y="5"/>
                </a:moveTo>
                <a:cubicBezTo>
                  <a:pt x="150" y="5"/>
                  <a:pt x="150" y="5"/>
                  <a:pt x="150" y="5"/>
                </a:cubicBezTo>
                <a:cubicBezTo>
                  <a:pt x="154" y="5"/>
                  <a:pt x="151" y="5"/>
                  <a:pt x="149" y="5"/>
                </a:cubicBezTo>
                <a:close/>
                <a:moveTo>
                  <a:pt x="156" y="14"/>
                </a:moveTo>
                <a:cubicBezTo>
                  <a:pt x="156" y="14"/>
                  <a:pt x="156" y="14"/>
                  <a:pt x="156" y="14"/>
                </a:cubicBezTo>
                <a:cubicBezTo>
                  <a:pt x="156" y="14"/>
                  <a:pt x="156" y="14"/>
                  <a:pt x="156" y="14"/>
                </a:cubicBezTo>
                <a:close/>
              </a:path>
            </a:pathLst>
          </a:custGeom>
          <a:solidFill>
            <a:srgbClr val="C00000"/>
          </a:solidFill>
          <a:ln>
            <a:noFill/>
          </a:ln>
          <a:effectLst>
            <a:outerShdw blurRad="50800" dist="25400" dir="2700000" algn="tl" rotWithShape="0">
              <a:prstClr val="black">
                <a:alpha val="40000"/>
              </a:prstClr>
            </a:outerShdw>
          </a:effectLst>
        </p:spPr>
        <p:txBody>
          <a:bodyPr vert="horz" wrap="square" lIns="51423" tIns="25712" rIns="51423" bIns="25712"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617"/>
            <a:endParaRPr lang="en-US" sz="1350" b="1">
              <a:solidFill>
                <a:prstClr val="black"/>
              </a:solidFill>
              <a:latin typeface="Calibri" panose="020F0502020204030204" pitchFamily="34" charset="0"/>
              <a:cs typeface="Calibri" panose="020F0502020204030204" pitchFamily="34" charset="0"/>
            </a:endParaRPr>
          </a:p>
        </p:txBody>
      </p:sp>
      <p:sp>
        <p:nvSpPr>
          <p:cNvPr id="2" name="Rounded Rectangle 6">
            <a:extLst>
              <a:ext uri="{FF2B5EF4-FFF2-40B4-BE49-F238E27FC236}">
                <a16:creationId xmlns:a16="http://schemas.microsoft.com/office/drawing/2014/main" id="{A8C7D00D-F4F6-993F-8142-D8A665B7A701}"/>
              </a:ext>
            </a:extLst>
          </p:cNvPr>
          <p:cNvSpPr/>
          <p:nvPr/>
        </p:nvSpPr>
        <p:spPr>
          <a:xfrm>
            <a:off x="153750" y="4577818"/>
            <a:ext cx="1732827" cy="229936"/>
          </a:xfrm>
          <a:prstGeom prst="roundRect">
            <a:avLst/>
          </a:prstGeom>
          <a:solidFill>
            <a:srgbClr val="00B050"/>
          </a:soli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400" b="1" kern="0" dirty="0">
                <a:solidFill>
                  <a:sysClr val="windowText" lastClr="000000"/>
                </a:solidFill>
                <a:latin typeface="Calibri"/>
                <a:cs typeface="Calibri" panose="020F0502020204030204" pitchFamily="34" charset="0"/>
              </a:rPr>
              <a:t>NAM Led</a:t>
            </a:r>
            <a:endParaRPr lang="en-US" altLang="en-US" sz="1400" kern="0" dirty="0">
              <a:solidFill>
                <a:prstClr val="black"/>
              </a:solidFill>
              <a:latin typeface="Calibri"/>
              <a:cs typeface="Calibri" panose="020F0502020204030204" pitchFamily="34" charset="0"/>
            </a:endParaRPr>
          </a:p>
        </p:txBody>
      </p:sp>
    </p:spTree>
    <p:extLst>
      <p:ext uri="{BB962C8B-B14F-4D97-AF65-F5344CB8AC3E}">
        <p14:creationId xmlns:p14="http://schemas.microsoft.com/office/powerpoint/2010/main" val="154927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1: WHAT / WHY / DESIRED OUTCOMES</a:t>
            </a:r>
          </a:p>
        </p:txBody>
      </p:sp>
      <p:sp>
        <p:nvSpPr>
          <p:cNvPr id="27"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7</a:t>
            </a:fld>
            <a:endParaRPr lang="en-US" sz="975" b="1" dirty="0">
              <a:solidFill>
                <a:prstClr val="black"/>
              </a:solidFill>
              <a:latin typeface="Calibri"/>
            </a:endParaRPr>
          </a:p>
        </p:txBody>
      </p:sp>
      <p:sp>
        <p:nvSpPr>
          <p:cNvPr id="11" name="Rounded Rectangle 6">
            <a:extLst>
              <a:ext uri="{FF2B5EF4-FFF2-40B4-BE49-F238E27FC236}">
                <a16:creationId xmlns:a16="http://schemas.microsoft.com/office/drawing/2014/main" id="{C33177BB-097E-4D95-B5D7-D2F84B762305}"/>
              </a:ext>
            </a:extLst>
          </p:cNvPr>
          <p:cNvSpPr/>
          <p:nvPr/>
        </p:nvSpPr>
        <p:spPr>
          <a:xfrm>
            <a:off x="243416" y="1149876"/>
            <a:ext cx="2539377" cy="3725138"/>
          </a:xfrm>
          <a:prstGeom prst="roundRect">
            <a:avLst>
              <a:gd name="adj" fmla="val 14309"/>
            </a:avLst>
          </a:prstGeom>
          <a:gradFill rotWithShape="1">
            <a:gsLst>
              <a:gs pos="0">
                <a:srgbClr val="254D71">
                  <a:tint val="50000"/>
                  <a:satMod val="300000"/>
                </a:srgbClr>
              </a:gs>
              <a:gs pos="35000">
                <a:srgbClr val="254D71">
                  <a:tint val="37000"/>
                  <a:satMod val="300000"/>
                </a:srgbClr>
              </a:gs>
              <a:gs pos="100000">
                <a:srgbClr val="254D71">
                  <a:tint val="15000"/>
                  <a:satMod val="350000"/>
                </a:srgbClr>
              </a:gs>
            </a:gsLst>
            <a:lin ang="16200000" scaled="1"/>
          </a:gra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defTabSz="584283" fontAlgn="base">
              <a:spcBef>
                <a:spcPct val="0"/>
              </a:spcBef>
              <a:spcAft>
                <a:spcPct val="0"/>
              </a:spcAft>
            </a:pPr>
            <a:r>
              <a:rPr lang="en-US" sz="1050" b="1" dirty="0">
                <a:solidFill>
                  <a:prstClr val="black"/>
                </a:solidFill>
                <a:latin typeface="Calibri" panose="020F0502020204030204" pitchFamily="34" charset="0"/>
                <a:cs typeface="Calibri" panose="020F0502020204030204" pitchFamily="34" charset="0"/>
              </a:rPr>
              <a:t>Step 1.1</a:t>
            </a:r>
          </a:p>
          <a:p>
            <a:pPr defTabSz="584283" fontAlgn="base">
              <a:spcBef>
                <a:spcPct val="0"/>
              </a:spcBef>
              <a:spcAft>
                <a:spcPct val="0"/>
              </a:spcAft>
            </a:pPr>
            <a:r>
              <a:rPr lang="en-US" sz="1050" b="1" u="sng" dirty="0">
                <a:solidFill>
                  <a:prstClr val="black"/>
                </a:solidFill>
                <a:latin typeface="Calibri" panose="020F0502020204030204" pitchFamily="34" charset="0"/>
                <a:cs typeface="Calibri" panose="020F0502020204030204" pitchFamily="34" charset="0"/>
              </a:rPr>
              <a:t>Identify</a:t>
            </a:r>
            <a:r>
              <a:rPr lang="en-US" sz="1050" b="1" dirty="0">
                <a:solidFill>
                  <a:prstClr val="black"/>
                </a:solidFill>
                <a:latin typeface="Calibri" panose="020F0502020204030204" pitchFamily="34" charset="0"/>
                <a:cs typeface="Calibri" panose="020F0502020204030204" pitchFamily="34" charset="0"/>
              </a:rPr>
              <a:t> your ’80’ target sub-segments </a:t>
            </a:r>
            <a:r>
              <a:rPr lang="en-US" sz="1050" dirty="0">
                <a:solidFill>
                  <a:prstClr val="black"/>
                </a:solidFill>
                <a:latin typeface="Calibri" panose="020F0502020204030204" pitchFamily="34" charset="0"/>
                <a:cs typeface="Calibri" panose="020F0502020204030204" pitchFamily="34" charset="0"/>
              </a:rPr>
              <a:t>based on FTB data, external data for Market Growth Areas and </a:t>
            </a:r>
            <a:r>
              <a:rPr lang="en-US" sz="1050" b="1" dirty="0">
                <a:solidFill>
                  <a:prstClr val="black"/>
                </a:solidFill>
                <a:latin typeface="Calibri" panose="020F0502020204030204" pitchFamily="34" charset="0"/>
                <a:cs typeface="Calibri" panose="020F0502020204030204" pitchFamily="34" charset="0"/>
              </a:rPr>
              <a:t>product match-making</a:t>
            </a:r>
            <a:r>
              <a:rPr lang="en-US" sz="1050" dirty="0">
                <a:solidFill>
                  <a:prstClr val="black"/>
                </a:solidFill>
                <a:latin typeface="Calibri" panose="020F0502020204030204" pitchFamily="34" charset="0"/>
                <a:cs typeface="Calibri" panose="020F0502020204030204" pitchFamily="34" charset="0"/>
              </a:rPr>
              <a:t> (type of products we are selling to ’80’ accounts)</a:t>
            </a:r>
          </a:p>
          <a:p>
            <a:pPr defTabSz="584283" fontAlgn="base">
              <a:spcBef>
                <a:spcPct val="0"/>
              </a:spcBef>
              <a:spcAft>
                <a:spcPct val="0"/>
              </a:spcAft>
            </a:pPr>
            <a:endParaRPr lang="en-US" sz="1050" dirty="0">
              <a:solidFill>
                <a:prstClr val="black"/>
              </a:solidFill>
              <a:latin typeface="Calibri" panose="020F0502020204030204" pitchFamily="34" charset="0"/>
              <a:cs typeface="Calibri" panose="020F0502020204030204" pitchFamily="34" charset="0"/>
            </a:endParaRPr>
          </a:p>
          <a:p>
            <a:pPr defTabSz="584283" fontAlgn="base">
              <a:spcBef>
                <a:spcPct val="0"/>
              </a:spcBef>
              <a:spcAft>
                <a:spcPct val="0"/>
              </a:spcAft>
            </a:pPr>
            <a:r>
              <a:rPr lang="en-US" sz="1050" dirty="0">
                <a:solidFill>
                  <a:prstClr val="black"/>
                </a:solidFill>
                <a:latin typeface="Calibri" panose="020F0502020204030204" pitchFamily="34" charset="0"/>
                <a:cs typeface="Calibri" panose="020F0502020204030204" pitchFamily="34" charset="0"/>
              </a:rPr>
              <a:t>Develop </a:t>
            </a:r>
            <a:r>
              <a:rPr lang="en-US" sz="1050" b="1" dirty="0">
                <a:solidFill>
                  <a:prstClr val="black"/>
                </a:solidFill>
                <a:latin typeface="Calibri" panose="020F0502020204030204" pitchFamily="34" charset="0"/>
                <a:cs typeface="Calibri" panose="020F0502020204030204" pitchFamily="34" charset="0"/>
              </a:rPr>
              <a:t>criteria of a ‘good’ prospect </a:t>
            </a:r>
            <a:r>
              <a:rPr lang="en-US" sz="1050" dirty="0">
                <a:solidFill>
                  <a:prstClr val="black"/>
                </a:solidFill>
                <a:latin typeface="Calibri" panose="020F0502020204030204" pitchFamily="34" charset="0"/>
                <a:cs typeface="Calibri" panose="020F0502020204030204" pitchFamily="34" charset="0"/>
              </a:rPr>
              <a:t>in the market. </a:t>
            </a:r>
            <a:r>
              <a:rPr lang="en-US" sz="900" i="1" dirty="0">
                <a:solidFill>
                  <a:prstClr val="black"/>
                </a:solidFill>
                <a:latin typeface="Calibri" panose="020F0502020204030204" pitchFamily="34" charset="0"/>
                <a:cs typeface="Calibri" panose="020F0502020204030204" pitchFamily="34" charset="0"/>
              </a:rPr>
              <a:t>(focus on a set of ’80’ criteria to keep it simple)</a:t>
            </a:r>
          </a:p>
          <a:p>
            <a:pPr defTabSz="584283" fontAlgn="base">
              <a:spcBef>
                <a:spcPct val="0"/>
              </a:spcBef>
              <a:spcAft>
                <a:spcPct val="0"/>
              </a:spcAft>
            </a:pPr>
            <a:endParaRPr lang="en-US" sz="1050" dirty="0">
              <a:solidFill>
                <a:prstClr val="black"/>
              </a:solidFill>
              <a:latin typeface="Calibri" panose="020F0502020204030204" pitchFamily="34" charset="0"/>
              <a:cs typeface="Calibri" panose="020F0502020204030204" pitchFamily="34" charset="0"/>
            </a:endParaRPr>
          </a:p>
          <a:p>
            <a:pPr defTabSz="584283" fontAlgn="base">
              <a:spcBef>
                <a:spcPct val="0"/>
              </a:spcBef>
              <a:spcAft>
                <a:spcPct val="0"/>
              </a:spcAft>
            </a:pPr>
            <a:r>
              <a:rPr lang="en-US" sz="1050" b="1" dirty="0">
                <a:solidFill>
                  <a:prstClr val="black"/>
                </a:solidFill>
                <a:latin typeface="Calibri" panose="020F0502020204030204" pitchFamily="34" charset="0"/>
                <a:cs typeface="Calibri" panose="020F0502020204030204" pitchFamily="34" charset="0"/>
              </a:rPr>
              <a:t>Step 1.2</a:t>
            </a:r>
            <a:endParaRPr lang="en-US" sz="1050" dirty="0">
              <a:solidFill>
                <a:prstClr val="black"/>
              </a:solidFill>
              <a:latin typeface="Calibri" panose="020F0502020204030204" pitchFamily="34" charset="0"/>
              <a:cs typeface="Calibri" panose="020F0502020204030204" pitchFamily="34" charset="0"/>
            </a:endParaRPr>
          </a:p>
          <a:p>
            <a:pPr defTabSz="584283" fontAlgn="base">
              <a:spcBef>
                <a:spcPct val="0"/>
              </a:spcBef>
              <a:spcAft>
                <a:spcPct val="0"/>
              </a:spcAft>
            </a:pPr>
            <a:r>
              <a:rPr lang="en-US" sz="1050" b="1" u="sng" dirty="0">
                <a:solidFill>
                  <a:prstClr val="black"/>
                </a:solidFill>
                <a:latin typeface="Calibri" panose="020F0502020204030204" pitchFamily="34" charset="0"/>
                <a:cs typeface="Calibri" panose="020F0502020204030204" pitchFamily="34" charset="0"/>
              </a:rPr>
              <a:t>Evaluate</a:t>
            </a:r>
            <a:r>
              <a:rPr lang="en-US" sz="1050" dirty="0">
                <a:solidFill>
                  <a:prstClr val="black"/>
                </a:solidFill>
                <a:latin typeface="Calibri" panose="020F0502020204030204" pitchFamily="34" charset="0"/>
                <a:cs typeface="Calibri" panose="020F0502020204030204" pitchFamily="34" charset="0"/>
              </a:rPr>
              <a:t> and filter the most attractive opportunities based on </a:t>
            </a:r>
            <a:r>
              <a:rPr lang="en-US" sz="1050" u="sng" dirty="0">
                <a:solidFill>
                  <a:prstClr val="black"/>
                </a:solidFill>
                <a:latin typeface="Calibri" panose="020F0502020204030204" pitchFamily="34" charset="0"/>
                <a:cs typeface="Calibri" panose="020F0502020204030204" pitchFamily="34" charset="0"/>
              </a:rPr>
              <a:t>business criteria </a:t>
            </a:r>
            <a:r>
              <a:rPr lang="en-US" sz="1050" dirty="0">
                <a:solidFill>
                  <a:prstClr val="black"/>
                </a:solidFill>
                <a:latin typeface="Calibri" panose="020F0502020204030204" pitchFamily="34" charset="0"/>
                <a:cs typeface="Calibri" panose="020F0502020204030204" pitchFamily="34" charset="0"/>
              </a:rPr>
              <a:t>and </a:t>
            </a:r>
            <a:r>
              <a:rPr lang="en-US" sz="1050" u="sng" dirty="0">
                <a:solidFill>
                  <a:prstClr val="black"/>
                </a:solidFill>
                <a:latin typeface="Calibri" panose="020F0502020204030204" pitchFamily="34" charset="0"/>
                <a:cs typeface="Calibri" panose="020F0502020204030204" pitchFamily="34" charset="0"/>
              </a:rPr>
              <a:t>thresholds</a:t>
            </a:r>
          </a:p>
          <a:p>
            <a:pPr defTabSz="584283" fontAlgn="base">
              <a:spcBef>
                <a:spcPct val="0"/>
              </a:spcBef>
              <a:spcAft>
                <a:spcPct val="0"/>
              </a:spcAft>
            </a:pPr>
            <a:endParaRPr lang="en-US" sz="1050" dirty="0">
              <a:solidFill>
                <a:prstClr val="black"/>
              </a:solidFill>
              <a:latin typeface="Calibri" panose="020F0502020204030204" pitchFamily="34" charset="0"/>
              <a:cs typeface="Calibri" panose="020F0502020204030204" pitchFamily="34" charset="0"/>
            </a:endParaRPr>
          </a:p>
          <a:p>
            <a:pPr defTabSz="584283" fontAlgn="base">
              <a:spcBef>
                <a:spcPct val="0"/>
              </a:spcBef>
              <a:spcAft>
                <a:spcPct val="0"/>
              </a:spcAft>
            </a:pPr>
            <a:r>
              <a:rPr lang="en-US" sz="1050" b="1" dirty="0">
                <a:solidFill>
                  <a:prstClr val="black"/>
                </a:solidFill>
                <a:latin typeface="Calibri" panose="020F0502020204030204" pitchFamily="34" charset="0"/>
                <a:cs typeface="Calibri" panose="020F0502020204030204" pitchFamily="34" charset="0"/>
              </a:rPr>
              <a:t>Step 1.3</a:t>
            </a:r>
            <a:endParaRPr lang="en-US" sz="1050" dirty="0">
              <a:solidFill>
                <a:prstClr val="black"/>
              </a:solidFill>
              <a:latin typeface="Calibri" panose="020F0502020204030204" pitchFamily="34" charset="0"/>
              <a:cs typeface="Calibri" panose="020F0502020204030204" pitchFamily="34" charset="0"/>
            </a:endParaRPr>
          </a:p>
          <a:p>
            <a:pPr defTabSz="584283" fontAlgn="base">
              <a:spcBef>
                <a:spcPct val="0"/>
              </a:spcBef>
              <a:spcAft>
                <a:spcPct val="0"/>
              </a:spcAft>
            </a:pPr>
            <a:r>
              <a:rPr lang="en-US" sz="1050" b="1" u="sng" dirty="0">
                <a:solidFill>
                  <a:prstClr val="black"/>
                </a:solidFill>
                <a:latin typeface="Calibri" panose="020F0502020204030204" pitchFamily="34" charset="0"/>
                <a:cs typeface="Calibri" panose="020F0502020204030204" pitchFamily="34" charset="0"/>
              </a:rPr>
              <a:t>Prioritize</a:t>
            </a:r>
            <a:r>
              <a:rPr lang="en-US" sz="1050" dirty="0">
                <a:solidFill>
                  <a:prstClr val="black"/>
                </a:solidFill>
                <a:latin typeface="Calibri" panose="020F0502020204030204" pitchFamily="34" charset="0"/>
                <a:cs typeface="Calibri" panose="020F0502020204030204" pitchFamily="34" charset="0"/>
              </a:rPr>
              <a:t> ’80’ customers/opportunities that will enable maximum focus on high potential opportunities (business impact, time/effort &amp; resources/investments to implement)</a:t>
            </a:r>
            <a:endParaRPr lang="en-US" sz="1050" b="1" dirty="0">
              <a:solidFill>
                <a:prstClr val="black"/>
              </a:solidFill>
              <a:latin typeface="Calibri" panose="020F0502020204030204" pitchFamily="34" charset="0"/>
              <a:cs typeface="Calibri" panose="020F0502020204030204" pitchFamily="34" charset="0"/>
            </a:endParaRPr>
          </a:p>
        </p:txBody>
      </p:sp>
      <p:sp>
        <p:nvSpPr>
          <p:cNvPr id="12" name="Rounded Rectangle 7">
            <a:extLst>
              <a:ext uri="{FF2B5EF4-FFF2-40B4-BE49-F238E27FC236}">
                <a16:creationId xmlns:a16="http://schemas.microsoft.com/office/drawing/2014/main" id="{039E4100-6379-47D0-8425-7D15231E4B34}"/>
              </a:ext>
            </a:extLst>
          </p:cNvPr>
          <p:cNvSpPr/>
          <p:nvPr/>
        </p:nvSpPr>
        <p:spPr>
          <a:xfrm>
            <a:off x="3251355" y="1149876"/>
            <a:ext cx="2539377" cy="3725138"/>
          </a:xfrm>
          <a:prstGeom prst="roundRect">
            <a:avLst/>
          </a:prstGeom>
          <a:gradFill rotWithShape="1">
            <a:gsLst>
              <a:gs pos="0">
                <a:srgbClr val="F2B02F">
                  <a:tint val="50000"/>
                  <a:satMod val="300000"/>
                </a:srgbClr>
              </a:gs>
              <a:gs pos="35000">
                <a:srgbClr val="F2B02F">
                  <a:tint val="37000"/>
                  <a:satMod val="300000"/>
                </a:srgbClr>
              </a:gs>
              <a:gs pos="100000">
                <a:srgbClr val="F2B02F">
                  <a:tint val="15000"/>
                  <a:satMod val="350000"/>
                </a:srgbClr>
              </a:gs>
            </a:gsLst>
            <a:lin ang="16200000" scaled="1"/>
          </a:gradFill>
          <a:ln w="9525" cap="flat" cmpd="sng" algn="ctr">
            <a:solidFill>
              <a:srgbClr val="F2B02F">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sz="1125" kern="0" dirty="0">
                <a:solidFill>
                  <a:sysClr val="windowText" lastClr="000000"/>
                </a:solidFill>
                <a:latin typeface="Calibri"/>
                <a:cs typeface="Calibri" panose="020F0502020204030204" pitchFamily="34" charset="0"/>
              </a:rPr>
              <a:t>It is important to make an </a:t>
            </a:r>
            <a:r>
              <a:rPr lang="en-US" sz="1125" b="1" kern="0" dirty="0">
                <a:solidFill>
                  <a:sysClr val="windowText" lastClr="000000"/>
                </a:solidFill>
                <a:latin typeface="Calibri"/>
                <a:cs typeface="Calibri" panose="020F0502020204030204" pitchFamily="34" charset="0"/>
              </a:rPr>
              <a:t>initial selection of market and internal data </a:t>
            </a:r>
            <a:r>
              <a:rPr lang="en-US" sz="1125" kern="0" dirty="0">
                <a:solidFill>
                  <a:sysClr val="windowText" lastClr="000000"/>
                </a:solidFill>
                <a:latin typeface="Calibri"/>
                <a:cs typeface="Calibri" panose="020F0502020204030204" pitchFamily="34" charset="0"/>
              </a:rPr>
              <a:t>– clearly defining internal targets and prioritizations.</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r>
              <a:rPr lang="en-US" sz="1125" kern="0" dirty="0">
                <a:solidFill>
                  <a:sysClr val="windowText" lastClr="000000"/>
                </a:solidFill>
                <a:latin typeface="Calibri"/>
                <a:cs typeface="Calibri" panose="020F0502020204030204" pitchFamily="34" charset="0"/>
              </a:rPr>
              <a:t>We need to understand how to </a:t>
            </a:r>
            <a:r>
              <a:rPr lang="en-US" sz="1125" b="1" kern="0" dirty="0">
                <a:solidFill>
                  <a:sysClr val="windowText" lastClr="000000"/>
                </a:solidFill>
                <a:latin typeface="Calibri"/>
                <a:cs typeface="Calibri" panose="020F0502020204030204" pitchFamily="34" charset="0"/>
              </a:rPr>
              <a:t>evaluate the customer &amp; related opportunities </a:t>
            </a:r>
            <a:r>
              <a:rPr lang="en-US" sz="1125" kern="0" dirty="0">
                <a:solidFill>
                  <a:sysClr val="windowText" lastClr="000000"/>
                </a:solidFill>
                <a:latin typeface="Calibri"/>
                <a:cs typeface="Calibri" panose="020F0502020204030204" pitchFamily="34" charset="0"/>
              </a:rPr>
              <a:t>– focusing on the key data.</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r>
              <a:rPr lang="en-US" sz="1125" kern="0" dirty="0">
                <a:solidFill>
                  <a:sysClr val="windowText" lastClr="000000"/>
                </a:solidFill>
                <a:latin typeface="Calibri"/>
                <a:cs typeface="Calibri" panose="020F0502020204030204" pitchFamily="34" charset="0"/>
              </a:rPr>
              <a:t>Focuses on </a:t>
            </a:r>
            <a:r>
              <a:rPr lang="en-US" sz="1125" b="1" kern="0" dirty="0">
                <a:solidFill>
                  <a:sysClr val="windowText" lastClr="000000"/>
                </a:solidFill>
                <a:latin typeface="Calibri"/>
                <a:cs typeface="Calibri" panose="020F0502020204030204" pitchFamily="34" charset="0"/>
              </a:rPr>
              <a:t>relevant criteria </a:t>
            </a:r>
            <a:r>
              <a:rPr lang="en-US" sz="1125" kern="0" dirty="0">
                <a:solidFill>
                  <a:sysClr val="windowText" lastClr="000000"/>
                </a:solidFill>
                <a:latin typeface="Calibri"/>
                <a:cs typeface="Calibri" panose="020F0502020204030204" pitchFamily="34" charset="0"/>
              </a:rPr>
              <a:t>which reflect besides core indicators </a:t>
            </a:r>
            <a:r>
              <a:rPr lang="en-US" sz="1125" b="1" kern="0" dirty="0">
                <a:solidFill>
                  <a:sysClr val="windowText" lastClr="000000"/>
                </a:solidFill>
                <a:latin typeface="Calibri"/>
                <a:cs typeface="Calibri" panose="020F0502020204030204" pitchFamily="34" charset="0"/>
              </a:rPr>
              <a:t>a good match </a:t>
            </a:r>
            <a:r>
              <a:rPr lang="en-US" sz="1125" kern="0" dirty="0">
                <a:solidFill>
                  <a:sysClr val="windowText" lastClr="000000"/>
                </a:solidFill>
                <a:latin typeface="Calibri"/>
                <a:cs typeface="Calibri" panose="020F0502020204030204" pitchFamily="34" charset="0"/>
              </a:rPr>
              <a:t>in line with our strength. </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r>
              <a:rPr lang="en-US" sz="1125" kern="0" dirty="0">
                <a:solidFill>
                  <a:sysClr val="windowText" lastClr="000000"/>
                </a:solidFill>
                <a:latin typeface="Calibri"/>
                <a:cs typeface="Calibri" panose="020F0502020204030204" pitchFamily="34" charset="0"/>
              </a:rPr>
              <a:t>All data and inputs needed to provide clarity for proceeding to next step, </a:t>
            </a:r>
            <a:r>
              <a:rPr lang="en-US" sz="1125" b="1" kern="0" dirty="0">
                <a:solidFill>
                  <a:sysClr val="windowText" lastClr="000000"/>
                </a:solidFill>
                <a:latin typeface="Calibri"/>
                <a:cs typeface="Calibri" panose="020F0502020204030204" pitchFamily="34" charset="0"/>
              </a:rPr>
              <a:t>Mapping the Customer.</a:t>
            </a:r>
          </a:p>
        </p:txBody>
      </p:sp>
      <p:sp>
        <p:nvSpPr>
          <p:cNvPr id="14" name="Rounded Rectangle 8">
            <a:extLst>
              <a:ext uri="{FF2B5EF4-FFF2-40B4-BE49-F238E27FC236}">
                <a16:creationId xmlns:a16="http://schemas.microsoft.com/office/drawing/2014/main" id="{2D4CAC81-9F94-4435-9F71-E554299D7BE6}"/>
              </a:ext>
            </a:extLst>
          </p:cNvPr>
          <p:cNvSpPr/>
          <p:nvPr/>
        </p:nvSpPr>
        <p:spPr>
          <a:xfrm>
            <a:off x="6329150" y="1149876"/>
            <a:ext cx="2539326" cy="3725138"/>
          </a:xfrm>
          <a:prstGeom prst="roundRect">
            <a:avLst>
              <a:gd name="adj" fmla="val 16667"/>
            </a:avLst>
          </a:prstGeom>
          <a:gradFill rotWithShape="1">
            <a:gsLst>
              <a:gs pos="0">
                <a:srgbClr val="499018">
                  <a:lumMod val="60000"/>
                  <a:lumOff val="40000"/>
                </a:srgbClr>
              </a:gs>
              <a:gs pos="35000">
                <a:srgbClr val="499018">
                  <a:tint val="37000"/>
                  <a:satMod val="300000"/>
                </a:srgbClr>
              </a:gs>
              <a:gs pos="100000">
                <a:srgbClr val="499018">
                  <a:tint val="15000"/>
                  <a:satMod val="350000"/>
                </a:srgbClr>
              </a:gs>
            </a:gsLst>
            <a:lin ang="16200000" scaled="1"/>
          </a:gradFill>
          <a:ln w="9525" cap="flat" cmpd="sng" algn="ctr">
            <a:solidFill>
              <a:srgbClr val="00B050"/>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sz="1125" kern="0" dirty="0">
                <a:solidFill>
                  <a:sysClr val="windowText" lastClr="000000"/>
                </a:solidFill>
                <a:latin typeface="Calibri"/>
                <a:cs typeface="Calibri" panose="020F0502020204030204" pitchFamily="34" charset="0"/>
              </a:rPr>
              <a:t>Prioritized target customer listing.</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584283"/>
            <a:r>
              <a:rPr lang="en-US" sz="1125" kern="0" dirty="0">
                <a:solidFill>
                  <a:sysClr val="windowText" lastClr="000000"/>
                </a:solidFill>
                <a:latin typeface="Calibri"/>
                <a:cs typeface="Calibri" panose="020F0502020204030204" pitchFamily="34" charset="0"/>
              </a:rPr>
              <a:t>Initial opportunity details + investment + risks + watch outs = </a:t>
            </a:r>
            <a:r>
              <a:rPr lang="en-US" sz="1125" b="1" kern="0" dirty="0">
                <a:solidFill>
                  <a:sysClr val="windowText" lastClr="000000"/>
                </a:solidFill>
                <a:latin typeface="Calibri"/>
                <a:cs typeface="Calibri" panose="020F0502020204030204" pitchFamily="34" charset="0"/>
              </a:rPr>
              <a:t>Efforts vs. Impact.</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r>
              <a:rPr lang="en-US" sz="1125" b="1" kern="0" dirty="0">
                <a:solidFill>
                  <a:sysClr val="windowText" lastClr="000000"/>
                </a:solidFill>
                <a:latin typeface="Calibri"/>
                <a:cs typeface="Calibri" panose="020F0502020204030204" pitchFamily="34" charset="0"/>
              </a:rPr>
              <a:t>Pipeline generation </a:t>
            </a:r>
            <a:r>
              <a:rPr lang="en-US" sz="1125" kern="0" dirty="0">
                <a:solidFill>
                  <a:sysClr val="windowText" lastClr="000000"/>
                </a:solidFill>
                <a:latin typeface="Calibri"/>
                <a:cs typeface="Calibri" panose="020F0502020204030204" pitchFamily="34" charset="0"/>
              </a:rPr>
              <a:t>for growth in “like” customers/ segments.</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r>
              <a:rPr lang="en-US" sz="1125" kern="0" dirty="0" err="1">
                <a:solidFill>
                  <a:sysClr val="windowText" lastClr="000000"/>
                </a:solidFill>
                <a:latin typeface="Calibri"/>
                <a:cs typeface="Calibri" panose="020F0502020204030204" pitchFamily="34" charset="0"/>
              </a:rPr>
              <a:t>Watchlist</a:t>
            </a:r>
            <a:r>
              <a:rPr lang="en-US" sz="1125" kern="0" dirty="0">
                <a:solidFill>
                  <a:sysClr val="windowText" lastClr="000000"/>
                </a:solidFill>
                <a:latin typeface="Calibri"/>
                <a:cs typeface="Calibri" panose="020F0502020204030204" pitchFamily="34" charset="0"/>
              </a:rPr>
              <a:t> of </a:t>
            </a:r>
            <a:r>
              <a:rPr lang="en-US" sz="1125" b="1" kern="0" dirty="0">
                <a:solidFill>
                  <a:sysClr val="windowText" lastClr="000000"/>
                </a:solidFill>
                <a:latin typeface="Calibri"/>
                <a:cs typeface="Calibri" panose="020F0502020204030204" pitchFamily="34" charset="0"/>
              </a:rPr>
              <a:t>good fit but not now</a:t>
            </a:r>
            <a:r>
              <a:rPr lang="en-US" sz="1125" kern="0" dirty="0">
                <a:solidFill>
                  <a:sysClr val="windowText" lastClr="000000"/>
                </a:solidFill>
                <a:latin typeface="Calibri"/>
                <a:cs typeface="Calibri" panose="020F0502020204030204" pitchFamily="34" charset="0"/>
              </a:rPr>
              <a:t> for further investigation.</a:t>
            </a:r>
          </a:p>
          <a:p>
            <a:pPr algn="ctr" defTabSz="418826">
              <a:defRPr/>
            </a:pPr>
            <a:endParaRPr lang="en-US" sz="1125" kern="0" dirty="0">
              <a:solidFill>
                <a:sysClr val="windowText" lastClr="000000"/>
              </a:solidFill>
              <a:latin typeface="Calibri"/>
              <a:cs typeface="Calibri" panose="020F0502020204030204" pitchFamily="34" charset="0"/>
            </a:endParaRPr>
          </a:p>
          <a:p>
            <a:pPr algn="ctr" defTabSz="418826">
              <a:defRPr/>
            </a:pPr>
            <a:r>
              <a:rPr lang="en-US" sz="1125" b="1" kern="0" dirty="0">
                <a:solidFill>
                  <a:sysClr val="windowText" lastClr="000000"/>
                </a:solidFill>
                <a:latin typeface="Calibri"/>
                <a:cs typeface="Calibri" panose="020F0502020204030204" pitchFamily="34" charset="0"/>
              </a:rPr>
              <a:t>Develop/ use tools </a:t>
            </a:r>
            <a:r>
              <a:rPr lang="en-US" sz="1125" kern="0" dirty="0">
                <a:solidFill>
                  <a:sysClr val="windowText" lastClr="000000"/>
                </a:solidFill>
                <a:latin typeface="Calibri"/>
                <a:cs typeface="Calibri" panose="020F0502020204030204" pitchFamily="34" charset="0"/>
              </a:rPr>
              <a:t>– in order to help the analysis.</a:t>
            </a:r>
          </a:p>
          <a:p>
            <a:pPr marL="192830" indent="-192830" defTabSz="418826">
              <a:buFont typeface="Arial" panose="020B0604020202020204" pitchFamily="34" charset="0"/>
              <a:buChar char="•"/>
              <a:defRPr/>
            </a:pPr>
            <a:endParaRPr lang="en-US" sz="1125" kern="0" dirty="0">
              <a:solidFill>
                <a:sysClr val="windowText" lastClr="000000"/>
              </a:solidFill>
              <a:latin typeface="Calibri"/>
              <a:cs typeface="Calibri" panose="020F0502020204030204" pitchFamily="34" charset="0"/>
            </a:endParaRPr>
          </a:p>
          <a:p>
            <a:pPr defTabSz="418826">
              <a:defRPr/>
            </a:pPr>
            <a:endParaRPr lang="en-US" sz="1125" kern="0" dirty="0">
              <a:solidFill>
                <a:sysClr val="windowText" lastClr="000000"/>
              </a:solidFill>
              <a:latin typeface="Calibri"/>
              <a:cs typeface="Calibri" panose="020F0502020204030204" pitchFamily="34" charset="0"/>
            </a:endParaRPr>
          </a:p>
        </p:txBody>
      </p:sp>
      <p:sp>
        <p:nvSpPr>
          <p:cNvPr id="15" name="Rounded Rectangle 6">
            <a:extLst>
              <a:ext uri="{FF2B5EF4-FFF2-40B4-BE49-F238E27FC236}">
                <a16:creationId xmlns:a16="http://schemas.microsoft.com/office/drawing/2014/main" id="{2ACE83A7-775A-4715-BC4B-34617AB184C1}"/>
              </a:ext>
            </a:extLst>
          </p:cNvPr>
          <p:cNvSpPr/>
          <p:nvPr/>
        </p:nvSpPr>
        <p:spPr>
          <a:xfrm>
            <a:off x="293691" y="665654"/>
            <a:ext cx="2539377" cy="392751"/>
          </a:xfrm>
          <a:prstGeom prst="roundRect">
            <a:avLst/>
          </a:prstGeom>
          <a:gradFill rotWithShape="1">
            <a:gsLst>
              <a:gs pos="0">
                <a:srgbClr val="254D71">
                  <a:tint val="50000"/>
                  <a:satMod val="300000"/>
                </a:srgbClr>
              </a:gs>
              <a:gs pos="35000">
                <a:srgbClr val="254D71">
                  <a:tint val="37000"/>
                  <a:satMod val="300000"/>
                </a:srgbClr>
              </a:gs>
              <a:gs pos="100000">
                <a:srgbClr val="254D71">
                  <a:tint val="15000"/>
                  <a:satMod val="350000"/>
                </a:srgbClr>
              </a:gs>
            </a:gsLst>
            <a:lin ang="16200000" scaled="1"/>
          </a:gradFill>
          <a:ln w="9525" cap="flat" cmpd="sng" algn="ctr">
            <a:solidFill>
              <a:srgbClr val="254D71">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800" b="1" kern="0">
                <a:solidFill>
                  <a:sysClr val="windowText" lastClr="000000"/>
                </a:solidFill>
                <a:latin typeface="Calibri"/>
                <a:cs typeface="Calibri" panose="020F0502020204030204" pitchFamily="34" charset="0"/>
              </a:rPr>
              <a:t>What</a:t>
            </a:r>
            <a:endParaRPr lang="en-US" altLang="en-US" sz="1800" kern="0">
              <a:solidFill>
                <a:prstClr val="black"/>
              </a:solidFill>
              <a:latin typeface="Calibri"/>
              <a:cs typeface="Calibri" panose="020F0502020204030204" pitchFamily="34" charset="0"/>
            </a:endParaRPr>
          </a:p>
        </p:txBody>
      </p:sp>
      <p:sp>
        <p:nvSpPr>
          <p:cNvPr id="16" name="Rounded Rectangle 7">
            <a:extLst>
              <a:ext uri="{FF2B5EF4-FFF2-40B4-BE49-F238E27FC236}">
                <a16:creationId xmlns:a16="http://schemas.microsoft.com/office/drawing/2014/main" id="{BF8E7E7F-3525-4800-A368-E719525E3C20}"/>
              </a:ext>
            </a:extLst>
          </p:cNvPr>
          <p:cNvSpPr/>
          <p:nvPr/>
        </p:nvSpPr>
        <p:spPr>
          <a:xfrm>
            <a:off x="3251355" y="651435"/>
            <a:ext cx="2539377" cy="392751"/>
          </a:xfrm>
          <a:prstGeom prst="roundRect">
            <a:avLst/>
          </a:prstGeom>
          <a:gradFill rotWithShape="1">
            <a:gsLst>
              <a:gs pos="0">
                <a:srgbClr val="F2B02F">
                  <a:tint val="50000"/>
                  <a:satMod val="300000"/>
                </a:srgbClr>
              </a:gs>
              <a:gs pos="35000">
                <a:srgbClr val="F2B02F">
                  <a:tint val="37000"/>
                  <a:satMod val="300000"/>
                </a:srgbClr>
              </a:gs>
              <a:gs pos="100000">
                <a:srgbClr val="F2B02F">
                  <a:tint val="15000"/>
                  <a:satMod val="350000"/>
                </a:srgbClr>
              </a:gs>
            </a:gsLst>
            <a:lin ang="16200000" scaled="1"/>
          </a:gradFill>
          <a:ln w="9525" cap="flat" cmpd="sng" algn="ctr">
            <a:solidFill>
              <a:srgbClr val="F2B02F">
                <a:shade val="95000"/>
                <a:satMod val="105000"/>
              </a:srgbClr>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altLang="en-US" sz="1800" b="1" kern="0" dirty="0">
                <a:solidFill>
                  <a:sysClr val="windowText" lastClr="000000"/>
                </a:solidFill>
                <a:latin typeface="Calibri"/>
                <a:cs typeface="Calibri" panose="020F0502020204030204" pitchFamily="34" charset="0"/>
              </a:rPr>
              <a:t>Why</a:t>
            </a:r>
            <a:endParaRPr lang="en-US" altLang="en-US" sz="1200" kern="0" dirty="0">
              <a:solidFill>
                <a:prstClr val="black"/>
              </a:solidFill>
              <a:latin typeface="Calibri"/>
              <a:cs typeface="Calibri" panose="020F0502020204030204" pitchFamily="34" charset="0"/>
            </a:endParaRPr>
          </a:p>
        </p:txBody>
      </p:sp>
      <p:sp>
        <p:nvSpPr>
          <p:cNvPr id="18" name="Rounded Rectangle 8">
            <a:extLst>
              <a:ext uri="{FF2B5EF4-FFF2-40B4-BE49-F238E27FC236}">
                <a16:creationId xmlns:a16="http://schemas.microsoft.com/office/drawing/2014/main" id="{E7F4D549-B8F2-4927-A971-D93BC668C93D}"/>
              </a:ext>
            </a:extLst>
          </p:cNvPr>
          <p:cNvSpPr/>
          <p:nvPr/>
        </p:nvSpPr>
        <p:spPr>
          <a:xfrm>
            <a:off x="6332668" y="651434"/>
            <a:ext cx="2539326" cy="392751"/>
          </a:xfrm>
          <a:prstGeom prst="roundRect">
            <a:avLst/>
          </a:prstGeom>
          <a:gradFill flip="none" rotWithShape="1">
            <a:gsLst>
              <a:gs pos="0">
                <a:srgbClr val="499018">
                  <a:lumMod val="40000"/>
                  <a:lumOff val="60000"/>
                  <a:tint val="66000"/>
                  <a:satMod val="160000"/>
                </a:srgbClr>
              </a:gs>
              <a:gs pos="50000">
                <a:srgbClr val="499018">
                  <a:lumMod val="40000"/>
                  <a:lumOff val="60000"/>
                  <a:tint val="44500"/>
                  <a:satMod val="160000"/>
                </a:srgbClr>
              </a:gs>
              <a:gs pos="100000">
                <a:srgbClr val="499018">
                  <a:lumMod val="40000"/>
                  <a:lumOff val="60000"/>
                  <a:tint val="23500"/>
                  <a:satMod val="160000"/>
                </a:srgbClr>
              </a:gs>
            </a:gsLst>
            <a:lin ang="16200000" scaled="1"/>
            <a:tileRect/>
          </a:gradFill>
          <a:ln w="9525" cap="flat" cmpd="sng" algn="ctr">
            <a:solidFill>
              <a:srgbClr val="00B050"/>
            </a:solidFill>
            <a:prstDash val="solid"/>
          </a:ln>
          <a:effectLst>
            <a:outerShdw blurRad="40000" dist="20000" dir="5400000" rotWithShape="0">
              <a:srgbClr val="000000">
                <a:alpha val="38000"/>
              </a:srgbClr>
            </a:outerShdw>
          </a:effectLst>
        </p:spPr>
        <p:txBody>
          <a:bodyPr lIns="51423" tIns="25712" rIns="51423" bIns="25712" rtlCol="0" anchor="ct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defTabSz="418826">
              <a:defRPr/>
            </a:pPr>
            <a:r>
              <a:rPr lang="en-US" sz="1800" b="1" kern="0" dirty="0">
                <a:solidFill>
                  <a:sysClr val="windowText" lastClr="000000"/>
                </a:solidFill>
                <a:latin typeface="Calibri"/>
                <a:cs typeface="Calibri" panose="020F0502020204030204" pitchFamily="34" charset="0"/>
              </a:rPr>
              <a:t>Desired Outcomes</a:t>
            </a:r>
          </a:p>
        </p:txBody>
      </p:sp>
    </p:spTree>
    <p:extLst>
      <p:ext uri="{BB962C8B-B14F-4D97-AF65-F5344CB8AC3E}">
        <p14:creationId xmlns:p14="http://schemas.microsoft.com/office/powerpoint/2010/main" val="3939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1.1: CHECKLIST</a:t>
            </a:r>
          </a:p>
        </p:txBody>
      </p:sp>
      <p:sp>
        <p:nvSpPr>
          <p:cNvPr id="27"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8</a:t>
            </a:fld>
            <a:endParaRPr lang="en-US" sz="975" b="1" dirty="0">
              <a:solidFill>
                <a:prstClr val="black"/>
              </a:solidFill>
              <a:latin typeface="Calibri"/>
            </a:endParaRPr>
          </a:p>
        </p:txBody>
      </p:sp>
      <p:graphicFrame>
        <p:nvGraphicFramePr>
          <p:cNvPr id="46" name="Table 3"/>
          <p:cNvGraphicFramePr>
            <a:graphicFrameLocks noGrp="1"/>
          </p:cNvGraphicFramePr>
          <p:nvPr>
            <p:extLst>
              <p:ext uri="{D42A27DB-BD31-4B8C-83A1-F6EECF244321}">
                <p14:modId xmlns:p14="http://schemas.microsoft.com/office/powerpoint/2010/main" val="475178052"/>
              </p:ext>
            </p:extLst>
          </p:nvPr>
        </p:nvGraphicFramePr>
        <p:xfrm>
          <a:off x="201407" y="657536"/>
          <a:ext cx="8832354" cy="4095336"/>
        </p:xfrm>
        <a:graphic>
          <a:graphicData uri="http://schemas.openxmlformats.org/drawingml/2006/table">
            <a:tbl>
              <a:tblPr/>
              <a:tblGrid>
                <a:gridCol w="3869621">
                  <a:extLst>
                    <a:ext uri="{9D8B030D-6E8A-4147-A177-3AD203B41FA5}">
                      <a16:colId xmlns:a16="http://schemas.microsoft.com/office/drawing/2014/main" val="20000"/>
                    </a:ext>
                  </a:extLst>
                </a:gridCol>
                <a:gridCol w="852628">
                  <a:extLst>
                    <a:ext uri="{9D8B030D-6E8A-4147-A177-3AD203B41FA5}">
                      <a16:colId xmlns:a16="http://schemas.microsoft.com/office/drawing/2014/main" val="20001"/>
                    </a:ext>
                  </a:extLst>
                </a:gridCol>
                <a:gridCol w="852628">
                  <a:extLst>
                    <a:ext uri="{9D8B030D-6E8A-4147-A177-3AD203B41FA5}">
                      <a16:colId xmlns:a16="http://schemas.microsoft.com/office/drawing/2014/main" val="20002"/>
                    </a:ext>
                  </a:extLst>
                </a:gridCol>
                <a:gridCol w="852628">
                  <a:extLst>
                    <a:ext uri="{9D8B030D-6E8A-4147-A177-3AD203B41FA5}">
                      <a16:colId xmlns:a16="http://schemas.microsoft.com/office/drawing/2014/main" val="20003"/>
                    </a:ext>
                  </a:extLst>
                </a:gridCol>
                <a:gridCol w="852628">
                  <a:extLst>
                    <a:ext uri="{9D8B030D-6E8A-4147-A177-3AD203B41FA5}">
                      <a16:colId xmlns:a16="http://schemas.microsoft.com/office/drawing/2014/main" val="20004"/>
                    </a:ext>
                  </a:extLst>
                </a:gridCol>
                <a:gridCol w="1552221">
                  <a:extLst>
                    <a:ext uri="{9D8B030D-6E8A-4147-A177-3AD203B41FA5}">
                      <a16:colId xmlns:a16="http://schemas.microsoft.com/office/drawing/2014/main" val="20005"/>
                    </a:ext>
                  </a:extLst>
                </a:gridCol>
              </a:tblGrid>
              <a:tr h="269938">
                <a:tc>
                  <a:txBody>
                    <a:bodyPr/>
                    <a:lstStyle/>
                    <a:p>
                      <a:pPr algn="l" rtl="0" fontAlgn="ctr"/>
                      <a:r>
                        <a:rPr lang="en-GB" sz="1200" b="1" i="0" u="none" strike="noStrike" dirty="0">
                          <a:solidFill>
                            <a:srgbClr val="FFFFFF"/>
                          </a:solidFill>
                          <a:effectLst/>
                          <a:latin typeface="Calibri"/>
                        </a:rPr>
                        <a:t> Activity</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a:solidFill>
                            <a:srgbClr val="FFFFFF"/>
                          </a:solidFill>
                          <a:effectLst/>
                          <a:latin typeface="Calibri"/>
                        </a:rPr>
                        <a:t>TOOL / Best Practice</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201685">
                <a:tc>
                  <a:txBody>
                    <a:bodyPr/>
                    <a:lstStyle/>
                    <a:p>
                      <a:pPr algn="l" rtl="0" fontAlgn="ctr"/>
                      <a:r>
                        <a:rPr lang="en-US" sz="900" b="1" i="0" u="none" strike="noStrike" dirty="0">
                          <a:solidFill>
                            <a:srgbClr val="000000"/>
                          </a:solidFill>
                          <a:effectLst/>
                          <a:latin typeface="Calibri"/>
                        </a:rPr>
                        <a:t> </a:t>
                      </a:r>
                      <a:r>
                        <a:rPr lang="en-US" sz="1000" b="1" i="0" u="none" strike="noStrike" dirty="0">
                          <a:solidFill>
                            <a:srgbClr val="000000"/>
                          </a:solidFill>
                          <a:effectLst/>
                          <a:latin typeface="Calibri"/>
                        </a:rPr>
                        <a:t>Pre-Requisites - Strategic FTB Analysis</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7EAE9"/>
                    </a:solidFill>
                  </a:tcPr>
                </a:tc>
                <a:tc rowSpan="5">
                  <a:txBody>
                    <a:bodyPr/>
                    <a:lstStyle/>
                    <a:p>
                      <a:pPr algn="ctr" rtl="0" fontAlgn="ctr"/>
                      <a:r>
                        <a:rPr lang="en-GB" sz="800" b="0" i="0" u="none" strike="noStrike" dirty="0">
                          <a:solidFill>
                            <a:srgbClr val="000000"/>
                          </a:solidFill>
                          <a:effectLst/>
                          <a:latin typeface="Calibri"/>
                        </a:rPr>
                        <a:t>NAM / BUM / VP/GM</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c rowSpan="5">
                  <a:txBody>
                    <a:bodyPr/>
                    <a:lstStyle/>
                    <a:p>
                      <a:pPr algn="ctr" rtl="0" fontAlgn="ctr"/>
                      <a:r>
                        <a:rPr lang="en-GB" sz="800" b="0" i="0" u="none" strike="noStrike" dirty="0">
                          <a:solidFill>
                            <a:srgbClr val="000000"/>
                          </a:solidFill>
                          <a:effectLst/>
                          <a:latin typeface="Calibri"/>
                        </a:rPr>
                        <a:t>NAM</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c rowSpan="5">
                  <a:txBody>
                    <a:bodyPr/>
                    <a:lstStyle/>
                    <a:p>
                      <a:pPr algn="ctr" rtl="0" fontAlgn="ctr"/>
                      <a:r>
                        <a:rPr lang="en-GB" sz="800" b="0" i="0" u="none" strike="noStrike" dirty="0">
                          <a:solidFill>
                            <a:srgbClr val="000000"/>
                          </a:solidFill>
                          <a:effectLst/>
                          <a:latin typeface="Calibri"/>
                        </a:rPr>
                        <a:t>SDM / SERVICE</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c rowSpan="5">
                  <a:txBody>
                    <a:bodyPr/>
                    <a:lstStyle/>
                    <a:p>
                      <a:pPr algn="ctr" rtl="0" fontAlgn="ctr"/>
                      <a:r>
                        <a:rPr lang="en-GB" sz="800" b="0" i="0" u="none" strike="noStrike" dirty="0">
                          <a:solidFill>
                            <a:srgbClr val="000000"/>
                          </a:solidFill>
                          <a:effectLst/>
                          <a:latin typeface="Calibri"/>
                        </a:rPr>
                        <a:t>GP</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c rowSpan="5">
                  <a:txBody>
                    <a:bodyPr/>
                    <a:lstStyle/>
                    <a:p>
                      <a:pPr algn="ctr" rtl="0" fontAlgn="ctr"/>
                      <a:r>
                        <a:rPr lang="en-GB" sz="800" b="0" i="0" u="none" strike="noStrike" dirty="0" err="1">
                          <a:solidFill>
                            <a:srgbClr val="000000"/>
                          </a:solidFill>
                          <a:effectLst/>
                          <a:latin typeface="Calibri"/>
                        </a:rPr>
                        <a:t>FtB</a:t>
                      </a:r>
                      <a:r>
                        <a:rPr lang="en-GB" sz="800" b="0" i="0" u="none" strike="noStrike" dirty="0">
                          <a:solidFill>
                            <a:srgbClr val="000000"/>
                          </a:solidFill>
                          <a:effectLst/>
                          <a:latin typeface="Calibri"/>
                        </a:rPr>
                        <a:t> Playbook - Step 2</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extLst>
                  <a:ext uri="{0D108BD9-81ED-4DB2-BD59-A6C34878D82A}">
                    <a16:rowId xmlns:a16="http://schemas.microsoft.com/office/drawing/2014/main" val="10001"/>
                  </a:ext>
                </a:extLst>
              </a:tr>
              <a:tr h="400641">
                <a:tc>
                  <a:txBody>
                    <a:bodyPr/>
                    <a:lstStyle/>
                    <a:p>
                      <a:pPr marL="171450" indent="-171450" algn="l" rtl="0" fontAlgn="ctr">
                        <a:buFont typeface="Symbol"/>
                        <a:buChar char="ÿ"/>
                      </a:pPr>
                      <a:r>
                        <a:rPr lang="en-US" sz="800" b="0" i="0" u="none" strike="noStrike" dirty="0">
                          <a:solidFill>
                            <a:srgbClr val="000000"/>
                          </a:solidFill>
                          <a:effectLst/>
                          <a:latin typeface="Calibri"/>
                        </a:rPr>
                        <a:t>Make sure you have performed Step 1 &amp; Step 2 of Front to Back (80 Products &amp;</a:t>
                      </a:r>
                    </a:p>
                    <a:p>
                      <a:pPr marL="0" indent="0" algn="l" rtl="0" fontAlgn="ctr">
                        <a:buFont typeface="Symbol"/>
                        <a:buNone/>
                      </a:pPr>
                      <a:r>
                        <a:rPr lang="en-US" sz="800" b="0" i="0" u="none" strike="noStrike" dirty="0">
                          <a:solidFill>
                            <a:srgbClr val="000000"/>
                          </a:solidFill>
                          <a:effectLst/>
                          <a:latin typeface="Calibri"/>
                        </a:rPr>
                        <a:t>     Customer Segments).</a:t>
                      </a:r>
                      <a:endParaRPr lang="en-US" sz="800" b="0" i="0" u="none" strike="noStrike" dirty="0">
                        <a:solidFill>
                          <a:srgbClr val="000000"/>
                        </a:solidFill>
                        <a:effectLst/>
                        <a:latin typeface="Symbol"/>
                      </a:endParaRPr>
                    </a:p>
                  </a:txBody>
                  <a:tcPr marL="16035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2"/>
                  </a:ext>
                </a:extLst>
              </a:tr>
              <a:tr h="557923">
                <a:tc>
                  <a:txBody>
                    <a:bodyPr/>
                    <a:lstStyle/>
                    <a:p>
                      <a:pPr marL="171450" indent="-171450" algn="l" rtl="0" fontAlgn="ctr">
                        <a:buFont typeface="Symbol"/>
                        <a:buChar char="ÿ"/>
                      </a:pPr>
                      <a:r>
                        <a:rPr lang="en-US" sz="800" b="0" i="0" u="none" strike="noStrike" dirty="0">
                          <a:solidFill>
                            <a:srgbClr val="000000"/>
                          </a:solidFill>
                          <a:effectLst/>
                          <a:latin typeface="Calibri"/>
                        </a:rPr>
                        <a:t>Segment the business to target ’80’ opportunities and defocus resources on ’20’:</a:t>
                      </a:r>
                    </a:p>
                    <a:p>
                      <a:pPr marL="0" indent="0" algn="l" rtl="0" fontAlgn="ctr">
                        <a:buFont typeface="Symbol"/>
                        <a:buNone/>
                      </a:pPr>
                      <a:r>
                        <a:rPr lang="en-US" sz="800" b="0" i="0" u="none" strike="noStrike" dirty="0">
                          <a:solidFill>
                            <a:srgbClr val="000000"/>
                          </a:solidFill>
                          <a:effectLst/>
                          <a:latin typeface="Calibri"/>
                        </a:rPr>
                        <a:t>     Segment customer process/applications</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     Segment your division’s products/offerings</a:t>
                      </a:r>
                      <a:endParaRPr lang="en-US" sz="800" b="0" i="0" u="none" strike="noStrike" dirty="0">
                        <a:solidFill>
                          <a:srgbClr val="000000"/>
                        </a:solidFill>
                        <a:effectLst/>
                        <a:latin typeface="Symbol"/>
                      </a:endParaRPr>
                    </a:p>
                  </a:txBody>
                  <a:tcPr marL="16035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3"/>
                  </a:ext>
                </a:extLst>
              </a:tr>
              <a:tr h="315132">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Gather outside-in information in order to verify your data</a:t>
                      </a:r>
                      <a:endParaRPr lang="en-US" sz="800" b="0" i="0" u="none" strike="noStrike" dirty="0">
                        <a:solidFill>
                          <a:srgbClr val="000000"/>
                        </a:solidFill>
                        <a:effectLst/>
                        <a:latin typeface="Symbol"/>
                      </a:endParaRPr>
                    </a:p>
                  </a:txBody>
                  <a:tcPr marL="16035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4"/>
                  </a:ext>
                </a:extLst>
              </a:tr>
              <a:tr h="318868">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Define the target segment(s) for further analysis</a:t>
                      </a:r>
                      <a:endParaRPr lang="en-US" sz="800" b="0" i="0" u="none" strike="noStrike" dirty="0">
                        <a:solidFill>
                          <a:srgbClr val="000000"/>
                        </a:solidFill>
                        <a:effectLst/>
                        <a:latin typeface="Symbol"/>
                      </a:endParaRPr>
                    </a:p>
                  </a:txBody>
                  <a:tcPr marL="16035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7EAE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5"/>
                  </a:ext>
                </a:extLst>
              </a:tr>
              <a:tr h="207753">
                <a:tc>
                  <a:txBody>
                    <a:bodyPr/>
                    <a:lstStyle/>
                    <a:p>
                      <a:pPr algn="l" rtl="0" fontAlgn="ctr"/>
                      <a:r>
                        <a:rPr lang="en-US" sz="1000" b="1" i="0" u="none" strike="noStrike" dirty="0">
                          <a:solidFill>
                            <a:srgbClr val="000000"/>
                          </a:solidFill>
                          <a:effectLst/>
                          <a:latin typeface="Calibri"/>
                        </a:rPr>
                        <a:t> A - Identify Customers - Product Matchmaking</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FD2D1"/>
                    </a:solidFill>
                  </a:tcPr>
                </a:tc>
                <a:tc rowSpan="4">
                  <a:txBody>
                    <a:bodyPr/>
                    <a:lstStyle/>
                    <a:p>
                      <a:pPr algn="ctr" rtl="0" fontAlgn="ctr"/>
                      <a:r>
                        <a:rPr lang="en-GB" sz="800" b="0" i="0" u="none" strike="noStrike" dirty="0">
                          <a:solidFill>
                            <a:srgbClr val="000000"/>
                          </a:solidFill>
                          <a:effectLst/>
                          <a:latin typeface="Calibri"/>
                        </a:rPr>
                        <a:t>NAM / BUM / PLM</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2D1"/>
                    </a:solidFill>
                  </a:tcPr>
                </a:tc>
                <a:tc rowSpan="4">
                  <a:txBody>
                    <a:bodyPr/>
                    <a:lstStyle/>
                    <a:p>
                      <a:pPr algn="ctr" rtl="0" fontAlgn="ctr"/>
                      <a:r>
                        <a:rPr lang="en-GB" sz="800" b="0" i="0" u="none" strike="noStrike" dirty="0">
                          <a:solidFill>
                            <a:srgbClr val="000000"/>
                          </a:solidFill>
                          <a:effectLst/>
                          <a:latin typeface="Calibri"/>
                        </a:rPr>
                        <a:t>NAM</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2D1"/>
                    </a:solidFill>
                  </a:tcPr>
                </a:tc>
                <a:tc rowSpan="4">
                  <a:txBody>
                    <a:bodyPr/>
                    <a:lstStyle/>
                    <a:p>
                      <a:pPr algn="ctr" rtl="0" fontAlgn="ctr"/>
                      <a:r>
                        <a:rPr lang="en-GB" sz="800" b="0" i="0" u="none" strike="noStrike" dirty="0">
                          <a:solidFill>
                            <a:srgbClr val="000000"/>
                          </a:solidFill>
                          <a:effectLst/>
                          <a:latin typeface="Calibri"/>
                        </a:rPr>
                        <a:t>SDM / SERVICE</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2D1"/>
                    </a:solidFill>
                  </a:tcPr>
                </a:tc>
                <a:tc rowSpan="4">
                  <a:txBody>
                    <a:bodyPr/>
                    <a:lstStyle/>
                    <a:p>
                      <a:pPr algn="ctr" rtl="0" fontAlgn="ctr"/>
                      <a:r>
                        <a:rPr lang="en-GB" sz="800" b="0" i="0" u="none" strike="noStrike" dirty="0">
                          <a:solidFill>
                            <a:srgbClr val="000000"/>
                          </a:solidFill>
                          <a:effectLst/>
                          <a:latin typeface="Calibri"/>
                        </a:rPr>
                        <a:t>n/a</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2D1"/>
                    </a:solidFill>
                  </a:tcPr>
                </a:tc>
                <a:tc rowSpan="4">
                  <a:txBody>
                    <a:bodyPr/>
                    <a:lstStyle/>
                    <a:p>
                      <a:pPr algn="ctr" rtl="0" fontAlgn="ctr"/>
                      <a:endParaRPr lang="en-GB" sz="800" b="0" i="0" u="none" strike="noStrike" dirty="0">
                        <a:solidFill>
                          <a:schemeClr val="tx1"/>
                        </a:solidFill>
                        <a:effectLst/>
                        <a:latin typeface="Calibri"/>
                      </a:endParaRP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2D1"/>
                    </a:solidFill>
                  </a:tcPr>
                </a:tc>
                <a:extLst>
                  <a:ext uri="{0D108BD9-81ED-4DB2-BD59-A6C34878D82A}">
                    <a16:rowId xmlns:a16="http://schemas.microsoft.com/office/drawing/2014/main" val="10006"/>
                  </a:ext>
                </a:extLst>
              </a:tr>
              <a:tr h="315132">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Follow process in product match-making appendix</a:t>
                      </a:r>
                      <a:endParaRPr lang="en-US" sz="800" b="0" i="0" u="none" strike="noStrike" dirty="0">
                        <a:solidFill>
                          <a:srgbClr val="000000"/>
                        </a:solidFill>
                        <a:effectLst/>
                        <a:latin typeface="Symbol"/>
                      </a:endParaRPr>
                    </a:p>
                  </a:txBody>
                  <a:tcPr marL="16035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7"/>
                  </a:ext>
                </a:extLst>
              </a:tr>
              <a:tr h="472933">
                <a:tc>
                  <a:txBody>
                    <a:bodyPr/>
                    <a:lstStyle/>
                    <a:p>
                      <a:pPr marL="171450" indent="-171450" algn="l" rtl="0" fontAlgn="ctr">
                        <a:buFont typeface="Symbol"/>
                        <a:buChar char="ÿ"/>
                      </a:pPr>
                      <a:r>
                        <a:rPr lang="en-US" sz="800" b="0" i="0" u="none" strike="noStrike" dirty="0">
                          <a:solidFill>
                            <a:srgbClr val="000000"/>
                          </a:solidFill>
                          <a:effectLst/>
                          <a:latin typeface="Calibri"/>
                        </a:rPr>
                        <a:t>Segment the ’80’ products/offerings that we are selling to ‘80’ accounts</a:t>
                      </a:r>
                    </a:p>
                    <a:p>
                      <a:pPr marL="0" indent="0" algn="l" rtl="0" fontAlgn="ctr">
                        <a:buFont typeface="Symbol"/>
                        <a:buNone/>
                      </a:pPr>
                      <a:r>
                        <a:rPr lang="en-US" sz="800" b="0" i="0" u="none" strike="noStrike" dirty="0">
                          <a:solidFill>
                            <a:srgbClr val="000000"/>
                          </a:solidFill>
                          <a:effectLst/>
                          <a:latin typeface="Calibri"/>
                        </a:rPr>
                        <a:t>     identifying commonalities (Lever 2 items)</a:t>
                      </a:r>
                      <a:endParaRPr lang="en-US" sz="800" b="0" i="0" u="none" strike="noStrike" dirty="0">
                        <a:solidFill>
                          <a:srgbClr val="000000"/>
                        </a:solidFill>
                        <a:effectLst/>
                        <a:latin typeface="Symbol"/>
                      </a:endParaRPr>
                    </a:p>
                  </a:txBody>
                  <a:tcPr marL="16035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8"/>
                  </a:ext>
                </a:extLst>
              </a:tr>
              <a:tr h="318868">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Re-group them back into a list of fewer 80 Products</a:t>
                      </a:r>
                      <a:endParaRPr lang="en-US" sz="800" b="0" i="0" u="none" strike="noStrike" dirty="0">
                        <a:solidFill>
                          <a:srgbClr val="000000"/>
                        </a:solidFill>
                        <a:effectLst/>
                        <a:latin typeface="Symbol"/>
                      </a:endParaRPr>
                    </a:p>
                  </a:txBody>
                  <a:tcPr marL="16035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FD2D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9"/>
                  </a:ext>
                </a:extLst>
              </a:tr>
              <a:tr h="207753">
                <a:tc>
                  <a:txBody>
                    <a:bodyPr/>
                    <a:lstStyle/>
                    <a:p>
                      <a:pPr algn="l" rtl="0" fontAlgn="ctr"/>
                      <a:r>
                        <a:rPr lang="en-US" sz="1000" b="1" i="0" u="none" strike="noStrike" dirty="0">
                          <a:solidFill>
                            <a:srgbClr val="000000"/>
                          </a:solidFill>
                          <a:effectLst/>
                          <a:latin typeface="Calibri"/>
                        </a:rPr>
                        <a:t> B - Identify Customers - Customer Listings</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7EAE9"/>
                    </a:solidFill>
                  </a:tcPr>
                </a:tc>
                <a:tc rowSpan="3">
                  <a:txBody>
                    <a:bodyPr/>
                    <a:lstStyle/>
                    <a:p>
                      <a:pPr algn="ctr" rtl="0" fontAlgn="ctr"/>
                      <a:r>
                        <a:rPr lang="en-GB" sz="800" b="0" i="0" u="none" strike="noStrike" dirty="0">
                          <a:solidFill>
                            <a:srgbClr val="000000"/>
                          </a:solidFill>
                          <a:effectLst/>
                          <a:latin typeface="Calibri"/>
                        </a:rPr>
                        <a:t>NAM / BUM / PLM</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7EAE9"/>
                    </a:solidFill>
                  </a:tcPr>
                </a:tc>
                <a:tc rowSpan="3">
                  <a:txBody>
                    <a:bodyPr/>
                    <a:lstStyle/>
                    <a:p>
                      <a:pPr algn="ctr" rtl="0" fontAlgn="ctr"/>
                      <a:r>
                        <a:rPr lang="en-GB" sz="800" b="0" i="0" u="none" strike="noStrike" dirty="0">
                          <a:solidFill>
                            <a:srgbClr val="000000"/>
                          </a:solidFill>
                          <a:effectLst/>
                          <a:latin typeface="Calibri"/>
                        </a:rPr>
                        <a:t>NAM</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7EAE9"/>
                    </a:solidFill>
                  </a:tcPr>
                </a:tc>
                <a:tc rowSpan="3">
                  <a:txBody>
                    <a:bodyPr/>
                    <a:lstStyle/>
                    <a:p>
                      <a:pPr algn="ctr" rtl="0" fontAlgn="ctr"/>
                      <a:r>
                        <a:rPr lang="en-GB" sz="800" b="0" i="0" u="none" strike="noStrike" dirty="0">
                          <a:solidFill>
                            <a:srgbClr val="000000"/>
                          </a:solidFill>
                          <a:effectLst/>
                          <a:latin typeface="Calibri"/>
                        </a:rPr>
                        <a:t>SDM / SERVICE</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7EAE9"/>
                    </a:solidFill>
                  </a:tcPr>
                </a:tc>
                <a:tc rowSpan="3">
                  <a:txBody>
                    <a:bodyPr/>
                    <a:lstStyle/>
                    <a:p>
                      <a:pPr algn="ctr" rtl="0" fontAlgn="ctr"/>
                      <a:r>
                        <a:rPr lang="en-GB" sz="800" b="0" i="0" u="none" strike="noStrike" dirty="0">
                          <a:solidFill>
                            <a:srgbClr val="000000"/>
                          </a:solidFill>
                          <a:effectLst/>
                          <a:latin typeface="Calibri"/>
                        </a:rPr>
                        <a:t>n/a</a:t>
                      </a: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7EAE9"/>
                    </a:solidFill>
                  </a:tcPr>
                </a:tc>
                <a:tc rowSpan="3">
                  <a:txBody>
                    <a:bodyPr/>
                    <a:lstStyle/>
                    <a:p>
                      <a:pPr algn="ctr" rtl="0" fontAlgn="ctr"/>
                      <a:endParaRPr lang="en-GB" sz="800" b="0" i="0" u="none" strike="noStrike" dirty="0">
                        <a:solidFill>
                          <a:schemeClr val="tx1"/>
                        </a:solidFill>
                        <a:effectLst/>
                        <a:latin typeface="Calibri"/>
                      </a:endParaRPr>
                    </a:p>
                  </a:txBody>
                  <a:tcPr marL="254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7EAE9"/>
                    </a:solidFill>
                  </a:tcPr>
                </a:tc>
                <a:extLst>
                  <a:ext uri="{0D108BD9-81ED-4DB2-BD59-A6C34878D82A}">
                    <a16:rowId xmlns:a16="http://schemas.microsoft.com/office/drawing/2014/main" val="10010"/>
                  </a:ext>
                </a:extLst>
              </a:tr>
              <a:tr h="241344">
                <a:tc>
                  <a:txBody>
                    <a:bodyPr/>
                    <a:lstStyle/>
                    <a:p>
                      <a:pPr algn="l" rtl="0" fontAlgn="ctr"/>
                      <a:r>
                        <a:rPr lang="en-US" sz="800" b="0" i="0" u="none" strike="noStrike" dirty="0">
                          <a:solidFill>
                            <a:srgbClr val="000000"/>
                          </a:solidFill>
                          <a:effectLst/>
                          <a:latin typeface="Symbol"/>
                        </a:rPr>
                        <a:t>ÿ   </a:t>
                      </a:r>
                      <a:r>
                        <a:rPr lang="en-US" sz="800" b="0" i="0" u="none" strike="noStrike" dirty="0">
                          <a:solidFill>
                            <a:srgbClr val="000000"/>
                          </a:solidFill>
                          <a:effectLst/>
                          <a:latin typeface="Calibri"/>
                        </a:rPr>
                        <a:t>Identify different segmentation factors/attributes for your 80 Customers</a:t>
                      </a:r>
                      <a:endParaRPr lang="en-US" sz="800" b="0" i="0" u="none" strike="noStrike" dirty="0">
                        <a:solidFill>
                          <a:srgbClr val="000000"/>
                        </a:solidFill>
                        <a:effectLst/>
                        <a:latin typeface="Symbol"/>
                      </a:endParaRPr>
                    </a:p>
                  </a:txBody>
                  <a:tcPr marL="16035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1"/>
                  </a:ext>
                </a:extLst>
              </a:tr>
              <a:tr h="267366">
                <a:tc>
                  <a:txBody>
                    <a:bodyPr/>
                    <a:lstStyle/>
                    <a:p>
                      <a:pPr marL="171450" indent="-171450" algn="l" rtl="0" fontAlgn="ctr">
                        <a:buFont typeface="Symbol"/>
                        <a:buChar char="ÿ"/>
                      </a:pPr>
                      <a:r>
                        <a:rPr lang="en-US" sz="800" b="0" i="0" u="none" strike="noStrike" dirty="0">
                          <a:solidFill>
                            <a:srgbClr val="000000"/>
                          </a:solidFill>
                          <a:effectLst/>
                          <a:latin typeface="Calibri"/>
                        </a:rPr>
                        <a:t>Use this new segmentation to create a list of customers within identified sub-</a:t>
                      </a:r>
                    </a:p>
                    <a:p>
                      <a:pPr marL="0" indent="0" algn="l" rtl="0" fontAlgn="ctr">
                        <a:buFont typeface="Symbol"/>
                        <a:buNone/>
                      </a:pPr>
                      <a:r>
                        <a:rPr lang="en-US" sz="800" b="0" i="0" u="none" strike="noStrike" dirty="0">
                          <a:solidFill>
                            <a:srgbClr val="000000"/>
                          </a:solidFill>
                          <a:effectLst/>
                          <a:latin typeface="Calibri"/>
                        </a:rPr>
                        <a:t>     segments </a:t>
                      </a:r>
                      <a:endParaRPr lang="en-US" sz="800" b="0" i="0" u="none" strike="noStrike" dirty="0">
                        <a:solidFill>
                          <a:srgbClr val="000000"/>
                        </a:solidFill>
                        <a:effectLst/>
                        <a:latin typeface="Symbol"/>
                      </a:endParaRPr>
                    </a:p>
                  </a:txBody>
                  <a:tcPr marL="160356" marR="2546" marT="25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5300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2844" y="1190"/>
          <a:ext cx="1191" cy="1191"/>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2" name="Object 1" hidden="1"/>
                      <p:cNvPicPr/>
                      <p:nvPr/>
                    </p:nvPicPr>
                    <p:blipFill>
                      <a:blip r:embed="rId5"/>
                      <a:stretch>
                        <a:fillRect/>
                      </a:stretch>
                    </p:blipFill>
                    <p:spPr>
                      <a:xfrm>
                        <a:off x="2844" y="1190"/>
                        <a:ext cx="1191" cy="1191"/>
                      </a:xfrm>
                      <a:prstGeom prst="rect">
                        <a:avLst/>
                      </a:prstGeom>
                    </p:spPr>
                  </p:pic>
                </p:oleObj>
              </mc:Fallback>
            </mc:AlternateContent>
          </a:graphicData>
        </a:graphic>
      </p:graphicFrame>
      <p:sp>
        <p:nvSpPr>
          <p:cNvPr id="13" name="Footer Placeholder 4"/>
          <p:cNvSpPr txBox="1">
            <a:spLocks/>
          </p:cNvSpPr>
          <p:nvPr/>
        </p:nvSpPr>
        <p:spPr>
          <a:xfrm>
            <a:off x="2238509" y="4861998"/>
            <a:ext cx="4666984" cy="273844"/>
          </a:xfrm>
          <a:prstGeom prst="rect">
            <a:avLst/>
          </a:prstGeom>
        </p:spPr>
        <p:txBody>
          <a:bodyPr vert="horz" lIns="77905" tIns="38953" rIns="77905" bIns="38953"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r>
              <a:rPr lang="en-US" sz="1050" dirty="0">
                <a:solidFill>
                  <a:prstClr val="black">
                    <a:tint val="75000"/>
                  </a:prstClr>
                </a:solidFill>
                <a:latin typeface="Calibri"/>
              </a:rPr>
              <a:t>Proprietary &amp; Confidential. Not to be Disclosed or Used Outside of ITW</a:t>
            </a:r>
          </a:p>
        </p:txBody>
      </p:sp>
      <p:sp>
        <p:nvSpPr>
          <p:cNvPr id="17" name="Title 1"/>
          <p:cNvSpPr txBox="1">
            <a:spLocks/>
          </p:cNvSpPr>
          <p:nvPr/>
        </p:nvSpPr>
        <p:spPr>
          <a:xfrm>
            <a:off x="2667689" y="0"/>
            <a:ext cx="6474658" cy="514350"/>
          </a:xfrm>
          <a:prstGeom prst="rect">
            <a:avLst/>
          </a:prstGeom>
        </p:spPr>
        <p:txBody>
          <a:bodyPr lIns="91417" tIns="45708" rIns="91417" bIns="45708" anchor="ctr"/>
          <a:lstStyle>
            <a:lvl1pPr algn="ctr" defTabSz="634701" rtl="0" eaLnBrk="1" latinLnBrk="0" hangingPunct="1">
              <a:spcBef>
                <a:spcPct val="0"/>
              </a:spcBef>
              <a:buNone/>
              <a:defRPr sz="3100" kern="1200">
                <a:solidFill>
                  <a:schemeClr val="tx1"/>
                </a:solidFill>
                <a:latin typeface="+mj-lt"/>
                <a:ea typeface="+mj-ea"/>
                <a:cs typeface="+mj-cs"/>
              </a:defRPr>
            </a:lvl1pPr>
          </a:lstStyle>
          <a:p>
            <a:pPr algn="l" defTabSz="475899"/>
            <a:r>
              <a:rPr lang="en-US" sz="2099" b="1" i="1" dirty="0">
                <a:solidFill>
                  <a:prstClr val="white"/>
                </a:solidFill>
                <a:latin typeface="Calibri"/>
              </a:rPr>
              <a:t>STEP 1.2: CHECKLIST</a:t>
            </a:r>
          </a:p>
        </p:txBody>
      </p:sp>
      <p:sp>
        <p:nvSpPr>
          <p:cNvPr id="27" name="Slide Number Placeholder 3"/>
          <p:cNvSpPr txBox="1">
            <a:spLocks/>
          </p:cNvSpPr>
          <p:nvPr/>
        </p:nvSpPr>
        <p:spPr>
          <a:xfrm>
            <a:off x="8580950" y="4861998"/>
            <a:ext cx="553257" cy="273844"/>
          </a:xfrm>
          <a:prstGeom prst="rect">
            <a:avLst/>
          </a:prstGeom>
        </p:spPr>
        <p:txBody>
          <a:bodyPr vert="horz" lIns="77905" tIns="38953" rIns="77905" bIns="38953" rtlCol="0" anchor="ctr"/>
          <a:lstStyle>
            <a:defPPr>
              <a:defRPr lang="en-US"/>
            </a:defPPr>
            <a:lvl1pPr marL="0" algn="r" defTabSz="914400" rtl="0" eaLnBrk="1" latinLnBrk="0" hangingPunct="1">
              <a:defRPr sz="1200" kern="120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17">
              <a:defRPr/>
            </a:pPr>
            <a:fld id="{4CDC9A67-AC34-5543-8160-49FA0319CD62}" type="slidenum">
              <a:rPr lang="en-US" sz="975" b="1">
                <a:solidFill>
                  <a:prstClr val="black"/>
                </a:solidFill>
                <a:latin typeface="Calibri"/>
              </a:rPr>
              <a:pPr defTabSz="685617">
                <a:defRPr/>
              </a:pPr>
              <a:t>9</a:t>
            </a:fld>
            <a:endParaRPr lang="en-US" sz="975" b="1" dirty="0">
              <a:solidFill>
                <a:prstClr val="black"/>
              </a:solidFill>
              <a:latin typeface="Calibri"/>
            </a:endParaRPr>
          </a:p>
        </p:txBody>
      </p:sp>
      <p:graphicFrame>
        <p:nvGraphicFramePr>
          <p:cNvPr id="44" name="Table 2"/>
          <p:cNvGraphicFramePr>
            <a:graphicFrameLocks noGrp="1"/>
          </p:cNvGraphicFramePr>
          <p:nvPr>
            <p:extLst>
              <p:ext uri="{D42A27DB-BD31-4B8C-83A1-F6EECF244321}">
                <p14:modId xmlns:p14="http://schemas.microsoft.com/office/powerpoint/2010/main" val="4250809430"/>
              </p:ext>
            </p:extLst>
          </p:nvPr>
        </p:nvGraphicFramePr>
        <p:xfrm>
          <a:off x="71457" y="616675"/>
          <a:ext cx="9001090" cy="4294555"/>
        </p:xfrm>
        <a:graphic>
          <a:graphicData uri="http://schemas.openxmlformats.org/drawingml/2006/table">
            <a:tbl>
              <a:tblPr/>
              <a:tblGrid>
                <a:gridCol w="4628100">
                  <a:extLst>
                    <a:ext uri="{9D8B030D-6E8A-4147-A177-3AD203B41FA5}">
                      <a16:colId xmlns:a16="http://schemas.microsoft.com/office/drawing/2014/main" val="20000"/>
                    </a:ext>
                  </a:extLst>
                </a:gridCol>
                <a:gridCol w="809813">
                  <a:extLst>
                    <a:ext uri="{9D8B030D-6E8A-4147-A177-3AD203B41FA5}">
                      <a16:colId xmlns:a16="http://schemas.microsoft.com/office/drawing/2014/main" val="20001"/>
                    </a:ext>
                  </a:extLst>
                </a:gridCol>
                <a:gridCol w="809813">
                  <a:extLst>
                    <a:ext uri="{9D8B030D-6E8A-4147-A177-3AD203B41FA5}">
                      <a16:colId xmlns:a16="http://schemas.microsoft.com/office/drawing/2014/main" val="20002"/>
                    </a:ext>
                  </a:extLst>
                </a:gridCol>
                <a:gridCol w="809813">
                  <a:extLst>
                    <a:ext uri="{9D8B030D-6E8A-4147-A177-3AD203B41FA5}">
                      <a16:colId xmlns:a16="http://schemas.microsoft.com/office/drawing/2014/main" val="20003"/>
                    </a:ext>
                  </a:extLst>
                </a:gridCol>
                <a:gridCol w="809813">
                  <a:extLst>
                    <a:ext uri="{9D8B030D-6E8A-4147-A177-3AD203B41FA5}">
                      <a16:colId xmlns:a16="http://schemas.microsoft.com/office/drawing/2014/main" val="20004"/>
                    </a:ext>
                  </a:extLst>
                </a:gridCol>
                <a:gridCol w="1133738">
                  <a:extLst>
                    <a:ext uri="{9D8B030D-6E8A-4147-A177-3AD203B41FA5}">
                      <a16:colId xmlns:a16="http://schemas.microsoft.com/office/drawing/2014/main" val="20005"/>
                    </a:ext>
                  </a:extLst>
                </a:gridCol>
              </a:tblGrid>
              <a:tr h="269938">
                <a:tc>
                  <a:txBody>
                    <a:bodyPr/>
                    <a:lstStyle/>
                    <a:p>
                      <a:pPr algn="l" rtl="0" fontAlgn="ctr"/>
                      <a:r>
                        <a:rPr lang="en-GB" sz="1200" b="1" i="0" u="none" strike="noStrike" dirty="0">
                          <a:solidFill>
                            <a:srgbClr val="FFFFFF"/>
                          </a:solidFill>
                          <a:effectLst/>
                          <a:latin typeface="Calibri"/>
                        </a:rPr>
                        <a:t> Activity</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R</a:t>
                      </a:r>
                      <a:r>
                        <a:rPr lang="en-GB" sz="1200" b="0" i="0" u="none" strike="noStrike" dirty="0">
                          <a:solidFill>
                            <a:srgbClr val="FFFFFF"/>
                          </a:solidFill>
                          <a:effectLst/>
                          <a:latin typeface="Calibri"/>
                        </a:rPr>
                        <a:t>esponsible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A</a:t>
                      </a:r>
                      <a:r>
                        <a:rPr lang="en-GB" sz="1200" b="0" i="0" u="none" strike="noStrike" dirty="0">
                          <a:solidFill>
                            <a:srgbClr val="FFFFFF"/>
                          </a:solidFill>
                          <a:effectLst/>
                          <a:latin typeface="Calibri"/>
                        </a:rPr>
                        <a:t>ccountable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C</a:t>
                      </a:r>
                      <a:r>
                        <a:rPr lang="en-GB" sz="1200" b="0" i="0" u="none" strike="noStrike" dirty="0">
                          <a:solidFill>
                            <a:srgbClr val="FFFFFF"/>
                          </a:solidFill>
                          <a:effectLst/>
                          <a:latin typeface="Calibri"/>
                        </a:rPr>
                        <a:t>onsulted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200" b="1" i="0" u="none" strike="noStrike" dirty="0">
                          <a:solidFill>
                            <a:srgbClr val="FFFFFF"/>
                          </a:solidFill>
                          <a:effectLst/>
                          <a:latin typeface="Calibri"/>
                        </a:rPr>
                        <a:t>I</a:t>
                      </a:r>
                      <a:r>
                        <a:rPr lang="en-GB" sz="1200" b="0" i="0" u="none" strike="noStrike" dirty="0">
                          <a:solidFill>
                            <a:srgbClr val="FFFFFF"/>
                          </a:solidFill>
                          <a:effectLst/>
                          <a:latin typeface="Calibri"/>
                        </a:rPr>
                        <a:t>nformed</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en-GB" sz="1000" b="1" i="0" u="none" strike="noStrike" dirty="0">
                          <a:solidFill>
                            <a:srgbClr val="FFFFFF"/>
                          </a:solidFill>
                          <a:effectLst/>
                          <a:latin typeface="Calibri"/>
                        </a:rPr>
                        <a:t>TOOL / Best Practice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161963">
                <a:tc>
                  <a:txBody>
                    <a:bodyPr/>
                    <a:lstStyle/>
                    <a:p>
                      <a:pPr algn="l" rtl="0" fontAlgn="ctr"/>
                      <a:r>
                        <a:rPr lang="en-GB" sz="1000" b="1" i="0" u="none" strike="noStrike" dirty="0">
                          <a:solidFill>
                            <a:srgbClr val="000000"/>
                          </a:solidFill>
                          <a:effectLst/>
                          <a:latin typeface="Calibri"/>
                        </a:rPr>
                        <a:t> A – Evaluate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7EAE9"/>
                    </a:solidFill>
                  </a:tcPr>
                </a:tc>
                <a:tc rowSpan="3">
                  <a:txBody>
                    <a:bodyPr/>
                    <a:lstStyle/>
                    <a:p>
                      <a:pPr marL="0" marR="0" indent="0" algn="ctr" defTabSz="846247" rtl="0" eaLnBrk="1" fontAlgn="ctr" latinLnBrk="0" hangingPunct="1">
                        <a:lnSpc>
                          <a:spcPct val="100000"/>
                        </a:lnSpc>
                        <a:spcBef>
                          <a:spcPts val="0"/>
                        </a:spcBef>
                        <a:spcAft>
                          <a:spcPts val="0"/>
                        </a:spcAft>
                        <a:buClrTx/>
                        <a:buSzTx/>
                        <a:buFontTx/>
                        <a:buNone/>
                        <a:tabLst/>
                        <a:defRPr/>
                      </a:pPr>
                      <a:r>
                        <a:rPr lang="en-GB" sz="800" b="0" i="0" u="none" strike="noStrike" dirty="0">
                          <a:solidFill>
                            <a:srgbClr val="000000"/>
                          </a:solidFill>
                          <a:effectLst/>
                          <a:latin typeface="+mn-lt"/>
                        </a:rPr>
                        <a:t>NAM / SDM</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c rowSpan="3">
                  <a:txBody>
                    <a:bodyPr/>
                    <a:lstStyle/>
                    <a:p>
                      <a:pPr algn="ctr" rtl="0" fontAlgn="ctr"/>
                      <a:r>
                        <a:rPr lang="en-GB" sz="800" b="0" i="0" u="none" strike="noStrike" dirty="0">
                          <a:solidFill>
                            <a:srgbClr val="000000"/>
                          </a:solidFill>
                          <a:effectLst/>
                          <a:latin typeface="Calibri"/>
                        </a:rPr>
                        <a:t>NAM</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c rowSpan="3">
                  <a:txBody>
                    <a:bodyPr/>
                    <a:lstStyle/>
                    <a:p>
                      <a:pPr algn="ctr" rtl="0" fontAlgn="ctr"/>
                      <a:r>
                        <a:rPr lang="en-GB" sz="800" b="0" i="0" u="none" strike="noStrike" dirty="0">
                          <a:solidFill>
                            <a:srgbClr val="000000"/>
                          </a:solidFill>
                          <a:effectLst/>
                          <a:latin typeface="Calibri"/>
                        </a:rPr>
                        <a:t>SERVICE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c rowSpan="3">
                  <a:txBody>
                    <a:bodyPr/>
                    <a:lstStyle/>
                    <a:p>
                      <a:pPr algn="ctr" rtl="0" fontAlgn="ctr"/>
                      <a:r>
                        <a:rPr lang="en-GB" sz="800" b="0" i="0" u="none" strike="noStrike" dirty="0">
                          <a:solidFill>
                            <a:srgbClr val="000000"/>
                          </a:solidFill>
                          <a:effectLst/>
                          <a:latin typeface="Calibri"/>
                        </a:rPr>
                        <a:t>VP / GM</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c rowSpan="3">
                  <a:txBody>
                    <a:bodyPr/>
                    <a:lstStyle/>
                    <a:p>
                      <a:pPr algn="ctr" rtl="0" fontAlgn="ctr"/>
                      <a:endParaRPr lang="en-GB" sz="800" b="0" i="0" u="none" strike="noStrike" dirty="0">
                        <a:solidFill>
                          <a:srgbClr val="000000"/>
                        </a:solidFill>
                        <a:effectLst/>
                        <a:latin typeface="Calibri"/>
                      </a:endParaRP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extLst>
                  <a:ext uri="{0D108BD9-81ED-4DB2-BD59-A6C34878D82A}">
                    <a16:rowId xmlns:a16="http://schemas.microsoft.com/office/drawing/2014/main" val="10001"/>
                  </a:ext>
                </a:extLst>
              </a:tr>
              <a:tr h="378332">
                <a:tc>
                  <a:txBody>
                    <a:bodyPr/>
                    <a:lstStyle/>
                    <a:p>
                      <a:pPr marL="171450" indent="-171450" algn="l" rtl="0" fontAlgn="ctr">
                        <a:buFont typeface="Symbol"/>
                        <a:buChar char="ÿ"/>
                      </a:pPr>
                      <a:r>
                        <a:rPr lang="en-US" sz="800" b="0" i="0" u="none" strike="noStrike" dirty="0">
                          <a:solidFill>
                            <a:srgbClr val="000000"/>
                          </a:solidFill>
                          <a:effectLst/>
                          <a:latin typeface="Calibri"/>
                        </a:rPr>
                        <a:t>Once grouped properly, you could assess the attractiveness of both ’80’ products &amp; ’80’ customers (sub-segments) in order to obtain a “go forward” list of ’80’ opportunities (see example set of ’80’ criteria for a “good prospect in the market”)</a:t>
                      </a:r>
                      <a:endParaRPr lang="en-US" sz="800" b="0" i="0" u="none" strike="noStrike" dirty="0">
                        <a:solidFill>
                          <a:srgbClr val="000000"/>
                        </a:solidFill>
                        <a:effectLst/>
                        <a:latin typeface="Symbol"/>
                      </a:endParaRPr>
                    </a:p>
                  </a:txBody>
                  <a:tcPr marL="774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2"/>
                  </a:ext>
                </a:extLst>
              </a:tr>
              <a:tr h="134969">
                <a:tc>
                  <a:txBody>
                    <a:bodyPr/>
                    <a:lstStyle/>
                    <a:p>
                      <a:pPr algn="l" rtl="0" fontAlgn="ctr"/>
                      <a:r>
                        <a:rPr lang="en-US" sz="800" b="0" i="0" u="none" strike="noStrike" dirty="0">
                          <a:solidFill>
                            <a:srgbClr val="000000"/>
                          </a:solidFill>
                          <a:effectLst/>
                          <a:latin typeface="Symbol"/>
                        </a:rPr>
                        <a:t>ÿ</a:t>
                      </a:r>
                      <a:r>
                        <a:rPr lang="en-US" sz="800" b="0" i="0" u="none" strike="noStrike" dirty="0">
                          <a:solidFill>
                            <a:srgbClr val="000000"/>
                          </a:solidFill>
                          <a:effectLst/>
                          <a:latin typeface="Calibri"/>
                        </a:rPr>
                        <a:t>   Filter the list according to these ’80’ criteria and re-group them into fewer 80 customer opportunities</a:t>
                      </a:r>
                      <a:endParaRPr lang="en-US" sz="800" b="0" i="0" u="none" strike="noStrike" dirty="0">
                        <a:solidFill>
                          <a:srgbClr val="000000"/>
                        </a:solidFill>
                        <a:effectLst/>
                        <a:latin typeface="Symbol"/>
                      </a:endParaRPr>
                    </a:p>
                  </a:txBody>
                  <a:tcPr marL="774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7EAE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3"/>
                  </a:ext>
                </a:extLst>
              </a:tr>
              <a:tr h="161963">
                <a:tc>
                  <a:txBody>
                    <a:bodyPr/>
                    <a:lstStyle/>
                    <a:p>
                      <a:pPr algn="l" rtl="0" fontAlgn="ctr"/>
                      <a:r>
                        <a:rPr lang="en-US" sz="900" b="1" i="0" u="none" strike="noStrike" dirty="0">
                          <a:solidFill>
                            <a:srgbClr val="000000"/>
                          </a:solidFill>
                          <a:effectLst/>
                          <a:latin typeface="Calibri"/>
                        </a:rPr>
                        <a:t> </a:t>
                      </a:r>
                      <a:r>
                        <a:rPr lang="en-US" sz="1000" b="1" i="0" u="none" strike="noStrike" dirty="0">
                          <a:solidFill>
                            <a:srgbClr val="000000"/>
                          </a:solidFill>
                          <a:effectLst/>
                          <a:latin typeface="Calibri"/>
                        </a:rPr>
                        <a:t>B - Evaluate - Direct Criteria</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FD2D1"/>
                    </a:solidFill>
                  </a:tcPr>
                </a:tc>
                <a:tc rowSpan="5">
                  <a:txBody>
                    <a:bodyPr/>
                    <a:lstStyle/>
                    <a:p>
                      <a:pPr algn="ctr" rtl="0" fontAlgn="ctr"/>
                      <a:r>
                        <a:rPr lang="en-GB" sz="800" b="0" i="0" u="none" strike="noStrike" dirty="0">
                          <a:solidFill>
                            <a:srgbClr val="000000"/>
                          </a:solidFill>
                          <a:effectLst/>
                          <a:latin typeface="+mn-lt"/>
                        </a:rPr>
                        <a:t>NAM / SDM</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2D1"/>
                    </a:solidFill>
                  </a:tcPr>
                </a:tc>
                <a:tc rowSpan="5">
                  <a:txBody>
                    <a:bodyPr/>
                    <a:lstStyle/>
                    <a:p>
                      <a:pPr algn="ctr" rtl="0" fontAlgn="ctr"/>
                      <a:r>
                        <a:rPr lang="en-GB" sz="800" b="0" i="0" u="none" strike="noStrike" dirty="0">
                          <a:solidFill>
                            <a:srgbClr val="000000"/>
                          </a:solidFill>
                          <a:effectLst/>
                          <a:latin typeface="Calibri"/>
                        </a:rPr>
                        <a:t>NAM</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2D1"/>
                    </a:solidFill>
                  </a:tcPr>
                </a:tc>
                <a:tc rowSpan="5">
                  <a:txBody>
                    <a:bodyPr/>
                    <a:lstStyle/>
                    <a:p>
                      <a:pPr algn="ctr" rtl="0" fontAlgn="ctr"/>
                      <a:r>
                        <a:rPr lang="en-GB" sz="800" b="0" i="0" u="none" strike="noStrike" dirty="0">
                          <a:solidFill>
                            <a:srgbClr val="000000"/>
                          </a:solidFill>
                          <a:effectLst/>
                          <a:latin typeface="Calibri"/>
                        </a:rPr>
                        <a:t>SERVICE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2D1"/>
                    </a:solidFill>
                  </a:tcPr>
                </a:tc>
                <a:tc rowSpan="5">
                  <a:txBody>
                    <a:bodyPr/>
                    <a:lstStyle/>
                    <a:p>
                      <a:pPr algn="ctr" rtl="0" fontAlgn="ctr"/>
                      <a:r>
                        <a:rPr lang="en-GB" sz="800" b="0" i="0" u="none" strike="noStrike" dirty="0">
                          <a:solidFill>
                            <a:srgbClr val="000000"/>
                          </a:solidFill>
                          <a:effectLst/>
                          <a:latin typeface="Calibri"/>
                        </a:rPr>
                        <a:t>VP/GM</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2D1"/>
                    </a:solidFill>
                  </a:tcPr>
                </a:tc>
                <a:tc rowSpan="5">
                  <a:txBody>
                    <a:bodyPr/>
                    <a:lstStyle/>
                    <a:p>
                      <a:pPr algn="ctr" rtl="0" fontAlgn="ctr"/>
                      <a:endParaRPr lang="en-GB" sz="800" b="0" i="0" u="none" strike="noStrike" dirty="0">
                        <a:solidFill>
                          <a:srgbClr val="000000"/>
                        </a:solidFill>
                        <a:effectLst/>
                        <a:latin typeface="Calibri"/>
                      </a:endParaRP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2D1"/>
                    </a:solidFill>
                  </a:tcPr>
                </a:tc>
                <a:extLst>
                  <a:ext uri="{0D108BD9-81ED-4DB2-BD59-A6C34878D82A}">
                    <a16:rowId xmlns:a16="http://schemas.microsoft.com/office/drawing/2014/main" val="10004"/>
                  </a:ext>
                </a:extLst>
              </a:tr>
              <a:tr h="504033">
                <a:tc>
                  <a:txBody>
                    <a:bodyPr/>
                    <a:lstStyle/>
                    <a:p>
                      <a:pPr marL="171450" indent="-171450" algn="l" rtl="0" fontAlgn="ctr">
                        <a:buFont typeface="Symbol"/>
                        <a:buChar char="ÿ"/>
                      </a:pPr>
                      <a:r>
                        <a:rPr lang="en-US" sz="800" b="0" i="0" u="none" strike="noStrike" dirty="0">
                          <a:solidFill>
                            <a:srgbClr val="000000"/>
                          </a:solidFill>
                          <a:effectLst/>
                          <a:latin typeface="Calibri"/>
                        </a:rPr>
                        <a:t>Current install base:</a:t>
                      </a:r>
                    </a:p>
                    <a:p>
                      <a:pPr marL="0" indent="0" algn="l" rtl="0" fontAlgn="ctr">
                        <a:buFont typeface="Symbol"/>
                        <a:buNone/>
                      </a:pPr>
                      <a:r>
                        <a:rPr lang="en-US" sz="800" b="0" i="0" u="none" strike="noStrike" baseline="0" dirty="0">
                          <a:solidFill>
                            <a:srgbClr val="000000"/>
                          </a:solidFill>
                          <a:effectLst/>
                          <a:latin typeface="Calibri"/>
                        </a:rPr>
                        <a:t>        </a:t>
                      </a:r>
                      <a:r>
                        <a:rPr lang="en-US" sz="800" b="0" i="0" u="none" strike="noStrike" dirty="0">
                          <a:solidFill>
                            <a:srgbClr val="000000"/>
                          </a:solidFill>
                          <a:effectLst/>
                          <a:latin typeface="Calibri"/>
                        </a:rPr>
                        <a:t>How many machines / type (revenue potential)?</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        How old are the machines / products?</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        What is the ITW Share?</a:t>
                      </a:r>
                      <a:endParaRPr lang="en-US" sz="800" b="0" i="0" u="none" strike="noStrike" dirty="0">
                        <a:solidFill>
                          <a:srgbClr val="000000"/>
                        </a:solidFill>
                        <a:effectLst/>
                        <a:latin typeface="Symbol"/>
                      </a:endParaRPr>
                    </a:p>
                  </a:txBody>
                  <a:tcPr marL="774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5"/>
                  </a:ext>
                </a:extLst>
              </a:tr>
              <a:tr h="378332">
                <a:tc>
                  <a:txBody>
                    <a:bodyPr/>
                    <a:lstStyle/>
                    <a:p>
                      <a:pPr marL="171450" indent="-171450" algn="l" rtl="0" fontAlgn="ctr">
                        <a:buFont typeface="Symbol"/>
                        <a:buChar char="ÿ"/>
                      </a:pPr>
                      <a:r>
                        <a:rPr lang="en-US" sz="800" b="0" i="0" u="none" strike="noStrike" dirty="0">
                          <a:solidFill>
                            <a:srgbClr val="000000"/>
                          </a:solidFill>
                          <a:effectLst/>
                          <a:latin typeface="Calibri"/>
                        </a:rPr>
                        <a:t>Wallet &amp; VM% Potential:</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Potential revenue &amp; VM% that can be realized</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What could be the full business (ITW/FEG) potential for this opportunity with this customer?</a:t>
                      </a:r>
                      <a:endParaRPr lang="en-US" sz="800" b="0" i="0" u="none" strike="noStrike" dirty="0">
                        <a:solidFill>
                          <a:srgbClr val="000000"/>
                        </a:solidFill>
                        <a:effectLst/>
                        <a:latin typeface="Symbol"/>
                      </a:endParaRPr>
                    </a:p>
                  </a:txBody>
                  <a:tcPr marL="774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6"/>
                  </a:ext>
                </a:extLst>
              </a:tr>
              <a:tr h="378332">
                <a:tc>
                  <a:txBody>
                    <a:bodyPr/>
                    <a:lstStyle/>
                    <a:p>
                      <a:pPr marL="171450" indent="-171450" algn="l" rtl="0" fontAlgn="ctr">
                        <a:buFont typeface="Symbol"/>
                        <a:buChar char="ÿ"/>
                      </a:pPr>
                      <a:r>
                        <a:rPr lang="en-US" sz="800" b="0" i="0" u="none" strike="noStrike" dirty="0">
                          <a:solidFill>
                            <a:srgbClr val="000000"/>
                          </a:solidFill>
                          <a:effectLst/>
                          <a:latin typeface="Calibri"/>
                        </a:rPr>
                        <a:t>Satisfaction with current solutions:</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Is the customer satisfied with the current solutions &amp; providers? </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What are the incumbents strengths / weaknesses?</a:t>
                      </a:r>
                      <a:endParaRPr lang="en-US" sz="800" b="0" i="0" u="none" strike="noStrike" dirty="0">
                        <a:solidFill>
                          <a:srgbClr val="000000"/>
                        </a:solidFill>
                        <a:effectLst/>
                        <a:latin typeface="Symbol"/>
                      </a:endParaRPr>
                    </a:p>
                  </a:txBody>
                  <a:tcPr marL="774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FD2D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7"/>
                  </a:ext>
                </a:extLst>
              </a:tr>
              <a:tr h="504033">
                <a:tc>
                  <a:txBody>
                    <a:bodyPr/>
                    <a:lstStyle/>
                    <a:p>
                      <a:pPr marL="171450" indent="-171450" algn="l" rtl="0" fontAlgn="ctr">
                        <a:buFont typeface="Symbol"/>
                        <a:buChar char="ÿ"/>
                      </a:pPr>
                      <a:r>
                        <a:rPr lang="en-US" sz="800" b="0" i="0" u="none" strike="noStrike" dirty="0">
                          <a:solidFill>
                            <a:srgbClr val="000000"/>
                          </a:solidFill>
                          <a:effectLst/>
                          <a:latin typeface="Calibri"/>
                        </a:rPr>
                        <a:t>Predictive value proposition strength:</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What is the net value increase to end users if we succeed? (Benefits - costs &amp; investment)</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How does this align with the customer’s values? </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Do we have barriers to entry (opportunistic)?</a:t>
                      </a:r>
                      <a:endParaRPr lang="en-US" sz="800" b="0" i="0" u="none" strike="noStrike" dirty="0">
                        <a:solidFill>
                          <a:srgbClr val="000000"/>
                        </a:solidFill>
                        <a:effectLst/>
                        <a:latin typeface="Symbol"/>
                      </a:endParaRPr>
                    </a:p>
                  </a:txBody>
                  <a:tcPr marL="774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FD2D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8"/>
                  </a:ext>
                </a:extLst>
              </a:tr>
              <a:tr h="161963">
                <a:tc>
                  <a:txBody>
                    <a:bodyPr/>
                    <a:lstStyle/>
                    <a:p>
                      <a:pPr algn="l" rtl="0" fontAlgn="ctr"/>
                      <a:r>
                        <a:rPr lang="en-US" sz="900" b="1" i="0" u="none" strike="noStrike" dirty="0">
                          <a:solidFill>
                            <a:srgbClr val="000000"/>
                          </a:solidFill>
                          <a:effectLst/>
                          <a:latin typeface="Calibri"/>
                        </a:rPr>
                        <a:t> </a:t>
                      </a:r>
                      <a:r>
                        <a:rPr lang="en-US" sz="1000" b="1" i="0" u="none" strike="noStrike" dirty="0">
                          <a:solidFill>
                            <a:srgbClr val="000000"/>
                          </a:solidFill>
                          <a:effectLst/>
                          <a:latin typeface="Calibri"/>
                        </a:rPr>
                        <a:t>C - Evaluate - Related Criteria</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7EAE9"/>
                    </a:solidFill>
                  </a:tcPr>
                </a:tc>
                <a:tc rowSpan="4">
                  <a:txBody>
                    <a:bodyPr/>
                    <a:lstStyle/>
                    <a:p>
                      <a:pPr algn="ctr" rtl="0" fontAlgn="ctr"/>
                      <a:r>
                        <a:rPr lang="en-GB" sz="800" b="0" i="0" u="none" strike="noStrike" dirty="0">
                          <a:solidFill>
                            <a:srgbClr val="000000"/>
                          </a:solidFill>
                          <a:effectLst/>
                          <a:latin typeface="+mn-lt"/>
                        </a:rPr>
                        <a:t>NAM / SDM</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c rowSpan="4">
                  <a:txBody>
                    <a:bodyPr/>
                    <a:lstStyle/>
                    <a:p>
                      <a:pPr algn="ctr" rtl="0" fontAlgn="ctr"/>
                      <a:r>
                        <a:rPr lang="en-GB" sz="800" b="0" i="0" u="none" strike="noStrike" dirty="0">
                          <a:solidFill>
                            <a:srgbClr val="000000"/>
                          </a:solidFill>
                          <a:effectLst/>
                          <a:latin typeface="Calibri"/>
                        </a:rPr>
                        <a:t>NAM</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c rowSpan="4">
                  <a:txBody>
                    <a:bodyPr/>
                    <a:lstStyle/>
                    <a:p>
                      <a:pPr algn="ctr" rtl="0" fontAlgn="ctr"/>
                      <a:r>
                        <a:rPr lang="en-GB" sz="800" b="0" i="0" u="none" strike="noStrike" dirty="0">
                          <a:solidFill>
                            <a:srgbClr val="000000"/>
                          </a:solidFill>
                          <a:effectLst/>
                          <a:latin typeface="Calibri"/>
                        </a:rPr>
                        <a:t>SERVICE</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c rowSpan="4">
                  <a:txBody>
                    <a:bodyPr/>
                    <a:lstStyle/>
                    <a:p>
                      <a:pPr algn="ctr" rtl="0" fontAlgn="ctr"/>
                      <a:r>
                        <a:rPr lang="en-GB" sz="800" b="0" i="0" u="none" strike="noStrike" dirty="0">
                          <a:solidFill>
                            <a:srgbClr val="000000"/>
                          </a:solidFill>
                          <a:effectLst/>
                          <a:latin typeface="Calibri"/>
                        </a:rPr>
                        <a:t>VP/GM</a:t>
                      </a: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c rowSpan="4">
                  <a:txBody>
                    <a:bodyPr/>
                    <a:lstStyle/>
                    <a:p>
                      <a:pPr algn="ctr" rtl="0" fontAlgn="ctr"/>
                      <a:endParaRPr lang="en-GB" sz="800" b="0" i="0" u="none" strike="noStrike" dirty="0">
                        <a:solidFill>
                          <a:srgbClr val="000000"/>
                        </a:solidFill>
                        <a:effectLst/>
                        <a:latin typeface="Calibri"/>
                      </a:endParaRPr>
                    </a:p>
                  </a:txBody>
                  <a:tcPr marL="12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extLst>
                  <a:ext uri="{0D108BD9-81ED-4DB2-BD59-A6C34878D82A}">
                    <a16:rowId xmlns:a16="http://schemas.microsoft.com/office/drawing/2014/main" val="10009"/>
                  </a:ext>
                </a:extLst>
              </a:tr>
              <a:tr h="378332">
                <a:tc>
                  <a:txBody>
                    <a:bodyPr/>
                    <a:lstStyle/>
                    <a:p>
                      <a:pPr marL="171450" indent="-171450" algn="l" rtl="0" fontAlgn="ctr">
                        <a:buFont typeface="Symbol"/>
                        <a:buChar char="ÿ"/>
                      </a:pPr>
                      <a:r>
                        <a:rPr lang="en-US" sz="800" b="0" i="0" u="none" strike="noStrike" dirty="0">
                          <a:solidFill>
                            <a:srgbClr val="000000"/>
                          </a:solidFill>
                          <a:effectLst/>
                          <a:latin typeface="Calibri"/>
                        </a:rPr>
                        <a:t>Opportunity for others:</a:t>
                      </a:r>
                    </a:p>
                    <a:p>
                      <a:pPr marL="0" indent="0" algn="l" rtl="0" fontAlgn="ctr">
                        <a:buFont typeface="Symbol"/>
                        <a:buNone/>
                      </a:pPr>
                      <a:r>
                        <a:rPr lang="en-US" sz="800" b="0" i="0" u="none" strike="noStrike" dirty="0">
                          <a:solidFill>
                            <a:srgbClr val="000000"/>
                          </a:solidFill>
                          <a:effectLst/>
                          <a:latin typeface="Calibri"/>
                        </a:rPr>
                        <a:t>        Analyze the FEG pull-through potential: Are there related opportunities?</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        (i.e. in terms of installation, maintenance, software etc.)</a:t>
                      </a:r>
                      <a:endParaRPr lang="en-US" sz="800" b="0" i="0" u="none" strike="noStrike" dirty="0">
                        <a:solidFill>
                          <a:srgbClr val="000000"/>
                        </a:solidFill>
                        <a:effectLst/>
                        <a:latin typeface="Symbol"/>
                      </a:endParaRPr>
                    </a:p>
                  </a:txBody>
                  <a:tcPr marL="774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0"/>
                  </a:ext>
                </a:extLst>
              </a:tr>
              <a:tr h="378332">
                <a:tc>
                  <a:txBody>
                    <a:bodyPr/>
                    <a:lstStyle/>
                    <a:p>
                      <a:pPr marL="171450" indent="-171450" algn="l" rtl="0" fontAlgn="ctr">
                        <a:buFont typeface="Symbol"/>
                        <a:buChar char="ÿ"/>
                      </a:pPr>
                      <a:r>
                        <a:rPr lang="en-US" sz="800" b="0" i="0" u="none" strike="noStrike" dirty="0">
                          <a:solidFill>
                            <a:srgbClr val="000000"/>
                          </a:solidFill>
                          <a:effectLst/>
                          <a:latin typeface="Calibri"/>
                        </a:rPr>
                        <a:t>Strategic Fit:</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How well does this align with the BU's overall strategy? </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Is it included in AP / LRP plans?</a:t>
                      </a:r>
                      <a:endParaRPr lang="en-US" sz="800" b="0" i="0" u="none" strike="noStrike" dirty="0">
                        <a:solidFill>
                          <a:srgbClr val="000000"/>
                        </a:solidFill>
                        <a:effectLst/>
                        <a:latin typeface="Symbol"/>
                      </a:endParaRPr>
                    </a:p>
                  </a:txBody>
                  <a:tcPr marL="774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7EAE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1"/>
                  </a:ext>
                </a:extLst>
              </a:tr>
              <a:tr h="504033">
                <a:tc>
                  <a:txBody>
                    <a:bodyPr/>
                    <a:lstStyle/>
                    <a:p>
                      <a:pPr marL="171450" indent="-171450" algn="l" rtl="0" fontAlgn="ctr">
                        <a:buFont typeface="Symbol"/>
                        <a:buChar char="ÿ"/>
                      </a:pPr>
                      <a:r>
                        <a:rPr lang="en-US" sz="800" b="0" i="0" u="none" strike="noStrike" dirty="0">
                          <a:solidFill>
                            <a:srgbClr val="000000"/>
                          </a:solidFill>
                          <a:effectLst/>
                          <a:latin typeface="Calibri"/>
                        </a:rPr>
                        <a:t>Expansion:</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Is a global / multi-regional or regional customer? </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Where could this solution be rolled out to?</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Could other customers benefit from this solution?</a:t>
                      </a:r>
                      <a:endParaRPr lang="en-US" sz="800" b="0" i="0" u="none" strike="noStrike" dirty="0">
                        <a:solidFill>
                          <a:srgbClr val="000000"/>
                        </a:solidFill>
                        <a:effectLst/>
                        <a:latin typeface="Symbol"/>
                      </a:endParaRPr>
                    </a:p>
                  </a:txBody>
                  <a:tcPr marL="77429" marR="1229" marT="12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7EAE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89724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alpha val="67000"/>
          </a:srgbClr>
        </a:solidFill>
        <a:ln w="31750">
          <a:noFill/>
        </a:ln>
      </a:spPr>
      <a:bodyPr rtlCol="0" anchor="ctr"/>
      <a:lstStyle>
        <a:defPPr algn="ctr">
          <a:defRPr>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5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c763d9b-425c-489d-8e92-006a95308679">FCAQ67U2Z6YD-1011752301-34</_dlc_DocId>
    <_dlc_DocIdUrl xmlns="bc763d9b-425c-489d-8e92-006a95308679">
      <Url>https://resources.itwfeg.com/sites/resourcecenter/saleshandbook/_layouts/15/DocIdRedir.aspx?ID=FCAQ67U2Z6YD-1011752301-34</Url>
      <Description>FCAQ67U2Z6YD-1011752301-34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CA27E24B0B3B4081C529CF88754A1F" ma:contentTypeVersion="4" ma:contentTypeDescription="Create a new document." ma:contentTypeScope="" ma:versionID="86ad60dcb4849ccbe131d597c556abf4">
  <xsd:schema xmlns:xsd="http://www.w3.org/2001/XMLSchema" xmlns:xs="http://www.w3.org/2001/XMLSchema" xmlns:p="http://schemas.microsoft.com/office/2006/metadata/properties" xmlns:ns2="bc763d9b-425c-489d-8e92-006a95308679" targetNamespace="http://schemas.microsoft.com/office/2006/metadata/properties" ma:root="true" ma:fieldsID="9d7fac529d539a027f85493f70534178" ns2:_="">
    <xsd:import namespace="bc763d9b-425c-489d-8e92-006a95308679"/>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763d9b-425c-489d-8e92-006a95308679"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8D589DA-D45F-4A9B-8E71-20215F609031}">
  <ds:schemaRefs>
    <ds:schemaRef ds:uri="http://schemas.microsoft.com/sharepoint/v3/contenttype/forms"/>
  </ds:schemaRefs>
</ds:datastoreItem>
</file>

<file path=customXml/itemProps2.xml><?xml version="1.0" encoding="utf-8"?>
<ds:datastoreItem xmlns:ds="http://schemas.openxmlformats.org/officeDocument/2006/customXml" ds:itemID="{C0C5FDD0-9565-4152-A0B8-00E447719809}">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 ds:uri="http://purl.org/dc/elements/1.1/"/>
    <ds:schemaRef ds:uri="http://schemas.microsoft.com/office/infopath/2007/PartnerControls"/>
    <ds:schemaRef ds:uri="48433f11-e0a8-4d1d-b296-b03c5cac1569"/>
    <ds:schemaRef ds:uri="836488e9-86a8-4e72-befc-4a5c1c63db2b"/>
  </ds:schemaRefs>
</ds:datastoreItem>
</file>

<file path=customXml/itemProps3.xml><?xml version="1.0" encoding="utf-8"?>
<ds:datastoreItem xmlns:ds="http://schemas.openxmlformats.org/officeDocument/2006/customXml" ds:itemID="{401372F5-E590-4AEA-8F67-F03DC3F78D85}"/>
</file>

<file path=customXml/itemProps4.xml><?xml version="1.0" encoding="utf-8"?>
<ds:datastoreItem xmlns:ds="http://schemas.openxmlformats.org/officeDocument/2006/customXml" ds:itemID="{375975D7-859E-4C35-BDDC-FB44DB4FDC31}"/>
</file>

<file path=docProps/app.xml><?xml version="1.0" encoding="utf-8"?>
<Properties xmlns="http://schemas.openxmlformats.org/officeDocument/2006/extended-properties" xmlns:vt="http://schemas.openxmlformats.org/officeDocument/2006/docPropsVTypes">
  <Template>Clarity</Template>
  <TotalTime>10834</TotalTime>
  <Words>11700</Words>
  <Application>Microsoft Office PowerPoint</Application>
  <PresentationFormat>On-screen Show (16:9)</PresentationFormat>
  <Paragraphs>2340</Paragraphs>
  <Slides>51</Slides>
  <Notes>23</Notes>
  <HiddenSlides>0</HiddenSlides>
  <MMClips>0</MMClips>
  <ScaleCrop>false</ScaleCrop>
  <HeadingPairs>
    <vt:vector size="8" baseType="variant">
      <vt:variant>
        <vt:lpstr>Fonts Used</vt:lpstr>
      </vt:variant>
      <vt:variant>
        <vt:i4>4</vt:i4>
      </vt:variant>
      <vt:variant>
        <vt:lpstr>Theme</vt:lpstr>
      </vt:variant>
      <vt:variant>
        <vt:i4>7</vt:i4>
      </vt:variant>
      <vt:variant>
        <vt:lpstr>Embedded OLE Servers</vt:lpstr>
      </vt:variant>
      <vt:variant>
        <vt:i4>1</vt:i4>
      </vt:variant>
      <vt:variant>
        <vt:lpstr>Slide Titles</vt:lpstr>
      </vt:variant>
      <vt:variant>
        <vt:i4>51</vt:i4>
      </vt:variant>
    </vt:vector>
  </HeadingPairs>
  <TitlesOfParts>
    <vt:vector size="63" baseType="lpstr">
      <vt:lpstr>Arial</vt:lpstr>
      <vt:lpstr>Calibri</vt:lpstr>
      <vt:lpstr>Symbol</vt:lpstr>
      <vt:lpstr>Wingdings</vt:lpstr>
      <vt:lpstr>Office Theme</vt:lpstr>
      <vt:lpstr>5_Theme3</vt:lpstr>
      <vt:lpstr>1_Theme3</vt:lpstr>
      <vt:lpstr>2_Theme3</vt:lpstr>
      <vt:lpstr>3_Theme3</vt:lpstr>
      <vt:lpstr>4_Theme3</vt:lpstr>
      <vt:lpstr>6_Theme3</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itw.com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Stark, Susan</dc:creator>
  <cp:lastModifiedBy>Doug Lins</cp:lastModifiedBy>
  <cp:revision>976</cp:revision>
  <cp:lastPrinted>2019-09-19T14:11:17Z</cp:lastPrinted>
  <dcterms:created xsi:type="dcterms:W3CDTF">2015-05-29T12:56:19Z</dcterms:created>
  <dcterms:modified xsi:type="dcterms:W3CDTF">2023-08-01T14:37:29Z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0x0101004ACA27E24B0B3B4081C529CF88754A1F</vt:lpwstr>
  </property>
  <property fmtid="{D5CDD505-2E9C-101B-9397-08002B2CF9AE}" pid="3" name="_dlc_DocIdItemGuid">
    <vt:lpwstr>6d54872d-9ae1-4be6-b67b-351ad214565d</vt:lpwstr>
  </property>
</Properties>
</file>