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30"/>
  </p:notesMasterIdLst>
  <p:handoutMasterIdLst>
    <p:handoutMasterId r:id="rId31"/>
  </p:handoutMasterIdLst>
  <p:sldIdLst>
    <p:sldId id="443" r:id="rId6"/>
    <p:sldId id="257" r:id="rId7"/>
    <p:sldId id="447" r:id="rId8"/>
    <p:sldId id="265" r:id="rId9"/>
    <p:sldId id="429" r:id="rId10"/>
    <p:sldId id="267" r:id="rId11"/>
    <p:sldId id="452" r:id="rId12"/>
    <p:sldId id="453" r:id="rId13"/>
    <p:sldId id="450" r:id="rId14"/>
    <p:sldId id="449" r:id="rId15"/>
    <p:sldId id="374" r:id="rId16"/>
    <p:sldId id="274" r:id="rId17"/>
    <p:sldId id="271" r:id="rId18"/>
    <p:sldId id="275" r:id="rId19"/>
    <p:sldId id="273" r:id="rId20"/>
    <p:sldId id="438" r:id="rId21"/>
    <p:sldId id="439" r:id="rId22"/>
    <p:sldId id="436" r:id="rId23"/>
    <p:sldId id="268" r:id="rId24"/>
    <p:sldId id="310" r:id="rId25"/>
    <p:sldId id="311" r:id="rId26"/>
    <p:sldId id="312" r:id="rId27"/>
    <p:sldId id="446" r:id="rId28"/>
    <p:sldId id="441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n Caskey" initials="EC" lastIdx="7" clrIdx="0">
    <p:extLst>
      <p:ext uri="{19B8F6BF-5375-455C-9EA6-DF929625EA0E}">
        <p15:presenceInfo xmlns:p15="http://schemas.microsoft.com/office/powerpoint/2012/main" userId="S-1-5-21-1496928169-642265120-4001491018-254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10" autoAdjust="0"/>
    <p:restoredTop sz="94660"/>
  </p:normalViewPr>
  <p:slideViewPr>
    <p:cSldViewPr>
      <p:cViewPr varScale="1">
        <p:scale>
          <a:sx n="118" d="100"/>
          <a:sy n="118" d="100"/>
        </p:scale>
        <p:origin x="309" y="6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45258"/>
    </p:cViewPr>
  </p:sorterViewPr>
  <p:notesViewPr>
    <p:cSldViewPr>
      <p:cViewPr varScale="1">
        <p:scale>
          <a:sx n="84" d="100"/>
          <a:sy n="84" d="100"/>
        </p:scale>
        <p:origin x="-1884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20874-9CE2-4BD6-9596-9E5D6692E0D4}" type="datetimeFigureOut">
              <a:rPr lang="en-US" smtClean="0"/>
              <a:t>6/22/2022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39BB1-F88B-4408-9499-9070E0A515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3126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AC1205-73E5-4204-9CC9-B60F104F92F0}" type="datetimeFigureOut">
              <a:rPr lang="en-US" smtClean="0"/>
              <a:t>6/22/2022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886ED-3AB9-48E6-824E-C84D69EA44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536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D2C97-1D25-4AC6-8F42-A517DF97DA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584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465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307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793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29989 - Hobart Sales Meeting PPT Template IMAGES7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6857143"/>
          </a:xfrm>
          <a:prstGeom prst="rect">
            <a:avLst/>
          </a:prstGeom>
        </p:spPr>
      </p:pic>
      <p:pic>
        <p:nvPicPr>
          <p:cNvPr id="4" name="Picture 3" descr="ITW Color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7218" y="2465404"/>
            <a:ext cx="1294970" cy="333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100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591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145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964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056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86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494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020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824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CC335-0B5F-4FD7-9A62-A46B8593BD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773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oleObject" Target="../embeddings/oleObject21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21145" y="3089990"/>
            <a:ext cx="7772400" cy="110251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rgbClr val="8A2432"/>
                </a:solidFill>
                <a:latin typeface="Arial Black" panose="020B0A04020102020204" pitchFamily="34" charset="0"/>
                <a:cs typeface="Arial"/>
              </a:rPr>
              <a:t>Organizational Chart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30572" y="4706216"/>
            <a:ext cx="7772400" cy="96961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</a:pP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95220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0F7C61-15E8-46AE-ACBC-35EDBB1EE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Picture 3" descr="ITWFEG">
            <a:extLst>
              <a:ext uri="{FF2B5EF4-FFF2-40B4-BE49-F238E27FC236}">
                <a16:creationId xmlns:a16="http://schemas.microsoft.com/office/drawing/2014/main" id="{A58D959B-C262-4029-A632-08B3959AF1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175" y="-3175"/>
            <a:ext cx="54260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F4721B8-CAA7-486D-9780-6494B6096086}"/>
              </a:ext>
            </a:extLst>
          </p:cNvPr>
          <p:cNvSpPr txBox="1"/>
          <p:nvPr/>
        </p:nvSpPr>
        <p:spPr>
          <a:xfrm>
            <a:off x="0" y="609600"/>
            <a:ext cx="617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FEG North America: </a:t>
            </a:r>
          </a:p>
          <a:p>
            <a:r>
              <a:rPr lang="en-US" dirty="0">
                <a:solidFill>
                  <a:srgbClr val="FF0000"/>
                </a:solidFill>
              </a:rPr>
              <a:t>Professional Business and Leadership Development Program</a:t>
            </a: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B49DF3E8-CE33-4E46-9428-99BC95952F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6267677"/>
              </p:ext>
            </p:extLst>
          </p:nvPr>
        </p:nvGraphicFramePr>
        <p:xfrm>
          <a:off x="3062288" y="2444750"/>
          <a:ext cx="2822575" cy="296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rganization Chart" r:id="rId3" imgW="3581280" imgH="3759120" progId="OrgPlusWOPX.4">
                  <p:embed followColorScheme="full"/>
                </p:oleObj>
              </mc:Choice>
              <mc:Fallback>
                <p:oleObj name="Organization Chart" r:id="rId3" imgW="3581280" imgH="3759120" progId="OrgPlusWOPX.4">
                  <p:embed followColorScheme="full"/>
                  <p:pic>
                    <p:nvPicPr>
                      <p:cNvPr id="10" name="Content Placeholder 3">
                        <a:extLst>
                          <a:ext uri="{FF2B5EF4-FFF2-40B4-BE49-F238E27FC236}">
                            <a16:creationId xmlns:a16="http://schemas.microsoft.com/office/drawing/2014/main" id="{5C39BE87-8DE9-453F-B1EB-8D029B8AA683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2288" y="2444750"/>
                        <a:ext cx="2822575" cy="29638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0446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42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61693079"/>
              </p:ext>
            </p:extLst>
          </p:nvPr>
        </p:nvGraphicFramePr>
        <p:xfrm>
          <a:off x="593725" y="2725738"/>
          <a:ext cx="7953375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rganization Chart" r:id="rId2" imgW="1618920" imgH="291960" progId="OrgPlusWOPX.4">
                  <p:embed followColorScheme="full"/>
                </p:oleObj>
              </mc:Choice>
              <mc:Fallback>
                <p:oleObj name="Organization Chart" r:id="rId2" imgW="1618920" imgH="291960" progId="OrgPlusWOPX.4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25" y="2725738"/>
                        <a:ext cx="7953375" cy="1435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609600"/>
            <a:ext cx="617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FEG North American Dealer Sales: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Marketing/Digital Documentation</a:t>
            </a:r>
          </a:p>
        </p:txBody>
      </p:sp>
      <p:pic>
        <p:nvPicPr>
          <p:cNvPr id="10" name="Picture 3" descr="ITWFE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175" y="-3175"/>
            <a:ext cx="54260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CBC4F1-B12A-4013-878E-CD66C7C48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577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7584066"/>
              </p:ext>
            </p:extLst>
          </p:nvPr>
        </p:nvGraphicFramePr>
        <p:xfrm>
          <a:off x="1890713" y="1993900"/>
          <a:ext cx="4841875" cy="367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rganization Chart" r:id="rId2" imgW="3651120" imgH="2774880" progId="OrgPlusWOPX.4">
                  <p:embed followColorScheme="full"/>
                </p:oleObj>
              </mc:Choice>
              <mc:Fallback>
                <p:oleObj name="Organization Chart" r:id="rId2" imgW="3651120" imgH="2774880" progId="OrgPlusWOPX.4">
                  <p:embed followColorScheme="full"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0713" y="1993900"/>
                        <a:ext cx="4841875" cy="3679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096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FEG North American Dealer Sales:</a:t>
            </a:r>
          </a:p>
          <a:p>
            <a:r>
              <a:rPr lang="en-US" dirty="0">
                <a:solidFill>
                  <a:srgbClr val="FF0000"/>
                </a:solidFill>
              </a:rPr>
              <a:t>Customer Service – National Accounts Support</a:t>
            </a:r>
            <a:endParaRPr lang="en-US" dirty="0"/>
          </a:p>
        </p:txBody>
      </p:sp>
      <p:pic>
        <p:nvPicPr>
          <p:cNvPr id="6" name="Picture 3" descr="ITWFE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175" y="-3175"/>
            <a:ext cx="54260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C9C956F-A471-46E8-A6B5-DA4EE74B8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453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7916619"/>
              </p:ext>
            </p:extLst>
          </p:nvPr>
        </p:nvGraphicFramePr>
        <p:xfrm>
          <a:off x="2619375" y="1462088"/>
          <a:ext cx="3902075" cy="489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rganization Chart" r:id="rId2" imgW="3644640" imgH="4572000" progId="OrgPlusWOPX.4">
                  <p:embed followColorScheme="full"/>
                </p:oleObj>
              </mc:Choice>
              <mc:Fallback>
                <p:oleObj name="Organization Chart" r:id="rId2" imgW="3644640" imgH="4572000" progId="OrgPlusWOPX.4">
                  <p:embed followColorScheme="full"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375" y="1462088"/>
                        <a:ext cx="3902075" cy="48942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07874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FEG North American Dealer Sales:</a:t>
            </a:r>
          </a:p>
          <a:p>
            <a:r>
              <a:rPr lang="en-US" dirty="0">
                <a:solidFill>
                  <a:srgbClr val="FF0000"/>
                </a:solidFill>
              </a:rPr>
              <a:t>Customer Service – Dealer Support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3" descr="ITWFE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175" y="-3175"/>
            <a:ext cx="54260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B75B275-EAE2-4581-B346-9A8038692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989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9549136"/>
              </p:ext>
            </p:extLst>
          </p:nvPr>
        </p:nvGraphicFramePr>
        <p:xfrm>
          <a:off x="1143000" y="2590800"/>
          <a:ext cx="6705600" cy="2040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rganization Chart" r:id="rId2" imgW="3651120" imgH="1110960" progId="OrgPlusWOPX.4">
                  <p:embed followColorScheme="full"/>
                </p:oleObj>
              </mc:Choice>
              <mc:Fallback>
                <p:oleObj name="Organization Chart" r:id="rId2" imgW="3651120" imgH="1110960" progId="OrgPlusWOPX.4">
                  <p:embed followColorScheme="full"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590800"/>
                        <a:ext cx="6705600" cy="20404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09600"/>
            <a:ext cx="792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FEG North American Dealer Sales:</a:t>
            </a:r>
          </a:p>
          <a:p>
            <a:r>
              <a:rPr lang="en-US" dirty="0">
                <a:solidFill>
                  <a:srgbClr val="FF0000"/>
                </a:solidFill>
              </a:rPr>
              <a:t>Customer Service – Export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3" descr="ITWFE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175" y="-3175"/>
            <a:ext cx="54260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D2FBC9B-9C1C-46A5-8455-FBA2646D4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161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7784660"/>
              </p:ext>
            </p:extLst>
          </p:nvPr>
        </p:nvGraphicFramePr>
        <p:xfrm>
          <a:off x="2438400" y="1828800"/>
          <a:ext cx="4204363" cy="38468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rganization Chart" r:id="rId2" imgW="3651120" imgH="3340080" progId="OrgPlusWOPX.4">
                  <p:embed followColorScheme="full"/>
                </p:oleObj>
              </mc:Choice>
              <mc:Fallback>
                <p:oleObj name="Organization Chart" r:id="rId2" imgW="3651120" imgH="3340080" progId="OrgPlusWOPX.4">
                  <p:embed followColorScheme="full"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828800"/>
                        <a:ext cx="4204363" cy="38468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09600"/>
            <a:ext cx="769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FEG North American Dealer Sales:</a:t>
            </a:r>
          </a:p>
          <a:p>
            <a:r>
              <a:rPr lang="en-US" dirty="0">
                <a:solidFill>
                  <a:srgbClr val="FF0000"/>
                </a:solidFill>
              </a:rPr>
              <a:t>Quotation/Technical Specialist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3" descr="ITWFE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175" y="-3175"/>
            <a:ext cx="54260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A52EF08-7DDE-463A-8305-A063E155C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181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0013695"/>
              </p:ext>
            </p:extLst>
          </p:nvPr>
        </p:nvGraphicFramePr>
        <p:xfrm>
          <a:off x="2000250" y="1514475"/>
          <a:ext cx="5065713" cy="487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rganization Chart" r:id="rId2" imgW="3644640" imgH="3504960" progId="OrgPlusWOPX.4">
                  <p:embed followColorScheme="full"/>
                </p:oleObj>
              </mc:Choice>
              <mc:Fallback>
                <p:oleObj name="Organization Chart" r:id="rId2" imgW="3644640" imgH="3504960" progId="OrgPlusWOPX.4">
                  <p:embed followColorScheme="full"/>
                  <p:pic>
                    <p:nvPicPr>
                      <p:cNvPr id="4" name="Content Placeholder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0" y="1514475"/>
                        <a:ext cx="5065713" cy="4872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" y="685800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FEG North American Dealer Sales: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Transportation &amp; Shipping</a:t>
            </a:r>
          </a:p>
        </p:txBody>
      </p:sp>
      <p:pic>
        <p:nvPicPr>
          <p:cNvPr id="6" name="Picture 3" descr="ITWFE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175" y="-3175"/>
            <a:ext cx="54260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48424EA-7156-4E78-86D9-E8C984AF4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310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7361226"/>
              </p:ext>
            </p:extLst>
          </p:nvPr>
        </p:nvGraphicFramePr>
        <p:xfrm>
          <a:off x="2895600" y="2133600"/>
          <a:ext cx="3157537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rganization Chart" r:id="rId2" imgW="3962160" imgH="3111480" progId="OrgPlusWOPX.4">
                  <p:embed followColorScheme="full"/>
                </p:oleObj>
              </mc:Choice>
              <mc:Fallback>
                <p:oleObj name="Organization Chart" r:id="rId2" imgW="3962160" imgH="3111480" progId="OrgPlusWOPX.4">
                  <p:embed followColorScheme="full"/>
                  <p:pic>
                    <p:nvPicPr>
                      <p:cNvPr id="4" name="Content Placeholder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133600"/>
                        <a:ext cx="3157537" cy="2479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09600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FEG North American Dealer Sales:</a:t>
            </a:r>
          </a:p>
          <a:p>
            <a:r>
              <a:rPr lang="en-US" dirty="0">
                <a:solidFill>
                  <a:srgbClr val="FF0000"/>
                </a:solidFill>
              </a:rPr>
              <a:t>Finance and IT</a:t>
            </a:r>
          </a:p>
        </p:txBody>
      </p:sp>
      <p:pic>
        <p:nvPicPr>
          <p:cNvPr id="6" name="Picture 3" descr="ITWFE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175" y="-3175"/>
            <a:ext cx="54260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BA7371F-5206-4E18-9D44-2A27BD20D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9671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09600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FEG North American Dealer Sales:</a:t>
            </a:r>
          </a:p>
          <a:p>
            <a:r>
              <a:rPr lang="en-US" dirty="0">
                <a:solidFill>
                  <a:srgbClr val="FF0000"/>
                </a:solidFill>
              </a:rPr>
              <a:t>IT</a:t>
            </a:r>
          </a:p>
        </p:txBody>
      </p:sp>
      <p:pic>
        <p:nvPicPr>
          <p:cNvPr id="6" name="Picture 3" descr="ITWFE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175" y="-3175"/>
            <a:ext cx="54260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22B49BAC-24F7-400B-8DFC-E988A2FDFA2C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9561565"/>
              </p:ext>
            </p:extLst>
          </p:nvPr>
        </p:nvGraphicFramePr>
        <p:xfrm>
          <a:off x="1489075" y="1643063"/>
          <a:ext cx="6170613" cy="409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rganization Chart" r:id="rId3" imgW="3651120" imgH="2425680" progId="OrgPlusWOPX.4">
                  <p:embed followColorScheme="full"/>
                </p:oleObj>
              </mc:Choice>
              <mc:Fallback>
                <p:oleObj name="Organization Chart" r:id="rId3" imgW="3651120" imgH="2425680" progId="OrgPlusWOPX.4">
                  <p:embed followColorScheme="full"/>
                  <p:pic>
                    <p:nvPicPr>
                      <p:cNvPr id="4" name="Content Placeholder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075" y="1643063"/>
                        <a:ext cx="6170613" cy="4098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7806D33-58C1-49EC-9E5A-791316F3C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588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9353610"/>
              </p:ext>
            </p:extLst>
          </p:nvPr>
        </p:nvGraphicFramePr>
        <p:xfrm>
          <a:off x="585788" y="2852738"/>
          <a:ext cx="7972425" cy="1344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rganization Chart" r:id="rId2" imgW="3651120" imgH="615600" progId="OrgPlusWOPX.4">
                  <p:embed followColorScheme="full"/>
                </p:oleObj>
              </mc:Choice>
              <mc:Fallback>
                <p:oleObj name="Organization Chart" r:id="rId2" imgW="3651120" imgH="615600" progId="OrgPlusWOPX.4">
                  <p:embed followColorScheme="full"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8" y="2852738"/>
                        <a:ext cx="7972425" cy="13446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096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FEG North American Dealer Sales: </a:t>
            </a:r>
            <a:r>
              <a:rPr lang="en-US" dirty="0">
                <a:solidFill>
                  <a:srgbClr val="FF0000"/>
                </a:solidFill>
              </a:rPr>
              <a:t>Finance and Facilities</a:t>
            </a:r>
          </a:p>
        </p:txBody>
      </p:sp>
      <p:pic>
        <p:nvPicPr>
          <p:cNvPr id="6" name="Picture 3" descr="ITWFE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175" y="-3175"/>
            <a:ext cx="54260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EBFF6F-9C25-4FD2-AD67-74B581E5F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565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639762"/>
          </a:xfrm>
        </p:spPr>
        <p:txBody>
          <a:bodyPr>
            <a:noAutofit/>
          </a:bodyPr>
          <a:lstStyle/>
          <a:p>
            <a:pPr algn="l"/>
            <a:r>
              <a:rPr lang="en-US" sz="1800" dirty="0"/>
              <a:t>FEG North America</a:t>
            </a:r>
            <a:br>
              <a:rPr lang="en-US" sz="1800" dirty="0"/>
            </a:br>
            <a:r>
              <a:rPr lang="en-US" sz="1800" dirty="0">
                <a:solidFill>
                  <a:srgbClr val="FF0000"/>
                </a:solidFill>
              </a:rPr>
              <a:t>Hobart Foodservice</a:t>
            </a:r>
          </a:p>
        </p:txBody>
      </p:sp>
      <p:pic>
        <p:nvPicPr>
          <p:cNvPr id="5" name="Picture 3" descr="ITWFE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67" y="2796"/>
            <a:ext cx="54260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9E6B4E-B945-4A74-846B-012394DE6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11" name="Content Placeholder 3">
            <a:extLst>
              <a:ext uri="{FF2B5EF4-FFF2-40B4-BE49-F238E27FC236}">
                <a16:creationId xmlns:a16="http://schemas.microsoft.com/office/drawing/2014/main" id="{DB6E38D1-489B-4832-A461-FFDACABEA77D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3396001"/>
              </p:ext>
            </p:extLst>
          </p:nvPr>
        </p:nvGraphicFramePr>
        <p:xfrm>
          <a:off x="1035050" y="2242343"/>
          <a:ext cx="7073900" cy="301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rganization Chart" r:id="rId3" imgW="3651120" imgH="1555560" progId="OrgPlusWOPX.4">
                  <p:embed followColorScheme="full"/>
                </p:oleObj>
              </mc:Choice>
              <mc:Fallback>
                <p:oleObj name="Organization Chart" r:id="rId3" imgW="3651120" imgH="1555560" progId="OrgPlusWOPX.4">
                  <p:embed followColorScheme="full"/>
                  <p:pic>
                    <p:nvPicPr>
                      <p:cNvPr id="6" name="Content Placeholder 3">
                        <a:extLst>
                          <a:ext uri="{FF2B5EF4-FFF2-40B4-BE49-F238E27FC236}">
                            <a16:creationId xmlns:a16="http://schemas.microsoft.com/office/drawing/2014/main" id="{0ED43CC1-F6A9-46EE-ADD0-42829255BBFF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050" y="2242343"/>
                        <a:ext cx="7073900" cy="3014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14408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4914354"/>
              </p:ext>
            </p:extLst>
          </p:nvPr>
        </p:nvGraphicFramePr>
        <p:xfrm>
          <a:off x="1792288" y="2317750"/>
          <a:ext cx="5641975" cy="256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rganization Chart" r:id="rId2" imgW="3651120" imgH="1657080" progId="OrgPlusWOPX.4">
                  <p:embed followColorScheme="full"/>
                </p:oleObj>
              </mc:Choice>
              <mc:Fallback>
                <p:oleObj name="Organization Chart" r:id="rId2" imgW="3651120" imgH="1657080" progId="OrgPlusWOPX.4">
                  <p:embed followColorScheme="full"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2288" y="2317750"/>
                        <a:ext cx="5641975" cy="25606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096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FEG North American Dealer Sales:</a:t>
            </a:r>
          </a:p>
          <a:p>
            <a:r>
              <a:rPr lang="en-US" dirty="0">
                <a:solidFill>
                  <a:srgbClr val="FF0000"/>
                </a:solidFill>
              </a:rPr>
              <a:t>Finance/Invoicing</a:t>
            </a:r>
            <a:endParaRPr lang="en-US" dirty="0"/>
          </a:p>
        </p:txBody>
      </p:sp>
      <p:pic>
        <p:nvPicPr>
          <p:cNvPr id="6" name="Picture 3" descr="ITWFE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175" y="-3175"/>
            <a:ext cx="54260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51A8187-85FE-409A-B13C-FC4F9C4D6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0154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5754525"/>
              </p:ext>
            </p:extLst>
          </p:nvPr>
        </p:nvGraphicFramePr>
        <p:xfrm>
          <a:off x="1524000" y="2057400"/>
          <a:ext cx="5715001" cy="2673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rganization Chart" r:id="rId2" imgW="3651120" imgH="1707840" progId="OrgPlusWOPX.4">
                  <p:embed followColorScheme="full"/>
                </p:oleObj>
              </mc:Choice>
              <mc:Fallback>
                <p:oleObj name="Organization Chart" r:id="rId2" imgW="3651120" imgH="1707840" progId="OrgPlusWOPX.4">
                  <p:embed followColorScheme="full"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057400"/>
                        <a:ext cx="5715001" cy="26737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09600"/>
            <a:ext cx="586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FEG North American Dealer Sales:</a:t>
            </a:r>
          </a:p>
          <a:p>
            <a:r>
              <a:rPr lang="en-US" dirty="0">
                <a:solidFill>
                  <a:srgbClr val="FF0000"/>
                </a:solidFill>
              </a:rPr>
              <a:t>Credit and Collections</a:t>
            </a:r>
          </a:p>
          <a:p>
            <a:endParaRPr lang="en-US" dirty="0"/>
          </a:p>
        </p:txBody>
      </p:sp>
      <p:pic>
        <p:nvPicPr>
          <p:cNvPr id="6" name="Picture 3" descr="ITWFE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175" y="-3175"/>
            <a:ext cx="54260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7FFF9B-B92B-444E-AEF7-65AFDF027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9288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9329339"/>
              </p:ext>
            </p:extLst>
          </p:nvPr>
        </p:nvGraphicFramePr>
        <p:xfrm>
          <a:off x="3279775" y="2251075"/>
          <a:ext cx="2784475" cy="338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rganization Chart" r:id="rId2" imgW="4514760" imgH="5492520" progId="OrgPlusWOPX.4">
                  <p:embed followColorScheme="full"/>
                </p:oleObj>
              </mc:Choice>
              <mc:Fallback>
                <p:oleObj name="Organization Chart" r:id="rId2" imgW="4514760" imgH="5492520" progId="OrgPlusWOPX.4">
                  <p:embed followColorScheme="full"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9775" y="2251075"/>
                        <a:ext cx="2784475" cy="3387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09600"/>
            <a:ext cx="662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FEG North American Dealer Sales:</a:t>
            </a:r>
          </a:p>
          <a:p>
            <a:r>
              <a:rPr lang="en-US" dirty="0">
                <a:solidFill>
                  <a:srgbClr val="FF0000"/>
                </a:solidFill>
              </a:rPr>
              <a:t>Facilities</a:t>
            </a:r>
          </a:p>
          <a:p>
            <a:endParaRPr lang="en-US" dirty="0"/>
          </a:p>
        </p:txBody>
      </p:sp>
      <p:pic>
        <p:nvPicPr>
          <p:cNvPr id="6" name="Picture 3" descr="ITWFE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175" y="-3175"/>
            <a:ext cx="54260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58B81F1-1A89-48FC-8B6C-1496D0D50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2604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8183184"/>
              </p:ext>
            </p:extLst>
          </p:nvPr>
        </p:nvGraphicFramePr>
        <p:xfrm>
          <a:off x="2709862" y="1981200"/>
          <a:ext cx="3254375" cy="4012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rganization Chart" r:id="rId2" imgW="3568680" imgH="4400280" progId="OrgPlusWOPX.4">
                  <p:embed followColorScheme="full"/>
                </p:oleObj>
              </mc:Choice>
              <mc:Fallback>
                <p:oleObj name="Organization Chart" r:id="rId2" imgW="3568680" imgH="4400280" progId="OrgPlusWOPX.4">
                  <p:embed followColorScheme="full"/>
                  <p:pic>
                    <p:nvPicPr>
                      <p:cNvPr id="4" name="Content Placeholder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9862" y="1981200"/>
                        <a:ext cx="3254375" cy="40121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09600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FEG Sales and Marketing:</a:t>
            </a:r>
          </a:p>
          <a:p>
            <a:r>
              <a:rPr lang="en-US" dirty="0">
                <a:solidFill>
                  <a:srgbClr val="FF0000"/>
                </a:solidFill>
              </a:rPr>
              <a:t>Human Resources</a:t>
            </a:r>
          </a:p>
        </p:txBody>
      </p:sp>
      <p:pic>
        <p:nvPicPr>
          <p:cNvPr id="6" name="Picture 3" descr="ITWFE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175" y="-3175"/>
            <a:ext cx="54260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BA7371F-5206-4E18-9D44-2A27BD20D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0425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TWFEG">
            <a:extLst>
              <a:ext uri="{FF2B5EF4-FFF2-40B4-BE49-F238E27FC236}">
                <a16:creationId xmlns:a16="http://schemas.microsoft.com/office/drawing/2014/main" id="{5351683B-E691-40F0-9BF5-20756E3D4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175" y="-3175"/>
            <a:ext cx="54260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A67B594-5BF4-4CE2-A3C4-4812B15FB061}"/>
              </a:ext>
            </a:extLst>
          </p:cNvPr>
          <p:cNvSpPr txBox="1"/>
          <p:nvPr/>
        </p:nvSpPr>
        <p:spPr>
          <a:xfrm>
            <a:off x="0" y="609600"/>
            <a:ext cx="662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FEG North American Dealer Sales:</a:t>
            </a:r>
          </a:p>
          <a:p>
            <a:r>
              <a:rPr lang="en-US" dirty="0">
                <a:solidFill>
                  <a:srgbClr val="FF0000"/>
                </a:solidFill>
              </a:rPr>
              <a:t>Legal</a:t>
            </a:r>
          </a:p>
          <a:p>
            <a:endParaRPr lang="en-US" dirty="0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8E147594-BC34-44BE-84B2-349C402EE0E9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7054194"/>
              </p:ext>
            </p:extLst>
          </p:nvPr>
        </p:nvGraphicFramePr>
        <p:xfrm>
          <a:off x="2286000" y="2590800"/>
          <a:ext cx="4527889" cy="241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rganization Chart" r:id="rId3" imgW="4006800" imgH="2133360" progId="OrgPlusWOPX.4">
                  <p:embed followColorScheme="full"/>
                </p:oleObj>
              </mc:Choice>
              <mc:Fallback>
                <p:oleObj name="Organization Chart" r:id="rId3" imgW="4006800" imgH="2133360" progId="OrgPlusWOPX.4">
                  <p:embed followColorScheme="full"/>
                  <p:pic>
                    <p:nvPicPr>
                      <p:cNvPr id="4" name="Content Placeholder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590800"/>
                        <a:ext cx="4527889" cy="24114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D9EA452-6A16-4A39-B419-DBCA4AE16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178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88512-714B-4AEF-9E8F-99E9CFFB0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3175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1800" dirty="0"/>
              <a:t>FEG North America</a:t>
            </a:r>
            <a:br>
              <a:rPr lang="en-US" sz="1800" dirty="0"/>
            </a:br>
            <a:r>
              <a:rPr lang="en-US" sz="1800" dirty="0">
                <a:solidFill>
                  <a:srgbClr val="FF0000"/>
                </a:solidFill>
              </a:rPr>
              <a:t>Foodservice Dealer Sales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44CA1B-A064-4954-AC59-CABB39CAF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2485508E-B90B-4987-9A9B-65955622660E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8022647"/>
              </p:ext>
            </p:extLst>
          </p:nvPr>
        </p:nvGraphicFramePr>
        <p:xfrm>
          <a:off x="2765425" y="2109788"/>
          <a:ext cx="3548063" cy="328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rganization Chart" r:id="rId2" imgW="3651120" imgH="3377880" progId="OrgPlusWOPX.4">
                  <p:embed followColorScheme="full"/>
                </p:oleObj>
              </mc:Choice>
              <mc:Fallback>
                <p:oleObj name="Organization Chart" r:id="rId2" imgW="3651120" imgH="3377880" progId="OrgPlusWOPX.4">
                  <p:embed followColorScheme="full"/>
                  <p:pic>
                    <p:nvPicPr>
                      <p:cNvPr id="4" name="Content Placeholder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5425" y="2109788"/>
                        <a:ext cx="3548063" cy="3282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3" descr="ITWFEG">
            <a:extLst>
              <a:ext uri="{FF2B5EF4-FFF2-40B4-BE49-F238E27FC236}">
                <a16:creationId xmlns:a16="http://schemas.microsoft.com/office/drawing/2014/main" id="{C2032F1B-6E89-4BD7-8CB8-C8A099025B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67" y="2796"/>
            <a:ext cx="54260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76300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1112475"/>
              </p:ext>
            </p:extLst>
          </p:nvPr>
        </p:nvGraphicFramePr>
        <p:xfrm>
          <a:off x="2963863" y="1176338"/>
          <a:ext cx="3213100" cy="546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rganization Chart" r:id="rId2" imgW="3219120" imgH="5473440" progId="OrgPlusWOPX.4">
                  <p:embed followColorScheme="full"/>
                </p:oleObj>
              </mc:Choice>
              <mc:Fallback>
                <p:oleObj name="Organization Chart" r:id="rId2" imgW="3219120" imgH="5473440" progId="OrgPlusWOPX.4">
                  <p:embed followColorScheme="full"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3863" y="1176338"/>
                        <a:ext cx="3213100" cy="5464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885" y="496669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FEG North American Dealer Sales: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North Region and Consultant Services</a:t>
            </a:r>
          </a:p>
        </p:txBody>
      </p:sp>
      <p:pic>
        <p:nvPicPr>
          <p:cNvPr id="6" name="Picture 3" descr="ITWFE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175" y="-3175"/>
            <a:ext cx="54260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584EEFA-2513-4E40-AB54-FC8C580A9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78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5347951"/>
              </p:ext>
            </p:extLst>
          </p:nvPr>
        </p:nvGraphicFramePr>
        <p:xfrm>
          <a:off x="1577975" y="1676400"/>
          <a:ext cx="5988050" cy="4425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rganization Chart" r:id="rId2" imgW="3651120" imgH="2698560" progId="OrgPlusWOPX.4">
                  <p:embed followColorScheme="full"/>
                </p:oleObj>
              </mc:Choice>
              <mc:Fallback>
                <p:oleObj name="Organization Chart" r:id="rId2" imgW="3651120" imgH="2698560" progId="OrgPlusWOPX.4">
                  <p:embed followColorScheme="full"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7975" y="1676400"/>
                        <a:ext cx="5988050" cy="44258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09600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FEG North American Dealer Sales: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South Region</a:t>
            </a:r>
          </a:p>
        </p:txBody>
      </p:sp>
      <p:pic>
        <p:nvPicPr>
          <p:cNvPr id="6" name="Picture 3" descr="ITWFE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175" y="-3175"/>
            <a:ext cx="54260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53DDEE-7A60-4D6A-8905-CC62CE29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136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5026824"/>
              </p:ext>
            </p:extLst>
          </p:nvPr>
        </p:nvGraphicFramePr>
        <p:xfrm>
          <a:off x="776288" y="2141538"/>
          <a:ext cx="7556500" cy="2738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rganization Chart" r:id="rId2" imgW="3644640" imgH="1320480" progId="OrgPlusWOPX.4">
                  <p:embed followColorScheme="full"/>
                </p:oleObj>
              </mc:Choice>
              <mc:Fallback>
                <p:oleObj name="Organization Chart" r:id="rId2" imgW="3644640" imgH="1320480" progId="OrgPlusWOPX.4">
                  <p:embed followColorScheme="full"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288" y="2141538"/>
                        <a:ext cx="7556500" cy="27384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" y="685800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FEG North American Dealer Sales: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West Region</a:t>
            </a:r>
          </a:p>
        </p:txBody>
      </p:sp>
      <p:pic>
        <p:nvPicPr>
          <p:cNvPr id="6" name="Picture 3" descr="ITWFE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175" y="-3175"/>
            <a:ext cx="54260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838A45F-7B4E-4ECB-9744-E3FF8018F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150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1921634"/>
              </p:ext>
            </p:extLst>
          </p:nvPr>
        </p:nvGraphicFramePr>
        <p:xfrm>
          <a:off x="2278063" y="1741488"/>
          <a:ext cx="4586287" cy="420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rganization Chart" r:id="rId2" imgW="3651120" imgH="3346200" progId="OrgPlusWOPX.4">
                  <p:embed followColorScheme="full"/>
                </p:oleObj>
              </mc:Choice>
              <mc:Fallback>
                <p:oleObj name="Organization Chart" r:id="rId2" imgW="3651120" imgH="3346200" progId="OrgPlusWOPX.4">
                  <p:embed followColorScheme="full"/>
                  <p:pic>
                    <p:nvPicPr>
                      <p:cNvPr id="4" name="Content Placeholder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8063" y="1741488"/>
                        <a:ext cx="4586287" cy="4203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096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Global Accounts: </a:t>
            </a:r>
          </a:p>
          <a:p>
            <a:r>
              <a:rPr lang="en-US" dirty="0">
                <a:solidFill>
                  <a:srgbClr val="FF0000"/>
                </a:solidFill>
              </a:rPr>
              <a:t>National Accounts - Foodservice</a:t>
            </a:r>
          </a:p>
        </p:txBody>
      </p:sp>
      <p:pic>
        <p:nvPicPr>
          <p:cNvPr id="6" name="Picture 3" descr="ITWFE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175" y="-3175"/>
            <a:ext cx="54260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09CA5DC-696F-4ED6-A9CD-394A42847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071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03C231-56A0-4BF0-A2C4-DDD0060FC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8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5F11DC0-DC2E-40C2-AB2E-689FDBC59B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126"/>
            <a:ext cx="5432007" cy="66452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42E426B-7E06-4318-B2A4-0D123A9508D2}"/>
              </a:ext>
            </a:extLst>
          </p:cNvPr>
          <p:cNvSpPr txBox="1"/>
          <p:nvPr/>
        </p:nvSpPr>
        <p:spPr>
          <a:xfrm>
            <a:off x="0" y="6096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Global Retail Sales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1D851CCC-766E-4825-AF46-B1161327E6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5788059"/>
              </p:ext>
            </p:extLst>
          </p:nvPr>
        </p:nvGraphicFramePr>
        <p:xfrm>
          <a:off x="311323" y="1562406"/>
          <a:ext cx="8521353" cy="402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rganization Chart" r:id="rId3" imgW="825480" imgH="393480" progId="OrgPlusWOPX.4">
                  <p:embed followColorScheme="full"/>
                </p:oleObj>
              </mc:Choice>
              <mc:Fallback>
                <p:oleObj name="Organization Chart" r:id="rId3" imgW="825480" imgH="393480" progId="OrgPlusWOPX.4">
                  <p:embed followColorScheme="full"/>
                  <p:pic>
                    <p:nvPicPr>
                      <p:cNvPr id="5" name="Object 3">
                        <a:extLst>
                          <a:ext uri="{FF2B5EF4-FFF2-40B4-BE49-F238E27FC236}">
                            <a16:creationId xmlns:a16="http://schemas.microsoft.com/office/drawing/2014/main" id="{55DC9F92-3BFC-4D8A-85A8-D0049BA568A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323" y="1562406"/>
                        <a:ext cx="8521353" cy="4022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199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639762"/>
          </a:xfrm>
        </p:spPr>
        <p:txBody>
          <a:bodyPr>
            <a:noAutofit/>
          </a:bodyPr>
          <a:lstStyle/>
          <a:p>
            <a:pPr algn="l"/>
            <a:r>
              <a:rPr lang="en-US" sz="1800" dirty="0"/>
              <a:t>FEG North America</a:t>
            </a:r>
            <a:br>
              <a:rPr lang="en-US" sz="1800" dirty="0"/>
            </a:br>
            <a:r>
              <a:rPr lang="en-US" sz="1800" dirty="0">
                <a:solidFill>
                  <a:srgbClr val="FF0000"/>
                </a:solidFill>
              </a:rPr>
              <a:t>Sales Operations and Training</a:t>
            </a:r>
          </a:p>
        </p:txBody>
      </p:sp>
      <p:pic>
        <p:nvPicPr>
          <p:cNvPr id="5" name="Picture 3" descr="ITWFE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67" y="2796"/>
            <a:ext cx="54260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9E6B4E-B945-4A74-846B-012394DE6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C335-0B5F-4FD7-9A62-A46B8593BD99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11" name="Content Placeholder 3">
            <a:extLst>
              <a:ext uri="{FF2B5EF4-FFF2-40B4-BE49-F238E27FC236}">
                <a16:creationId xmlns:a16="http://schemas.microsoft.com/office/drawing/2014/main" id="{DB6E38D1-489B-4832-A461-FFDACABEA77D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2818628"/>
              </p:ext>
            </p:extLst>
          </p:nvPr>
        </p:nvGraphicFramePr>
        <p:xfrm>
          <a:off x="1066800" y="2362200"/>
          <a:ext cx="6838950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rganization Chart" r:id="rId3" imgW="3651120" imgH="1320480" progId="OrgPlusWOPX.4">
                  <p:embed followColorScheme="full"/>
                </p:oleObj>
              </mc:Choice>
              <mc:Fallback>
                <p:oleObj name="Organization Chart" r:id="rId3" imgW="3651120" imgH="1320480" progId="OrgPlusWOPX.4">
                  <p:embed followColorScheme="full"/>
                  <p:pic>
                    <p:nvPicPr>
                      <p:cNvPr id="11" name="Content Placeholder 3">
                        <a:extLst>
                          <a:ext uri="{FF2B5EF4-FFF2-40B4-BE49-F238E27FC236}">
                            <a16:creationId xmlns:a16="http://schemas.microsoft.com/office/drawing/2014/main" id="{DB6E38D1-489B-4832-A461-FFDACABEA77D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362200"/>
                        <a:ext cx="6838950" cy="2473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5822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c763d9b-425c-489d-8e92-006a95308679">S444UDTQWJMR-1851954875-776</_dlc_DocId>
    <_dlc_DocIdUrl xmlns="bc763d9b-425c-489d-8e92-006a95308679">
      <Url>https://resources.itwfeg.com/sites/resourcecenter/saleshandbook/_layouts/15/DocIdRedir.aspx?ID=S444UDTQWJMR-1851954875-776</Url>
      <Description>S444UDTQWJMR-1851954875-776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5F749EAD565042A2709DEBBB8399D9" ma:contentTypeVersion="4" ma:contentTypeDescription="Create a new document." ma:contentTypeScope="" ma:versionID="925a7da5a42e7dcdb57f4b65520b41e7">
  <xsd:schema xmlns:xsd="http://www.w3.org/2001/XMLSchema" xmlns:xs="http://www.w3.org/2001/XMLSchema" xmlns:p="http://schemas.microsoft.com/office/2006/metadata/properties" xmlns:ns2="bc763d9b-425c-489d-8e92-006a95308679" targetNamespace="http://schemas.microsoft.com/office/2006/metadata/properties" ma:root="true" ma:fieldsID="9d7fac529d539a027f85493f70534178" ns2:_="">
    <xsd:import namespace="bc763d9b-425c-489d-8e92-006a9530867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763d9b-425c-489d-8e92-006a95308679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0FCCDB9-1DB2-4AEA-BE38-F4D76377ECD2}">
  <ds:schemaRefs>
    <ds:schemaRef ds:uri="bc763d9b-425c-489d-8e92-006a9530867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9287BF6-D315-4ABB-BE6D-E20B47D6F6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D61DD2-5DD7-48BF-B2A2-5F5D1B9CD4F4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567F194-37D7-402B-9373-B7EDFA2979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763d9b-425c-489d-8e92-006a953086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8063</TotalTime>
  <Words>227</Words>
  <Application>Microsoft Office PowerPoint</Application>
  <PresentationFormat>On-screen Show (4:3)</PresentationFormat>
  <Paragraphs>61</Paragraphs>
  <Slides>24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Arial Black</vt:lpstr>
      <vt:lpstr>Calibri</vt:lpstr>
      <vt:lpstr>Office Theme</vt:lpstr>
      <vt:lpstr>Organization Chart</vt:lpstr>
      <vt:lpstr>Organization Chart Add-in for Microsoft Office programs</vt:lpstr>
      <vt:lpstr>PowerPoint Presentation</vt:lpstr>
      <vt:lpstr>FEG North America Hobart Foodservice</vt:lpstr>
      <vt:lpstr>FEG North America Foodservice Dealer Sales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FEG North America Sales Operations and Training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ITW FEG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FEG global org Structure working</dc:title>
  <dc:creator>Kassia Salter</dc:creator>
  <cp:lastModifiedBy>Bryan Waechter</cp:lastModifiedBy>
  <cp:revision>414</cp:revision>
  <dcterms:created xsi:type="dcterms:W3CDTF">2013-12-06T16:44:43Z</dcterms:created>
  <dcterms:modified xsi:type="dcterms:W3CDTF">2022-06-23T03:04:20Z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a2805b4b-7cd0-4821-b5c0-2c50c4a77a88</vt:lpwstr>
  </property>
  <property fmtid="{D5CDD505-2E9C-101B-9397-08002B2CF9AE}" pid="3" name="ContentTypeId">
    <vt:lpwstr>0x0101009D5F749EAD565042A2709DEBBB8399D9</vt:lpwstr>
  </property>
</Properties>
</file>